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441" r:id="rId2"/>
    <p:sldId id="442" r:id="rId3"/>
    <p:sldId id="443" r:id="rId4"/>
    <p:sldId id="444" r:id="rId5"/>
    <p:sldId id="445" r:id="rId6"/>
    <p:sldId id="446" r:id="rId7"/>
    <p:sldId id="448" r:id="rId8"/>
    <p:sldId id="447" r:id="rId9"/>
    <p:sldId id="449" r:id="rId10"/>
    <p:sldId id="450" r:id="rId11"/>
    <p:sldId id="451" r:id="rId12"/>
    <p:sldId id="452" r:id="rId13"/>
    <p:sldId id="495" r:id="rId14"/>
    <p:sldId id="453" r:id="rId15"/>
    <p:sldId id="454" r:id="rId16"/>
    <p:sldId id="455" r:id="rId17"/>
    <p:sldId id="456" r:id="rId18"/>
    <p:sldId id="457" r:id="rId19"/>
    <p:sldId id="459" r:id="rId20"/>
    <p:sldId id="458" r:id="rId21"/>
    <p:sldId id="494" r:id="rId22"/>
    <p:sldId id="460" r:id="rId23"/>
    <p:sldId id="461" r:id="rId24"/>
    <p:sldId id="462" r:id="rId25"/>
    <p:sldId id="463" r:id="rId26"/>
    <p:sldId id="496" r:id="rId27"/>
    <p:sldId id="464" r:id="rId28"/>
    <p:sldId id="465" r:id="rId29"/>
    <p:sldId id="466" r:id="rId30"/>
    <p:sldId id="467" r:id="rId31"/>
    <p:sldId id="468" r:id="rId32"/>
    <p:sldId id="469" r:id="rId33"/>
    <p:sldId id="470" r:id="rId34"/>
    <p:sldId id="471" r:id="rId35"/>
    <p:sldId id="472" r:id="rId36"/>
    <p:sldId id="473" r:id="rId37"/>
    <p:sldId id="474" r:id="rId38"/>
    <p:sldId id="475" r:id="rId39"/>
    <p:sldId id="476" r:id="rId40"/>
    <p:sldId id="477" r:id="rId41"/>
    <p:sldId id="478" r:id="rId42"/>
    <p:sldId id="479" r:id="rId43"/>
    <p:sldId id="480" r:id="rId44"/>
    <p:sldId id="481" r:id="rId45"/>
    <p:sldId id="482" r:id="rId46"/>
    <p:sldId id="483" r:id="rId47"/>
    <p:sldId id="484" r:id="rId48"/>
    <p:sldId id="485" r:id="rId49"/>
    <p:sldId id="486" r:id="rId50"/>
    <p:sldId id="487" r:id="rId51"/>
    <p:sldId id="488" r:id="rId52"/>
    <p:sldId id="489" r:id="rId53"/>
    <p:sldId id="490" r:id="rId54"/>
    <p:sldId id="491" r:id="rId55"/>
    <p:sldId id="492" r:id="rId56"/>
    <p:sldId id="493" r:id="rId5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87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22D62-B167-50B1-F920-97D298C8CE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7E6B0C-77F8-7A8E-E16D-41260F1981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B0F56C-9390-3C67-B7C3-AB23B8A68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1/1/2025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EC765D-B725-425B-5976-24A9AF577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5482E-BA07-73CF-162B-70A73D37E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184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47585-6D42-5198-F085-CDF7CBC94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0C6246-210E-2795-7992-AFEAF8451D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3C6543-805F-726A-0102-BF71EAA1AF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1/1/2025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D8B15D-AA49-8D41-6E26-40AC33DCF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14FDD4-84C1-0245-C8F4-28118154B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676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79E10D5-C2A1-F563-4671-B1FD72ECBE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3951AD-828B-7493-F4B0-E018918FB8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E9E2A4-2FB8-C89E-CF79-AA2CF74B7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1/1/2025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D6D2F7-ABB5-74F6-594B-BCFC10EE7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049E30-6F09-EF2E-336B-4E1969A4D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6175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3E81C28-22F5-831F-DD94-55A38B80CF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227"/>
            <a:ext cx="12096206" cy="6970541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>
            <a:off x="8750103" y="-5024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علوم و فنون 1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447FAEF-8751-435F-8F78-00CB7C7398C7}"/>
              </a:ext>
            </a:extLst>
          </p:cNvPr>
          <p:cNvSpPr/>
          <p:nvPr userDrawn="1"/>
        </p:nvSpPr>
        <p:spPr>
          <a:xfrm>
            <a:off x="2547256" y="8039"/>
            <a:ext cx="5396633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درس هفتم سبک و سبک‌شناسی(سبک خراسانی)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A071350-804D-0C3D-127A-3A58B550C5FF}"/>
              </a:ext>
            </a:extLst>
          </p:cNvPr>
          <p:cNvSpPr/>
          <p:nvPr userDrawn="1"/>
        </p:nvSpPr>
        <p:spPr>
          <a:xfrm rot="16200000">
            <a:off x="-724829" y="2989886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دهم انسانی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52090F0-3291-72B6-12F6-BCAFB679C6BD}"/>
              </a:ext>
            </a:extLst>
          </p:cNvPr>
          <p:cNvSpPr/>
          <p:nvPr userDrawn="1"/>
        </p:nvSpPr>
        <p:spPr>
          <a:xfrm rot="16200000">
            <a:off x="-1048387" y="5137213"/>
            <a:ext cx="2661140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سید علی مرتضوی باروق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24598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F7469D-3102-E9B0-467E-F536DB04BC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9C1E7D-ACD6-3AC0-34E8-1F6FC9AF68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DBE1B2-742F-AD46-9F35-BB3D475DE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1/1/2025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DDB0B5-6FB3-F607-C613-1C2529222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24FE7F-81CE-5BCD-BF6A-F69822DC2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34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1955C1-31AF-8F05-D0FA-FC7619913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CC2F95-C359-5A97-C3D2-D7ABF7E88B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683F6F-56B3-871A-7C8F-E230B96DA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1/1/2025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83E24-9E22-0F0A-12A2-193E19A79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56EA77-4FE6-B7D4-5811-DBF51D818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25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5E4BC6-0EB4-87FC-5089-A9F93AEE0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B0C4ED-8D2E-4D8B-5A4C-5CC2B1352E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86E928-61F7-F905-F83C-33BF5740A6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0D6B0A-B681-F642-A100-2C15D4B675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1/1/2025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3C608C-76EC-7F3C-76C5-0260B008F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E2CDE3-417F-0BEF-9B8A-0F81F8C7C0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328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DD67A-5A81-0FD2-C653-6BE44F26D7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2BD0ED-DB93-A824-A856-4B1576CE63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56F8F3-F84D-E1AD-9A90-3F1A5FACC1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E35502-6AB1-4032-80A9-5E5D95F188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C67697-ECC8-02D8-CBE4-3CF9C38CB8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91D3B0-37DE-FD47-10EF-BB53C15FB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1/1/2025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B480CB4-BF83-E7EE-8F19-D4DEA1693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620E13E-552E-429E-350A-1CB4656D9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580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008E65-0C47-2187-7702-8237E693A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C78E69-0321-29A1-53B8-4F93249F4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1/1/2025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FF5EC-8DA8-4CCA-F31C-FB1C6F683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1D7539-ABC7-4F51-175F-054D185A8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838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B02412-ADBB-4357-E3C6-0A507C6D5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1/1/2025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1369BA-EA34-EFC6-23F7-51D07723F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C7ACFF-A7E8-FD07-609C-AD7639D11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52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05F096-CE3B-7B30-CE5A-C9E06F87F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4CF62C-D64F-ABFE-98C7-63A7094890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9ECAB3-CD11-77DE-5AC3-86D5F55F2D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7B6518-4D54-3DF6-14C5-5A728C584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1/1/2025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289041-FFB3-25C4-ED44-BE55D9DA5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52B410-BF72-EE73-88FA-287B50E349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972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03729D-36E7-5F6E-4586-1BFF40AD81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9AF68D-B638-BCF6-CE6F-C3F6F4C302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275E9A-E06E-6730-776C-B50A9BA4CB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6B350E-5F48-DA6E-5786-806021B1AC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1/1/2025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008CF4-B51A-9545-94B9-5071FBEA0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AB3FE9-9ACB-030F-8759-20FE36AAC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629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44F0212-8DC0-F1BB-88B8-9608C4B0DF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34F47B-5ACB-75BC-95CE-118B81585C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6EF3F5-C612-C9B2-6CF8-514AC93EA9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AF9F9E-7EE6-46CA-8501-36583CDCB2DD}" type="datetimeFigureOut">
              <a:rPr lang="en-US" smtClean="0"/>
              <a:t>1/1/2025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C32DAA-B28F-6E21-CCFB-EC52F0C1C9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77171D-E0AB-D3D1-FEEF-24D96E1724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600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17BD5E6-ED4B-621B-36F3-324B52EA3CCA}"/>
              </a:ext>
            </a:extLst>
          </p:cNvPr>
          <p:cNvSpPr txBox="1"/>
          <p:nvPr/>
        </p:nvSpPr>
        <p:spPr>
          <a:xfrm>
            <a:off x="1505243" y="-7578"/>
            <a:ext cx="9270609" cy="6647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بسمه تعالی: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علوم و فنون دهم، فصل چهارم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هفتۀ 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دهم</a:t>
            </a: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،(هفتۀ اول نیمسال دوم)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درس هفتم: سبک وسبک‌شناسی (سبک خراسانی)</a:t>
            </a:r>
            <a:endParaRPr kumimoji="0" lang="fa-IR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زنگ اول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مدرس: دکتر سید علی مرتضوی باروق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Adabiat_mortazavi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167570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1C9BC51-C0F5-1F0B-0AB3-89CE0A1358C5}"/>
              </a:ext>
            </a:extLst>
          </p:cNvPr>
          <p:cNvSpPr txBox="1"/>
          <p:nvPr/>
        </p:nvSpPr>
        <p:spPr>
          <a:xfrm>
            <a:off x="815926" y="572310"/>
            <a:ext cx="11071273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سبک‌شناسی دورۀ اول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شعر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4- </a:t>
            </a:r>
            <a:r>
              <a:rPr lang="fa-IR" sz="2400" b="1" dirty="0">
                <a:cs typeface="B Titr" panose="00000700000000000000" pitchFamily="2" charset="-78"/>
              </a:rPr>
              <a:t> سبک بینابین: </a:t>
            </a:r>
            <a:r>
              <a:rPr lang="fa-IR" sz="2400" b="1" dirty="0">
                <a:cs typeface="B Nazanin" panose="00000400000000000000" pitchFamily="2" charset="-78"/>
              </a:rPr>
              <a:t>سبک دورۀ سلجوقی را باید «بینابین» نام نهاد؛ زیرا ویژگی‌های سبک عراقی نیز در آن به چشم می‌خورد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5- </a:t>
            </a:r>
            <a:r>
              <a:rPr lang="fa-IR" sz="2400" b="1" dirty="0">
                <a:cs typeface="B Titr" panose="00000700000000000000" pitchFamily="2" charset="-78"/>
              </a:rPr>
              <a:t>شعرای معروف سبک: </a:t>
            </a:r>
            <a:r>
              <a:rPr lang="fa-IR" sz="2400" b="1" dirty="0">
                <a:cs typeface="B Nazanin" panose="00000400000000000000" pitchFamily="2" charset="-78"/>
              </a:rPr>
              <a:t>از شعرای معروف سبک خراسانی می‌توان به رودکی  فردوسی  ناصرخسرو و... اشاره کرد.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7- </a:t>
            </a:r>
            <a:r>
              <a:rPr lang="fa-IR" sz="2400" b="1" dirty="0">
                <a:cs typeface="B Titr" panose="00000700000000000000" pitchFamily="2" charset="-78"/>
              </a:rPr>
              <a:t>بررسی سبک در سه قلمرو: </a:t>
            </a:r>
            <a:r>
              <a:rPr lang="fa-IR" sz="2400" b="1" dirty="0">
                <a:cs typeface="B Nazanin" panose="00000400000000000000" pitchFamily="2" charset="-78"/>
              </a:rPr>
              <a:t>هر اثر شعری را در سه قلمرو، می‌توان بررسی کرد: زبانی، ادبی و فکری.</a:t>
            </a:r>
          </a:p>
        </p:txBody>
      </p:sp>
    </p:spTree>
    <p:extLst>
      <p:ext uri="{BB962C8B-B14F-4D97-AF65-F5344CB8AC3E}">
        <p14:creationId xmlns:p14="http://schemas.microsoft.com/office/powerpoint/2010/main" val="28595423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257D09-0D3D-CC4E-C05E-347D2EA638AF}"/>
              </a:ext>
            </a:extLst>
          </p:cNvPr>
          <p:cNvSpPr txBox="1"/>
          <p:nvPr/>
        </p:nvSpPr>
        <p:spPr>
          <a:xfrm>
            <a:off x="815926" y="319086"/>
            <a:ext cx="11071273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سبک‌شناسی دورۀ اول (ویژگی‌های سبک خراسانی در سه قلمرو)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شعر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الف) زبانی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1- سادگی زبان شعر؛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2- کم بودن لغات عربی ـ به جز اصطالحات دینی و علمی ـ و لغات بیگانه، در مقایسه با دوره‌های بعد؛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3-  تفاوت تلفّظ برخی از کلمات در مقایسه با زبان امروز مثال، یِک ـ هزار/ یَک ـ هَزار؛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4- کهنه و مهجور بودن بخشی از لغات در مقایسه با دوره‌های بعد؛ گبر ـ جوشن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5-  استفاده از دو نشانه برای یک متمّم مانند: «زدش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بر</a:t>
            </a:r>
            <a:r>
              <a:rPr lang="fa-IR" sz="2400" b="1" dirty="0">
                <a:cs typeface="B Nazanin" panose="00000400000000000000" pitchFamily="2" charset="-78"/>
              </a:rPr>
              <a:t> زمین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 بر </a:t>
            </a:r>
            <a:r>
              <a:rPr lang="fa-IR" sz="2400" b="1" dirty="0">
                <a:cs typeface="B Nazanin" panose="00000400000000000000" pitchFamily="2" charset="-78"/>
              </a:rPr>
              <a:t>به کردار شیر»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نمونه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مهتری گر به کام شیر در است		 شو، خطر کن ز کام شیر بجوی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یا بزرگی و عز و نعمت و جاه 		یا چو مردانت مرگ رویاروی		حنظله بادغیسی</a:t>
            </a:r>
          </a:p>
        </p:txBody>
      </p:sp>
    </p:spTree>
    <p:extLst>
      <p:ext uri="{BB962C8B-B14F-4D97-AF65-F5344CB8AC3E}">
        <p14:creationId xmlns:p14="http://schemas.microsoft.com/office/powerpoint/2010/main" val="4553339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5BE30AD-956D-03D7-8039-3CABCF3CCC25}"/>
              </a:ext>
            </a:extLst>
          </p:cNvPr>
          <p:cNvSpPr txBox="1"/>
          <p:nvPr/>
        </p:nvSpPr>
        <p:spPr>
          <a:xfrm>
            <a:off x="815926" y="319086"/>
            <a:ext cx="11071273" cy="5032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سبک‌شناسی دورۀ اول (ویژگی‌های سبک خراسانی در سه قلمرو)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شعر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ب) ادبی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1 - قالب عمدۀ شعر این دوره، قصیده است؛ قالب‌های مسمط، ترجیع بند و مثنوی نیز به تدریج در این دوره شکل می‌گیرد و قالب غزل نیز در اواخر این دوره، رشد می‌یابد؛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2 - استفاده از آرایه‌های ادبی، طبیعی و در حد اعتدال است؛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3 - قافیه و ردیف، بسیار ساده است؛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4-  در توصیف پدیده ّ ها بیشتر از تشبیه حسی بهره گرفته می‌شود.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801284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D26FEA-E016-B3A1-B134-97E2CA1360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D82673C-7120-95C2-6A60-33984746D2A4}"/>
              </a:ext>
            </a:extLst>
          </p:cNvPr>
          <p:cNvSpPr txBox="1"/>
          <p:nvPr/>
        </p:nvSpPr>
        <p:spPr>
          <a:xfrm>
            <a:off x="1505243" y="-7578"/>
            <a:ext cx="9270609" cy="6647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بسمه تعالی: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علوم و فنون دهم، فصل چهارم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هفتۀ دهم،(هفتۀ اول نیمسال دوم)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درس هفتم: سبک وسبک‌شناسی (سبک خراسانی)</a:t>
            </a:r>
            <a:endParaRPr kumimoji="0" lang="fa-IR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زنگ 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دوم</a:t>
            </a:r>
            <a:endParaRPr kumimoji="0" lang="fa-IR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مدرس: دکتر سید علی مرتضوی باروق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Adabiat_mortazavi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072943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72B7CBB-F590-EF73-3E3B-1DE1B68773DD}"/>
              </a:ext>
            </a:extLst>
          </p:cNvPr>
          <p:cNvSpPr txBox="1"/>
          <p:nvPr/>
        </p:nvSpPr>
        <p:spPr>
          <a:xfrm>
            <a:off x="562708" y="319086"/>
            <a:ext cx="11324491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سبک‌شناسی دورۀ اول (ویژگی‌های سبک خراسانی در سه قلمرو)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شعر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پ) فکری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1- روح شادی و نشاط و خوشباشی، در شعر غلبه دارد؛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2 - شعر واقع‌گراست و توصیفات عمدتاً طبیعی، ساده، محسوس و عینی است؛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3 - معشوق، عمدتاً زمینی است؛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4-  بیشتر روح حماسه بر ادبیات این دوره حاکم است؛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5-  اشعار پندآموز و اندرزگونۀ این دوره، ساده است و جنبۀ عملی و دستوری دارد؛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6-  مضمون عمدۀ اشعار این سبک  حماسه،  مدح و اندرز و... است؛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7- فکر و کلام ساده است؛ یعنی هنوز با پیچیدگی‌های عرفانی، حکمی و اندیشه‌های فلسفی درنیامیخته است.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39064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D7912A1-50EC-F6DB-2D5D-5E12B483665D}"/>
              </a:ext>
            </a:extLst>
          </p:cNvPr>
          <p:cNvSpPr txBox="1"/>
          <p:nvPr/>
        </p:nvSpPr>
        <p:spPr>
          <a:xfrm>
            <a:off x="562708" y="319086"/>
            <a:ext cx="11324491" cy="5032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سبک‌شناسی دورۀ اول (ویژگی‌های سبک خراسانی در سه قلمرو)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شعر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نمونه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گل بخندید و باغ شد پدرام 		ای خوشا این جهان، بدین هنگام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چون بُناگوش نیکوان شد باغ		 از گل سیب و از گل بادام ُ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همچو لوح زمرّدین گشته ست		 دشت همچون صحیفه‌ای ز رخام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گل سوری به دست باد بهار 		سوی باده همی‌دهد پیغـام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که تو را با من ار مناظره‌ایسـت 		من به باغ آمدم بـه باغ خُرام</a:t>
            </a:r>
          </a:p>
          <a:p>
            <a:pPr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فرخی سیستانی</a:t>
            </a:r>
          </a:p>
        </p:txBody>
      </p:sp>
    </p:spTree>
    <p:extLst>
      <p:ext uri="{BB962C8B-B14F-4D97-AF65-F5344CB8AC3E}">
        <p14:creationId xmlns:p14="http://schemas.microsoft.com/office/powerpoint/2010/main" val="26451072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DB3116F-18A9-A7DB-AB27-A908C0CD45E7}"/>
              </a:ext>
            </a:extLst>
          </p:cNvPr>
          <p:cNvSpPr txBox="1"/>
          <p:nvPr/>
        </p:nvSpPr>
        <p:spPr>
          <a:xfrm>
            <a:off x="562708" y="319086"/>
            <a:ext cx="11324491" cy="55861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نثر دورۀ اول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نثر این دوره را در دو شاخه، بررسی می‌کنیم: دورۀ سامانی، دورۀ غزنوی و سلجوقی.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الف) دورۀ سامانی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برخی از ویژگی‌های نثر این دوره عبارتند از: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1- ایجاز و اختصار در لفظ و معنا؛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2- تکرار فعل یا اسم به حکم ضرورت معنی؛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3- کوتاهی جملات؛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4- لغات کم کاربرد فارسی در مقایسه با دوره‌های بعد؛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5- بهره‌گیری کمتر از لغات عربی؛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6- افزایش کاربرد نشانه‌های جمع فارسی بر جمع عربی</a:t>
            </a:r>
          </a:p>
        </p:txBody>
      </p:sp>
    </p:spTree>
    <p:extLst>
      <p:ext uri="{BB962C8B-B14F-4D97-AF65-F5344CB8AC3E}">
        <p14:creationId xmlns:p14="http://schemas.microsoft.com/office/powerpoint/2010/main" val="16827344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31B9F1D-BC41-EC0E-983F-0EFD57B4FCCC}"/>
              </a:ext>
            </a:extLst>
          </p:cNvPr>
          <p:cNvSpPr txBox="1"/>
          <p:nvPr/>
        </p:nvSpPr>
        <p:spPr>
          <a:xfrm>
            <a:off x="562708" y="319086"/>
            <a:ext cx="11324491" cy="4339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300000"/>
              </a:lnSpc>
            </a:pPr>
            <a:r>
              <a:rPr lang="fa-IR" sz="2400" b="1" dirty="0">
                <a:cs typeface="B Titr" panose="00000700000000000000" pitchFamily="2" charset="-78"/>
              </a:rPr>
              <a:t>نثر دورۀ اول</a:t>
            </a:r>
          </a:p>
          <a:p>
            <a:pPr algn="r" rtl="1">
              <a:lnSpc>
                <a:spcPct val="3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محتوای نثرهای این دوره، بیشتر علمی است و گاهی نثرهای حماسی، تاریخی و دینی هم دیده می‌شود. از نمونه‌های موفق این‌گونه نثر، می‌توان ترجمۀ تفسیر طبری، تاریخ بلعمی، التّفهیم و شاهنامۀ منثور ابومنصوری را نام برد.</a:t>
            </a:r>
          </a:p>
        </p:txBody>
      </p:sp>
    </p:spTree>
    <p:extLst>
      <p:ext uri="{BB962C8B-B14F-4D97-AF65-F5344CB8AC3E}">
        <p14:creationId xmlns:p14="http://schemas.microsoft.com/office/powerpoint/2010/main" val="20454153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216263A-CA45-4282-243E-E1CBC830A86A}"/>
              </a:ext>
            </a:extLst>
          </p:cNvPr>
          <p:cNvSpPr txBox="1"/>
          <p:nvPr/>
        </p:nvSpPr>
        <p:spPr>
          <a:xfrm>
            <a:off x="562708" y="319086"/>
            <a:ext cx="11324491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نثر دورۀ اول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نمونه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و چون ابرهه (را) چشم بر عبدالمطّلب افتاد، حالی حرمت او را از تخت فرو آمد  بنشست با عبدالمطلّب، و او را گفت که یا پیر، حاجت خواه.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ابرهه چنان دانست که او حاجت خانه خواهد خواست، و به دلش اندر بود که اگر حاجت خانه خواهد، بدو بخشد. پس عبدالمطّلب گفت که دویست اُشتر از آن من بیاورده‌اند، بفرمای تا اُشتران من باز دهند.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ابرهه گفت که دریغا که من نشانی بر پیشانی عبدالمطّلب دیده بودم که اگر او از بهر خانه حاجت خواستی، من حالی حاجت او برآوردمی و روا گردانیدمی. پس عبدالمطّلب گفت که ایّها المَلِک، من خداوند اُشترم نه خداوند خانه، و مر این خانه را خداوندی هست، و او خود خانۀ خود را نگاه دارد. </a:t>
            </a:r>
          </a:p>
          <a:p>
            <a:pPr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ترجمۀ تفسیرطبری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407674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8AA650C-A157-D780-3AB0-AAFAC795788D}"/>
              </a:ext>
            </a:extLst>
          </p:cNvPr>
          <p:cNvSpPr txBox="1"/>
          <p:nvPr/>
        </p:nvSpPr>
        <p:spPr>
          <a:xfrm>
            <a:off x="562708" y="319086"/>
            <a:ext cx="11324491" cy="5032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نثر دورۀ اول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ب) دورۀ غزنوی و سلجوقی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برخی از ویژگی‌های نثر این دوره عبارتاند از: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1- اِطناب (جمله ً ها معموال طوالنی هستند)؛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2-  تمثیل و استشهاد به آیات، احادیث و اشعار؛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3-  حذف افعال به قرینه؛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4- افزایش کاربرد لغات عربی (نسبت به دورۀ قبل).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از نمونه‌های این دوره، می‌توان آثار زیر را نام برد: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تاریخ بیهقی، قابوسنامه، سفرنامۀ ناصرخسرو، سیاست نامه، کیمیای سعادت و کشفالمحجوب.</a:t>
            </a:r>
          </a:p>
        </p:txBody>
      </p:sp>
    </p:spTree>
    <p:extLst>
      <p:ext uri="{BB962C8B-B14F-4D97-AF65-F5344CB8AC3E}">
        <p14:creationId xmlns:p14="http://schemas.microsoft.com/office/powerpoint/2010/main" val="3401062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B1CA9CC-C4CE-DFEC-B6EE-97F157F79F02}"/>
              </a:ext>
            </a:extLst>
          </p:cNvPr>
          <p:cNvSpPr txBox="1"/>
          <p:nvPr/>
        </p:nvSpPr>
        <p:spPr>
          <a:xfrm>
            <a:off x="914400" y="980274"/>
            <a:ext cx="10972799" cy="4713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5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سبک در اصطلاح ادبی: </a:t>
            </a:r>
            <a:r>
              <a:rPr lang="fa-IR" sz="2400" b="1" dirty="0">
                <a:cs typeface="B Nazanin" panose="00000400000000000000" pitchFamily="2" charset="-78"/>
              </a:rPr>
              <a:t> شیوۀ خاص یک اثر یا آثار ادبی </a:t>
            </a:r>
          </a:p>
          <a:p>
            <a:pPr algn="r" rtl="1">
              <a:lnSpc>
                <a:spcPct val="2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به مجموعۀ ویژگی‌هایی که شاعر یا نویسنده در نحوۀ بیان اندیشه به کار می‌گیرد«</a:t>
            </a:r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سبک شعر</a:t>
            </a:r>
            <a:r>
              <a:rPr lang="fa-IR" sz="2400" b="1" dirty="0">
                <a:cs typeface="B Nazanin" panose="00000400000000000000" pitchFamily="2" charset="-78"/>
              </a:rPr>
              <a:t>» می‌گویند. </a:t>
            </a:r>
          </a:p>
          <a:p>
            <a:pPr algn="r" rtl="1">
              <a:lnSpc>
                <a:spcPct val="2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50000"/>
              </a:lnSpc>
            </a:pP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663005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472813-7C9E-4D16-1EE4-CAD70CB45029}"/>
              </a:ext>
            </a:extLst>
          </p:cNvPr>
          <p:cNvSpPr txBox="1"/>
          <p:nvPr/>
        </p:nvSpPr>
        <p:spPr>
          <a:xfrm>
            <a:off x="562708" y="276882"/>
            <a:ext cx="11324491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خودارزیابی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1 - با توجه به شعر زیر، به پرسش‌ها پاسخ دهید.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مرا بسود و فروریخت هر چه دندان بود		نبود دندان، لا، بل چراغ تابان بود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سپید سیم زده بود و درّ و مرجان بود		 ستارۀ سحری بود و قطره باران بود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یکی نماند کنون زان همه، بسود و بریخت		 چه نحس بود! همانا که نحس کیوان بود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نه نحس کیوان بود و نه روزگار دراز 			چه بود؟ مْنت بگویم: قضای یزدان بود...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همیشه شاد و ندانستمی که غم چه بود		دلم نشاط و طرب را فراخ میدان بود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تو رودکی را، ای ماهرو، کنون بینی			 بدان زمانه ندیدی که این چنینان بود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بدان زمانه ندیدی که در جهان رفتی 		سرودگویان، گویی هزاردستان بود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شد آن زمانه که شعرش همه جهان 			بنوشت شد آن زمانه که او شاعر خراسان بود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کنون زمانه دگر گشت و من دگر گشتم 		عصا بیار که وقت عصا و انبان بود		رودکی</a:t>
            </a:r>
          </a:p>
        </p:txBody>
      </p:sp>
    </p:spTree>
    <p:extLst>
      <p:ext uri="{BB962C8B-B14F-4D97-AF65-F5344CB8AC3E}">
        <p14:creationId xmlns:p14="http://schemas.microsoft.com/office/powerpoint/2010/main" val="2304067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8041B8-6BAF-8B82-DA3E-AB29563ABE62}"/>
              </a:ext>
            </a:extLst>
          </p:cNvPr>
          <p:cNvSpPr txBox="1"/>
          <p:nvPr/>
        </p:nvSpPr>
        <p:spPr>
          <a:xfrm>
            <a:off x="562708" y="276882"/>
            <a:ext cx="11324491" cy="6694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خودارزیابی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1 - با توجه به شعر زیر، به پرسش‌ها پاسخ دهید.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الف) شعر رودکی را از نظر ویژگی‌های ادبی بررسی نمایید.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1- قالب شعر قصیده است.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2- دندان، تابان، باران، کیوان، یزدان، میدان، این‌چنینان، هزاردستان، خراسان، انبان: واژه‌های قافیه و فعل «بود» ردیف شعر است. شاعر از ردیف و قافیۀ ساده استفاده کرده‌است.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2- کاربرد آرایه‌های ابی: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	تشبیه: مانند کردن «دندان» به «چراغ، سیم(نقره) دُر، مرجان، ستاره، قطرۀ باران»، مانندکردن «دل» به «میدان»، مانندکردن «خود شاعر» به هزاردستان و «ماهرو»(تشبیه درواژه)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3- کاربرد «تکرار» یا «واژه‌آرایی»: «بود» «نحس» «بدان زمانه» و...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ب) ویژگی‌های زبانی این شعر چیست؟</a:t>
            </a:r>
          </a:p>
        </p:txBody>
      </p:sp>
    </p:spTree>
    <p:extLst>
      <p:ext uri="{BB962C8B-B14F-4D97-AF65-F5344CB8AC3E}">
        <p14:creationId xmlns:p14="http://schemas.microsoft.com/office/powerpoint/2010/main" val="27041350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C114EB-1A9D-E6EE-70E6-AA6D952D0328}"/>
              </a:ext>
            </a:extLst>
          </p:cNvPr>
          <p:cNvSpPr txBox="1"/>
          <p:nvPr/>
        </p:nvSpPr>
        <p:spPr>
          <a:xfrm>
            <a:off x="433754" y="206543"/>
            <a:ext cx="11324491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خودارزیابی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1 - با توجه به شعر زیر، به پرسش‌ها پاسخ دهید.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ب) ویژگی‌های زبانی این شعر چیست؟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1- کوتاهی و سادگی جمله‌ها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2- تکرار فعل‌ها و یرخی واژه‌های غیرفعل (بود، نحس و ...)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کاربرد دستور کهن مانند فعل‌های پیشوندی (فروریخت و...)، آوردن «ب» در آغاز فعل (بسود و بریخت)، کاربرد فعل ماضی استمراری تاریخی: نداستمی: نمی‌دانستم، رفتی: می‌رفت، کاربرد فعل امر مخفف: بیار(بیاور)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3- آوردن واژه‌های کهن:  بسود(پوسید)، سپید، سیم، انبان(کیسه، توشه‌دان) و...</a:t>
            </a:r>
          </a:p>
        </p:txBody>
      </p:sp>
    </p:spTree>
    <p:extLst>
      <p:ext uri="{BB962C8B-B14F-4D97-AF65-F5344CB8AC3E}">
        <p14:creationId xmlns:p14="http://schemas.microsoft.com/office/powerpoint/2010/main" val="37738371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42069EC-2055-F126-DFE1-2BEB84FB5BF6}"/>
              </a:ext>
            </a:extLst>
          </p:cNvPr>
          <p:cNvSpPr txBox="1"/>
          <p:nvPr/>
        </p:nvSpPr>
        <p:spPr>
          <a:xfrm>
            <a:off x="562708" y="178406"/>
            <a:ext cx="11324491" cy="6694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خودارزیابی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2- متن زیر مربوط به کدام دورۀ نثر است؟ دو مورد از ویژگی‌های نثر این دوره را بنویسید.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«چهاردهم صفر را به شهر سراب رسیدم و شانزدهم صفر از شهر سراب برفتم.  بیستم صفر سنۀ 438 به شهر تبریز رسیدم و آن پنجم شهریور قدیم بود؛ شهری آبادان؛ مرا حکایت کردند که بدین شهر زلزله افتاد. بعضی از شهر خراب شده بود و بعضی دیگر را آسیبی نرسیده بود و گفتند چهل هزار آدمی هلاک شده بودند؛ و در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تبریز«قطران» نام، شاعری را دیدم؛ شعری نیک می‌گفت؛ اما زبان فارسی نیکو نمی‌دانست؛ پیش من آمد؛ دیوان منجیک و دیوان دقیقی بیاورد و پیش من بخواند و هر معنی که او را مشکل بود، از من بپرسید و شرح آن بنوشت و اشعار خود بر من خواند.»					سفرنامه، ناصرخسرو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1- کوتاهی و سادگی جمله‌ها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2- کاربرد فعل‌های تاریخی: برفتم، بیاورد، بخواند، بپرسید، بنوشت، افتاد(شد)، برخواند،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3- کاربرد «را» به جای حرف اضافه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4- کاربرد واژه‌های کهن: آدمی: انسان		5- کاربرد واژه‌های عربی(سنه، صفر...)</a:t>
            </a:r>
          </a:p>
        </p:txBody>
      </p:sp>
    </p:spTree>
    <p:extLst>
      <p:ext uri="{BB962C8B-B14F-4D97-AF65-F5344CB8AC3E}">
        <p14:creationId xmlns:p14="http://schemas.microsoft.com/office/powerpoint/2010/main" val="845414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A139B48-12E7-C425-D844-BD530B312C8C}"/>
              </a:ext>
            </a:extLst>
          </p:cNvPr>
          <p:cNvSpPr txBox="1"/>
          <p:nvPr/>
        </p:nvSpPr>
        <p:spPr>
          <a:xfrm>
            <a:off x="562708" y="276882"/>
            <a:ext cx="11324491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خودارزیابی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3- دو مورد از ویژگی‌های نثر زیر را بنویسید.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«به روزگار خسرو، اندر وقت بوذرجمهر، رسولی آمد از روم. خسرو بنشست چنانکه رسم ملوک بود؛ و رسول را بار داد. پیش رسول با وزیر، بوذرجمهر، گفت: «ای فلان، همه چیز در عالم تو دانی؟» بوذرجمهر گفت: «نه  ای خدایگان!» خسرو از آن طیره شده و از رسول، خجل گشت. پرسید که همه چیز پس که داند؟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بوذرجمهر گفت«همه چیز را همگان دانند و همگان هنوز از مادر زاده نشده‌اند.»	 قابوسنامه، کیکاووس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1- کوتاهی و سادگی جمله‌ها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2- کاربرد فعل‌های تاریخی: بنشست، دانی، گشت، داند، زاده نشده‌اند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3- کاربرد واژه‌های کهن: خدایگان(پادشاه)، همگان(همه)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4- کاربرد واژه‌های عربی: ملوک(شاهان)، طیره (ناراحت)، رسول(فرستاده) (بوزرجمهر، معرب«بزرگ مهر»)</a:t>
            </a:r>
          </a:p>
        </p:txBody>
      </p:sp>
    </p:spTree>
    <p:extLst>
      <p:ext uri="{BB962C8B-B14F-4D97-AF65-F5344CB8AC3E}">
        <p14:creationId xmlns:p14="http://schemas.microsoft.com/office/powerpoint/2010/main" val="32200738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54379A6-E7BC-740A-27E3-8C5AFA98567F}"/>
              </a:ext>
            </a:extLst>
          </p:cNvPr>
          <p:cNvSpPr txBox="1"/>
          <p:nvPr/>
        </p:nvSpPr>
        <p:spPr>
          <a:xfrm>
            <a:off x="562708" y="276882"/>
            <a:ext cx="11324491" cy="6647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 و شبه نهایی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1-با توجه به متن:« چنین آورده‌اند که نصربن‌احمد واسطۀ عقد آل‌ سامان بود و اوج دولت آن خاندان ایّام مُلکِ او بود و اسباب تمنّع و علل تَرَفّع در غایت ساختگی بود. خزاین آراسته و لشکر جرّار و بندگان فرمانبردار. زمستان به دارالمُلک بخارا مقام کردی و تابستان به سمرقند رفتی یا به شهرهای خراسان»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کدام گزینه از ویژگی‌‌های نثر این متن نیست؟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الف) حذف فعل به قرینه                             ب) استفاده از دو حرف‌ اضافه برای یک متمم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ج) استفاده از ترکیبات دشوار                      د) کاربرد واژگان مهجور عربی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1973247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5E2C0B-B9B8-958A-C963-B01924387F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B63349B-F8DC-B851-9069-024166BC054C}"/>
              </a:ext>
            </a:extLst>
          </p:cNvPr>
          <p:cNvSpPr txBox="1"/>
          <p:nvPr/>
        </p:nvSpPr>
        <p:spPr>
          <a:xfrm>
            <a:off x="1505243" y="-7578"/>
            <a:ext cx="9270609" cy="6647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بسمه تعالی: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علوم و فنون دهم، فصل چهارم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هفتۀ دهم،(هفتۀ اول نیمسال دوم)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درس هفتم: سبک وسبک‌شناسی (سبک خراسانی)</a:t>
            </a:r>
            <a:endParaRPr kumimoji="0" lang="fa-IR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زنگ سوم</a:t>
            </a:r>
            <a:endParaRPr kumimoji="0" lang="fa-IR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مدرس: دکتر سید علی مرتضوی باروق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Adabiat_mortazavi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727302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7877669-BC78-4904-3814-0F8BC8E1A508}"/>
              </a:ext>
            </a:extLst>
          </p:cNvPr>
          <p:cNvSpPr txBox="1"/>
          <p:nvPr/>
        </p:nvSpPr>
        <p:spPr>
          <a:xfrm>
            <a:off x="562708" y="276882"/>
            <a:ext cx="11324491" cy="70173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 و شبه نهایی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2- -با توجه به متن زیر دو مورد از ویژگی‌های زبانی نثر دورۀ سامانی را بنویسید.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« امیر سید‌ ابوالمظفر ابوصالح منصور، علمای ماوراءُالنهر را گرد کرد و از ایشان فتوای کرد که روا باشد که ما این کتاب را به زبان پارسی گردانیم؛ گفتند: روا باشد خواندن و نبشتن تفسیر قرآن به پارسی، مر آن را که او تازی نداند.»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پاسخ: کوتاهی و سادگی جملات، کاربرد لغات کم‌کاربرد و کهن، استفادۀ کم از لغات عربی، تکرار فعل، کاربرد «مر» همراه با نشانۀ مفعول _ کاربرد نبشتن به‌جای نوشتن و پارسی به‌جای فارسی، کاربرد حرف را در معنی حرف اضافه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690588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4BB92C1-4F90-3167-A5F6-B40F3931B67E}"/>
              </a:ext>
            </a:extLst>
          </p:cNvPr>
          <p:cNvSpPr txBox="1"/>
          <p:nvPr/>
        </p:nvSpPr>
        <p:spPr>
          <a:xfrm>
            <a:off x="562708" y="276882"/>
            <a:ext cx="11324491" cy="2954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 و شبه نهایی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3- با توجه به ویژگی‌های سبک خراسانی در جدول زیر، موارد ستون «الف» را به ستون «ب» متصل کنید.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7E88B84-00BA-A45C-EB36-C875316385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423547"/>
              </p:ext>
            </p:extLst>
          </p:nvPr>
        </p:nvGraphicFramePr>
        <p:xfrm>
          <a:off x="1814732" y="2686928"/>
          <a:ext cx="9622302" cy="25181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9321">
                  <a:extLst>
                    <a:ext uri="{9D8B030D-6E8A-4147-A177-3AD203B41FA5}">
                      <a16:colId xmlns:a16="http://schemas.microsoft.com/office/drawing/2014/main" val="1286719760"/>
                    </a:ext>
                  </a:extLst>
                </a:gridCol>
                <a:gridCol w="6532981">
                  <a:extLst>
                    <a:ext uri="{9D8B030D-6E8A-4147-A177-3AD203B41FA5}">
                      <a16:colId xmlns:a16="http://schemas.microsoft.com/office/drawing/2014/main" val="3983006761"/>
                    </a:ext>
                  </a:extLst>
                </a:gridCol>
              </a:tblGrid>
              <a:tr h="623039">
                <a:tc>
                  <a:txBody>
                    <a:bodyPr/>
                    <a:lstStyle/>
                    <a:p>
                      <a:pPr algn="ctr" rtl="1"/>
                      <a:r>
                        <a:rPr lang="fa-IR" sz="28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</a:t>
                      </a:r>
                      <a:endParaRPr lang="en-US" sz="28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الف</a:t>
                      </a:r>
                      <a:endParaRPr lang="en-US" sz="28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8609198"/>
                  </a:ext>
                </a:extLst>
              </a:tr>
              <a:tr h="631693">
                <a:tc>
                  <a:txBody>
                    <a:bodyPr/>
                    <a:lstStyle/>
                    <a:p>
                      <a:pPr algn="r" rtl="1"/>
                      <a:r>
                        <a:rPr lang="fa-IR" sz="28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۱ - ادبی</a:t>
                      </a:r>
                      <a:endParaRPr lang="en-US" sz="28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الف) کاربرد دو نشانه برای یک متمم</a:t>
                      </a:r>
                      <a:endParaRPr lang="en-US" sz="28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1498293"/>
                  </a:ext>
                </a:extLst>
              </a:tr>
              <a:tr h="631693">
                <a:tc>
                  <a:txBody>
                    <a:bodyPr/>
                    <a:lstStyle/>
                    <a:p>
                      <a:pPr algn="r" rtl="1"/>
                      <a:r>
                        <a:rPr lang="fa-IR" sz="28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۲ - زبانی</a:t>
                      </a:r>
                      <a:endParaRPr lang="en-US" sz="28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ب) شعر واقع‌گرا</a:t>
                      </a:r>
                      <a:endParaRPr lang="en-US" sz="28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3449275"/>
                  </a:ext>
                </a:extLst>
              </a:tr>
              <a:tr h="631693">
                <a:tc>
                  <a:txBody>
                    <a:bodyPr/>
                    <a:lstStyle/>
                    <a:p>
                      <a:pPr algn="r" rtl="1"/>
                      <a:r>
                        <a:rPr lang="fa-IR" sz="28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۳ - فکری</a:t>
                      </a:r>
                      <a:endParaRPr lang="en-US" sz="28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ج) قافیه و ردیف بسیار ساده است</a:t>
                      </a:r>
                      <a:endParaRPr lang="en-US" sz="28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8119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25037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A397455-7190-D6B9-8F54-264BCD155924}"/>
              </a:ext>
            </a:extLst>
          </p:cNvPr>
          <p:cNvSpPr txBox="1"/>
          <p:nvPr/>
        </p:nvSpPr>
        <p:spPr>
          <a:xfrm>
            <a:off x="562708" y="276882"/>
            <a:ext cx="11324491" cy="73866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 و شبه نهایی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4- سبک فکاهی» جزءِ کدام‌یک از انواع طبقه‌بندی‌های مربوط به سبک محسوب می‌شود؟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الف) براساس محتوی             ب) براساس هدف       ج) براساس قلمرو دانش            د) به تناسب مخاطب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پاسخ: ب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50847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59C42F7-1BE9-2ADD-C0CB-B2E07225777C}"/>
              </a:ext>
            </a:extLst>
          </p:cNvPr>
          <p:cNvSpPr txBox="1"/>
          <p:nvPr/>
        </p:nvSpPr>
        <p:spPr>
          <a:xfrm>
            <a:off x="914400" y="980274"/>
            <a:ext cx="10972799" cy="4570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5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سبک شخصی</a:t>
            </a:r>
            <a:r>
              <a:rPr lang="fa-IR" sz="2400" b="1" dirty="0">
                <a:cs typeface="B Nazanin" panose="00000400000000000000" pitchFamily="2" charset="-78"/>
              </a:rPr>
              <a:t>: شیوۀ بیان هر نویسنده یا شاعر«سبک شخصی» اوست؛ 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از این دید، می‌توان گفت به تعداد شاعران و نویسندگان جهان، سبک وجود دارد؛ زیرااطلاعات، دانش، ذوق و استعدادهای افراد متفاوت است؛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توجّه: در عین تفاوت،شباهت‌هایی نیز در نحوۀ بیان برخی از شاعران و نویسندگان وجود دارد که 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آنان را در یک دسته، جای می‌دهد.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0517716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62BC1CD-0446-C86C-2283-BE670390F7E0}"/>
              </a:ext>
            </a:extLst>
          </p:cNvPr>
          <p:cNvSpPr txBox="1"/>
          <p:nvPr/>
        </p:nvSpPr>
        <p:spPr>
          <a:xfrm>
            <a:off x="562708" y="276882"/>
            <a:ext cx="11324491" cy="73866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 و شبه نهایی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5- -پاسخ صحیح را از داخل کمانک انتخاب کنید.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شعر در سبک خراسانی معمولاً واقع‌گراست و توصیفات عمدتاً طبیعی، محسوس (عینی - ذهنی) است.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پاسخ: عینی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669272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1EC8981-9BC5-B206-4FC9-9D0AE147CB82}"/>
              </a:ext>
            </a:extLst>
          </p:cNvPr>
          <p:cNvSpPr txBox="1"/>
          <p:nvPr/>
        </p:nvSpPr>
        <p:spPr>
          <a:xfrm>
            <a:off x="562708" y="276882"/>
            <a:ext cx="11324491" cy="6647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 و شبه نهایی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6- کدام‌یک از جملات متن زیر نادرست است شمارۀ آن را ذکر کنید. ( دو مورد)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نخستین آثار نظم زبان فارسی بعر از اسلام ابتدا در سیستان و سپس در خراسان بزرگ پدید آمد (۱)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. به سبک این آثار «سبک خراسانی» گفته‌اند و به‌علت آن‌‌که اوج آن در زمان سامانیان بوده است (۲)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، آن را سبک سامانی نامیده‌اند. سبک دورۀ سامانی را سبک بینابین نام نهادند (۳)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. زیرا ویژگی‌های سبک خراسانی در آن به چشم می‌خورد (۴)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پاسخ: 3و4</a:t>
            </a:r>
          </a:p>
        </p:txBody>
      </p:sp>
    </p:spTree>
    <p:extLst>
      <p:ext uri="{BB962C8B-B14F-4D97-AF65-F5344CB8AC3E}">
        <p14:creationId xmlns:p14="http://schemas.microsoft.com/office/powerpoint/2010/main" val="33334031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9852F8-26BC-2D36-D7E0-80C5F0879D2E}"/>
              </a:ext>
            </a:extLst>
          </p:cNvPr>
          <p:cNvSpPr txBox="1"/>
          <p:nvPr/>
        </p:nvSpPr>
        <p:spPr>
          <a:xfrm>
            <a:off x="562708" y="276882"/>
            <a:ext cx="11324491" cy="77559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 و شبه نهایی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7- شعر زیر را بخوانید و به سؤالات پاسخ دهید.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« ای آن‌که غمگنی و سزاواری	 	 وندر نهان سرشک همی باری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رفت آن‌که رفت و آمد آن‌که آمد	 	 بود آن‌که بود خیره چه غم دای»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با توجه به کلمات مشخص‌شده دو ویژگی زبانی ابیات را بنویسید.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یک آرایۀ ادبی در بیت دوم بیابید و بنویسید.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پاسخ: کهنه و مهجور بودن لغات (خیره - سرشک) / کم بودن لغات عربی، کاربرد همی به جای می / کاربرد حرف اضافه اندر / کوتاهی جملات / سادگی و روانی / کاربرد واژگان فارسی / تکرار - تضاد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6798807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999624-875E-E000-F568-F11F54EDF230}"/>
              </a:ext>
            </a:extLst>
          </p:cNvPr>
          <p:cNvSpPr txBox="1"/>
          <p:nvPr/>
        </p:nvSpPr>
        <p:spPr>
          <a:xfrm>
            <a:off x="562708" y="276882"/>
            <a:ext cx="11324491" cy="6647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 و شبه نهایی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8- تقسیم‌بندی سبک‌های شعری بر اساس نظریۀ محمدتقی بهار بر چه مبنایی است؟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پاسخ: این تقسیم‌بندی بر مبنای حوزۀ جغرافیایی و تاریخی شعر است و بعضی از مکتب‌ها و سبک‌های فرعی را نیز می‌توان به آن افزود.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325380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ED940F3-3998-9C94-EDDD-0F83AE85B32F}"/>
              </a:ext>
            </a:extLst>
          </p:cNvPr>
          <p:cNvSpPr txBox="1"/>
          <p:nvPr/>
        </p:nvSpPr>
        <p:spPr>
          <a:xfrm>
            <a:off x="562708" y="276882"/>
            <a:ext cx="11324491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 و شبه نهایی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9- به چه علت شعر سبک خراسانی را سبک سامانی هم نامیده‌اند؟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پاسخ: به علت آنکه اوج آن در زمان سامانیان بوده است آن را سبک سامانی هم نامیده‌اند.</a:t>
            </a:r>
          </a:p>
        </p:txBody>
      </p:sp>
    </p:spTree>
    <p:extLst>
      <p:ext uri="{BB962C8B-B14F-4D97-AF65-F5344CB8AC3E}">
        <p14:creationId xmlns:p14="http://schemas.microsoft.com/office/powerpoint/2010/main" val="381796888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C8487A-2B0E-5517-9850-2958395A3635}"/>
              </a:ext>
            </a:extLst>
          </p:cNvPr>
          <p:cNvSpPr txBox="1"/>
          <p:nvPr/>
        </p:nvSpPr>
        <p:spPr>
          <a:xfrm>
            <a:off x="661182" y="375356"/>
            <a:ext cx="11324491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 و شبه نهایی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10- دو مورد از تفاوت‌های نثر دورۀ سامانی و غزنوی و سلجوقی را بنویسید.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پاسخ: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1– استفاده کمتر از لغات عربی در دورۀ سامانی نسبت به دورۀ غزنوی و سلجوقی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 – کوتاه بودن جملات در نثر دورۀ سامانی بر عکس دورۀ غزنوی و سلجوقی که نثر دارای اطناب بوده است.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3– تکرار کردن فعل در نثر دورۀ سامانی و حذف فعل‌ها به قرینه در نثر دورۀ غزنوی و سلجوقی</a:t>
            </a:r>
          </a:p>
        </p:txBody>
      </p:sp>
    </p:spTree>
    <p:extLst>
      <p:ext uri="{BB962C8B-B14F-4D97-AF65-F5344CB8AC3E}">
        <p14:creationId xmlns:p14="http://schemas.microsoft.com/office/powerpoint/2010/main" val="54399745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4FB9C45-27B3-EFD8-DEC3-4522BDCA94B8}"/>
              </a:ext>
            </a:extLst>
          </p:cNvPr>
          <p:cNvSpPr txBox="1"/>
          <p:nvPr/>
        </p:nvSpPr>
        <p:spPr>
          <a:xfrm>
            <a:off x="562708" y="290950"/>
            <a:ext cx="11324491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 و شبه نهایی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11- جاهای خالی را با کلمه‌های مناسب کامل کنید.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«سبک عامیانه» به تناسب .................. طبقه‌بندی و نام‌گذاری شده است.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پاسخ: مخاطب</a:t>
            </a:r>
          </a:p>
        </p:txBody>
      </p:sp>
    </p:spTree>
    <p:extLst>
      <p:ext uri="{BB962C8B-B14F-4D97-AF65-F5344CB8AC3E}">
        <p14:creationId xmlns:p14="http://schemas.microsoft.com/office/powerpoint/2010/main" val="391259500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7A69E45-9CA8-5292-3A51-41D9B6A8A952}"/>
              </a:ext>
            </a:extLst>
          </p:cNvPr>
          <p:cNvSpPr txBox="1"/>
          <p:nvPr/>
        </p:nvSpPr>
        <p:spPr>
          <a:xfrm>
            <a:off x="562708" y="276882"/>
            <a:ext cx="11324491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 و شبه نهایی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12-همۀ گزینه‌ها از ویژگی‌های فکری شعر سبک خراسانی است به‌جز گزینۀ  .................. 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۱) معشوق عمدتاً زمینی است.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‌۲) بیشتر، روح حماسه بر ادبیات این دوره حاکم است.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‌۳) زبان شعر ساده است.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۴) روح شادی و نشاط و خوش‌باشی در شعر غلبه دارد.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پاسخ: گزینۀ «3»  از ویژگی‌های قلمرو زبانی است.</a:t>
            </a:r>
          </a:p>
        </p:txBody>
      </p:sp>
    </p:spTree>
    <p:extLst>
      <p:ext uri="{BB962C8B-B14F-4D97-AF65-F5344CB8AC3E}">
        <p14:creationId xmlns:p14="http://schemas.microsoft.com/office/powerpoint/2010/main" val="42149601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D1E0FDD-F667-9F3F-FA6D-B4133E94EEF5}"/>
              </a:ext>
            </a:extLst>
          </p:cNvPr>
          <p:cNvSpPr txBox="1"/>
          <p:nvPr/>
        </p:nvSpPr>
        <p:spPr>
          <a:xfrm>
            <a:off x="562708" y="276882"/>
            <a:ext cx="11324491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 و شبه نهایی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13-جاهای خالی را با کلمه‌های مناسب کامل کنید.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سبک سامانی نام دیگر سبک .................. است.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پاسخ: خراسانی</a:t>
            </a:r>
          </a:p>
        </p:txBody>
      </p:sp>
    </p:spTree>
    <p:extLst>
      <p:ext uri="{BB962C8B-B14F-4D97-AF65-F5344CB8AC3E}">
        <p14:creationId xmlns:p14="http://schemas.microsoft.com/office/powerpoint/2010/main" val="405580765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5FB2A2-A2BE-0526-362D-4B52E2593517}"/>
              </a:ext>
            </a:extLst>
          </p:cNvPr>
          <p:cNvSpPr txBox="1"/>
          <p:nvPr/>
        </p:nvSpPr>
        <p:spPr>
          <a:xfrm>
            <a:off x="562708" y="276882"/>
            <a:ext cx="11324491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 و شبه نهایی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14-سبک شخصی را تعریف کنید.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پاسخ: شیوۀ بیان هر نویسنده یا شاعر سبک شخصی اوست.</a:t>
            </a:r>
          </a:p>
        </p:txBody>
      </p:sp>
    </p:spTree>
    <p:extLst>
      <p:ext uri="{BB962C8B-B14F-4D97-AF65-F5344CB8AC3E}">
        <p14:creationId xmlns:p14="http://schemas.microsoft.com/office/powerpoint/2010/main" val="8119592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49EB949-18F1-731D-B618-D046166DE1EB}"/>
              </a:ext>
            </a:extLst>
          </p:cNvPr>
          <p:cNvSpPr txBox="1"/>
          <p:nvPr/>
        </p:nvSpPr>
        <p:spPr>
          <a:xfrm>
            <a:off x="914400" y="347231"/>
            <a:ext cx="10972799" cy="7375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طبقه‌بندی سبک های ادبی: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سبک را از دیدگاه‌های گوناگون می‌توان طبقه‌بندی کرد.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طبقه‌بندی ارسطویی:</a:t>
            </a:r>
            <a:r>
              <a:rPr lang="fa-IR" sz="2400" b="1" dirty="0">
                <a:cs typeface="B Nazanin" panose="00000400000000000000" pitchFamily="2" charset="-78"/>
              </a:rPr>
              <a:t> براساس نظریۀارسطو، فیلسوف بزرگ یونانی، طبقه‌بندی زیر را برای شعر این دوره می‌توان در نظر گرفت: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1- براساس نام شاعر یا نویسنده؛ مانند سبک فردوسی، سبک بیهقی؛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2- براساس زمان و دورۀ اثر؛ مانند سبک دورۀ غزنوی، سبک دورۀ مشروطه؛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3- براساس موضوع و نوع؛ مانند سبک عرفانی، سبک حماسی؛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4- براساس محیط جغرافیایی؛ مانند سبک آذربایجانی و سبک خراسانی؛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8850886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3E059F5-093C-DEFC-6E20-88BBE5EC04CD}"/>
              </a:ext>
            </a:extLst>
          </p:cNvPr>
          <p:cNvSpPr txBox="1"/>
          <p:nvPr/>
        </p:nvSpPr>
        <p:spPr>
          <a:xfrm>
            <a:off x="562708" y="276882"/>
            <a:ext cx="11324491" cy="81253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 و شبه نهایی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15-نام هر یک از سبک‌ها را که براساس موارد زیر طبقه‌بندی شده‌اند، بنویسید.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براساس موضوع و نوع: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براساس هدف: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براساس زمان و دورۀ اثر: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پاسخ: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سبک عرفانی، حماسی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سبک تعلیمی، فکاهی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سبک غزنوی، مشروطه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7450282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4505DB-5261-7A91-9D6C-D15AEDE89B59}"/>
              </a:ext>
            </a:extLst>
          </p:cNvPr>
          <p:cNvSpPr txBox="1"/>
          <p:nvPr/>
        </p:nvSpPr>
        <p:spPr>
          <a:xfrm>
            <a:off x="562708" y="276882"/>
            <a:ext cx="11324491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 و شبه نهایی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16- جاهای خالی را با کلمه‌های مناسب کامل کنید.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مجموعه ویژگی‌هایی که شاعر در نحوۀ بیان اندیشۀ خود به کار می‌گیرد .................. نام دارد.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پاسخ: 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110124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2FBCC0-5180-454B-9B08-3676BE189ACA}"/>
              </a:ext>
            </a:extLst>
          </p:cNvPr>
          <p:cNvSpPr txBox="1"/>
          <p:nvPr/>
        </p:nvSpPr>
        <p:spPr>
          <a:xfrm>
            <a:off x="562708" y="23658"/>
            <a:ext cx="11324491" cy="68788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 و شبه نهایی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17-ویژگی مربوط به هر سبک را به آن وصل کنید. (یک مورد در ستون سبک‌ها اضافه است.)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ویژگی‌ها						سبک‌ها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حذف افعال به قرینه			       دورۀ خراسانی (قلمرو فکری)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روح شادی و نشاط و خوش‌باشی	      	       دورۀ غزنوی و سلجوقی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ایجاز و اختصار در لفظ و معنا	    	         دورۀ خراسانی (قلمرو ادبی)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ساده بودن قافیه و ردیف			          دورۀ سامانی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 پاسخ:					       دورۀ خراسانی (قلمرو زبانی)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حذف افعال به قرینه ← دورۀ غزنوی و سلجوقی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روح شادی و نشاط و خوش‌باشی ← دورۀ خراسانی (قلمرو فکری)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ایجاز و اختصار در لفظ و معنا ← دورۀ سامانی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ساده بودن قافیه و ردیف ← دورۀ خراسانی (قلمرو ادبی)</a:t>
            </a:r>
          </a:p>
        </p:txBody>
      </p:sp>
    </p:spTree>
    <p:extLst>
      <p:ext uri="{BB962C8B-B14F-4D97-AF65-F5344CB8AC3E}">
        <p14:creationId xmlns:p14="http://schemas.microsoft.com/office/powerpoint/2010/main" val="335752882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5F7E201-62B2-1928-2ED6-6C741B85194A}"/>
              </a:ext>
            </a:extLst>
          </p:cNvPr>
          <p:cNvSpPr txBox="1"/>
          <p:nvPr/>
        </p:nvSpPr>
        <p:spPr>
          <a:xfrm>
            <a:off x="562708" y="276882"/>
            <a:ext cx="11324491" cy="6832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 و شبه نهایی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18-ابیات زیر را بخوانید و ویژگی سبکی آنها را در سه قلمرو زبانی، ادبی و فکری بررسی کنید.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چو بخشایش پاک یزدان بوَد	 	دم آتش و آب یکسان بوَد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چو از کوه آتش به هامون گذشت	 	 خروشیدن آمد ز شهر و ز دشت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یکی شادمانی بُد اندر جهان	 	 میان کِهان و میان مِهان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پاسخ: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قلمرو زبانی: سادگی زبان شعر _ کاربرد کلمات کهنه و مهجور (مهان، کهان)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قلمرو ادبی: کاربرد آرایه‌های ادبی در حد متعادل و طبیعی _ قافیه و ردیف ساده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قلمرو فکری: حاکمیت روح حماسه بر ابیات سادگی اندیشه و کلام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3433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A7252F8-ADD3-559D-94A7-29D835DFB087}"/>
              </a:ext>
            </a:extLst>
          </p:cNvPr>
          <p:cNvSpPr txBox="1"/>
          <p:nvPr/>
        </p:nvSpPr>
        <p:spPr>
          <a:xfrm>
            <a:off x="562708" y="276882"/>
            <a:ext cx="11324491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 و شبه نهایی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19- کدام ویژگی زبانی در بیت زیر دیده می‌شود؟ نشان دهید.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«به سهراب بر تیرباران گرفت	 	چپ و راست جنگ سواران گرفت» (فردوسی)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پاسخ: استفاده از دو نشانه برای یک متمم: به سهراب بر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1100229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3E0A426-3877-F8EE-8213-EA848D76F5FD}"/>
              </a:ext>
            </a:extLst>
          </p:cNvPr>
          <p:cNvSpPr txBox="1"/>
          <p:nvPr/>
        </p:nvSpPr>
        <p:spPr>
          <a:xfrm>
            <a:off x="562708" y="276882"/>
            <a:ext cx="11324491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 و شبه نهایی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20-«سبک خراسانی» برحسب زمان به چند نوع سبک تقسیم می‌شود؟ بنویسید.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پاسخ:به سه سبک فرعی سامانی، غزنوی و سلجوقی</a:t>
            </a:r>
          </a:p>
        </p:txBody>
      </p:sp>
    </p:spTree>
    <p:extLst>
      <p:ext uri="{BB962C8B-B14F-4D97-AF65-F5344CB8AC3E}">
        <p14:creationId xmlns:p14="http://schemas.microsoft.com/office/powerpoint/2010/main" val="305660183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CBD1BD3-A50F-DC31-6FB2-60A97455EDC6}"/>
              </a:ext>
            </a:extLst>
          </p:cNvPr>
          <p:cNvSpPr txBox="1"/>
          <p:nvPr/>
        </p:nvSpPr>
        <p:spPr>
          <a:xfrm>
            <a:off x="562708" y="276882"/>
            <a:ext cx="11324491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 و شبه نهایی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21-کدام‌یک از سبک‌هایی که ملک‌الشعرا برای شعر در نظر گرفته است، در تمام طول قرن سیزدهم، رواج داشته است؟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۱) عراقی                     ۲) هندی                        ۳) دورۀ معاصر                          ۴) دورۀ بازگشت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پاسخ: گزینۀ 4</a:t>
            </a:r>
          </a:p>
        </p:txBody>
      </p:sp>
    </p:spTree>
    <p:extLst>
      <p:ext uri="{BB962C8B-B14F-4D97-AF65-F5344CB8AC3E}">
        <p14:creationId xmlns:p14="http://schemas.microsoft.com/office/powerpoint/2010/main" val="422968352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BBAE107-7801-CD03-A450-C34D640262F4}"/>
              </a:ext>
            </a:extLst>
          </p:cNvPr>
          <p:cNvSpPr txBox="1"/>
          <p:nvPr/>
        </p:nvSpPr>
        <p:spPr>
          <a:xfrm>
            <a:off x="562708" y="276882"/>
            <a:ext cx="11324491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 و شبه نهایی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22-همۀ گزینه‌ها از آثار منثور دورۀ دوم هستند، به‌جز .................. 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۱) چهار مقالۀ نظامی عروضی               ۲) مقامات حمیدی              3)التفهیم               ۴) کلیله و دمنه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گزینۀ 3</a:t>
            </a:r>
          </a:p>
        </p:txBody>
      </p:sp>
    </p:spTree>
    <p:extLst>
      <p:ext uri="{BB962C8B-B14F-4D97-AF65-F5344CB8AC3E}">
        <p14:creationId xmlns:p14="http://schemas.microsoft.com/office/powerpoint/2010/main" val="88856415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785018F-690E-C6AD-5CE6-A198EEB85568}"/>
              </a:ext>
            </a:extLst>
          </p:cNvPr>
          <p:cNvSpPr txBox="1"/>
          <p:nvPr/>
        </p:nvSpPr>
        <p:spPr>
          <a:xfrm>
            <a:off x="562708" y="276882"/>
            <a:ext cx="11324491" cy="70173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 و شبه نهایی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23-متن زیر مربوط به نثر کدام دوره است؟ کتاب دیگری از همین دوره نام ببرید. چهار ویژگی نثر این دوره را بنویسید.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«چنین آورده‌اند که نصر بن احمد که واسطۀ عِقدِ آل سامان بود، و اوج دولت آن خاندان، ایام مُلکِ او بود، و اسباب تمنّع و علل ترفّع در غایت ساختگی بود؛ خزاین آراسته و لشکر جرّار و بندگان فرمانبردار، زمستان به دارالملک بخارا مقام کردی و تابستان به سمرقند رفتی یا به شهرهای خراسان.» (چهار مقاله، نظامی عروضی)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پاسخ: نثر دورۀ دوم - کلیله و دمنه (مقامات حمیدی)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ویژگی‌های نثر دورۀ دوم: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۱- آوردن مترادف‌ها و توصیف‌های فراوان		۲- کاربرد فراوان آیات، احادیث و اشعار در متن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۳- استفاده از ترکیبات دشوار			‌۴-- استفاده از آرایه‌های ادبی در نثر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2774442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238D82-043F-491A-EB41-35DC1516FDA2}"/>
              </a:ext>
            </a:extLst>
          </p:cNvPr>
          <p:cNvSpPr txBox="1"/>
          <p:nvPr/>
        </p:nvSpPr>
        <p:spPr>
          <a:xfrm>
            <a:off x="562708" y="276882"/>
            <a:ext cx="11324491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 و شبه نهایی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24-نخستین آثار نظم زبان فارسی به چه سبکی پدید آمده‌اند؟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پاسخ: سبک خراسانی</a:t>
            </a:r>
          </a:p>
        </p:txBody>
      </p:sp>
    </p:spTree>
    <p:extLst>
      <p:ext uri="{BB962C8B-B14F-4D97-AF65-F5344CB8AC3E}">
        <p14:creationId xmlns:p14="http://schemas.microsoft.com/office/powerpoint/2010/main" val="3718351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AC9687D-89AB-ADA9-4369-AB634646D05B}"/>
              </a:ext>
            </a:extLst>
          </p:cNvPr>
          <p:cNvSpPr txBox="1"/>
          <p:nvPr/>
        </p:nvSpPr>
        <p:spPr>
          <a:xfrm>
            <a:off x="914400" y="558242"/>
            <a:ext cx="10972799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طبقه‌بندی سبک های ادبی: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سبک را از دیدگاه‌های گوناگون می‌توان طبقه‌بندی کرد.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طبقه‌بندی ارسطویی:</a:t>
            </a:r>
            <a:r>
              <a:rPr lang="fa-IR" sz="2400" b="1" dirty="0">
                <a:cs typeface="B Nazanin" panose="00000400000000000000" pitchFamily="2" charset="-78"/>
              </a:rPr>
              <a:t> براساس نظریۀارسطو، فیلسوف بزرگ یونانی، طبقه‌بندی زیر را برای شعر این دوره می‌توان در نظر گرفت: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5 - به تناسب مخاطب؛ مانند سبک عامیانه، سبک عالمانه؛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6-  براساس هدف؛ مانند سبک تعلیمی، سبک فکاهی؛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7-  براساس قلمرو دانشی؛ مانند علمی، فلسفی.</a:t>
            </a:r>
          </a:p>
        </p:txBody>
      </p:sp>
    </p:spTree>
    <p:extLst>
      <p:ext uri="{BB962C8B-B14F-4D97-AF65-F5344CB8AC3E}">
        <p14:creationId xmlns:p14="http://schemas.microsoft.com/office/powerpoint/2010/main" val="20713802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0D11DD-3D96-22EF-7996-2AD3D7FA564C}"/>
              </a:ext>
            </a:extLst>
          </p:cNvPr>
          <p:cNvSpPr txBox="1"/>
          <p:nvPr/>
        </p:nvSpPr>
        <p:spPr>
          <a:xfrm>
            <a:off x="562708" y="276882"/>
            <a:ext cx="11324491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 و شبه نهایی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25-مکتب‌ها و سبک‌های ادبی چگونه به وجود آمده‌اند؟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پاسخ: محصول اوضاع سیاسی، فرهنگی و اجتماعی زمانه‌ای هستند که صاحبانِ آن مکتب‌ها و سبک‌ها در آن می‌زیسته‌اند.</a:t>
            </a:r>
          </a:p>
        </p:txBody>
      </p:sp>
    </p:spTree>
    <p:extLst>
      <p:ext uri="{BB962C8B-B14F-4D97-AF65-F5344CB8AC3E}">
        <p14:creationId xmlns:p14="http://schemas.microsoft.com/office/powerpoint/2010/main" val="358608140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9B9F4A-6B12-0CE1-C77B-4B250932DBCF}"/>
              </a:ext>
            </a:extLst>
          </p:cNvPr>
          <p:cNvSpPr txBox="1"/>
          <p:nvPr/>
        </p:nvSpPr>
        <p:spPr>
          <a:xfrm>
            <a:off x="562708" y="276882"/>
            <a:ext cx="11324491" cy="6647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 و شبه نهایی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26-کدام گزینه، تنها در طبقه‌بندی شعر براساس نظریۀ ارسطو، جای دارد؟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‌الف) براساس زمان و دوره 			 ب) براساس محیط جغرافیایی 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پ) دورۀ بازگشت ادبی			ت) به تناسب مخاطب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پاسخ: گزینۀ «ت»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348636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100AE5C-6C79-4ED2-6576-94F73D84B68A}"/>
              </a:ext>
            </a:extLst>
          </p:cNvPr>
          <p:cNvSpPr txBox="1"/>
          <p:nvPr/>
        </p:nvSpPr>
        <p:spPr>
          <a:xfrm>
            <a:off x="562708" y="276882"/>
            <a:ext cx="11324491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 و شبه نهایی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27-کدام گزینه، از آثار دورۀ غزنوی و سلجوقی است؟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الف) کیمیای سعادت                   ب) تاریخ بلعمی                    پ) گلستان سعدی                   ت) التفهیم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پاسخ: گزینۀ «الف»</a:t>
            </a:r>
          </a:p>
        </p:txBody>
      </p:sp>
    </p:spTree>
    <p:extLst>
      <p:ext uri="{BB962C8B-B14F-4D97-AF65-F5344CB8AC3E}">
        <p14:creationId xmlns:p14="http://schemas.microsoft.com/office/powerpoint/2010/main" val="133275149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0CD9997-DEB0-9FA8-16DF-ED9DD94F35F5}"/>
              </a:ext>
            </a:extLst>
          </p:cNvPr>
          <p:cNvSpPr txBox="1"/>
          <p:nvPr/>
        </p:nvSpPr>
        <p:spPr>
          <a:xfrm>
            <a:off x="562708" y="276882"/>
            <a:ext cx="11324491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 و شبه نهایی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28-منظور این عبارت را بنویسید: در شعر سبک خراسانی «فکر و کلام ساده است».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پاسخ: یعنی، هنوز با پیچیدگی‌های عرفانی، حکمی و اندیشه‌های فلسفی درنیامیخته است.</a:t>
            </a:r>
          </a:p>
        </p:txBody>
      </p:sp>
    </p:spTree>
    <p:extLst>
      <p:ext uri="{BB962C8B-B14F-4D97-AF65-F5344CB8AC3E}">
        <p14:creationId xmlns:p14="http://schemas.microsoft.com/office/powerpoint/2010/main" val="392898676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C0141A-0508-EC0D-6662-8E45B092BAAF}"/>
              </a:ext>
            </a:extLst>
          </p:cNvPr>
          <p:cNvSpPr txBox="1"/>
          <p:nvPr/>
        </p:nvSpPr>
        <p:spPr>
          <a:xfrm>
            <a:off x="562708" y="276882"/>
            <a:ext cx="11324491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 و شبه نهایی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29-آوردن مترادف‌ها و توصیف‌های فراوان (طناب) از ویژگی‌های نثر فارسی سده‌های .................. است.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پاسخ: پنجم و ششم </a:t>
            </a:r>
          </a:p>
        </p:txBody>
      </p:sp>
    </p:spTree>
    <p:extLst>
      <p:ext uri="{BB962C8B-B14F-4D97-AF65-F5344CB8AC3E}">
        <p14:creationId xmlns:p14="http://schemas.microsoft.com/office/powerpoint/2010/main" val="173368530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417287F-5B6B-E4EA-531C-A0160BA740DA}"/>
              </a:ext>
            </a:extLst>
          </p:cNvPr>
          <p:cNvSpPr txBox="1"/>
          <p:nvPr/>
        </p:nvSpPr>
        <p:spPr>
          <a:xfrm>
            <a:off x="562708" y="276882"/>
            <a:ext cx="11324491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 و شبه نهایی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30-یکی از ویژگی‌های زبانی شعر زیر را بنویسید.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«مهتری گر به کام شیر در است	 	شو، خطر کن ز کام شیر بجوی» (حنظله بادغیسی)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>
                <a:cs typeface="B Nazanin" panose="00000400000000000000" pitchFamily="2" charset="-78"/>
              </a:rPr>
              <a:t>پاسخ: استفاده از دو نشانه برای یک متمم: (به کام شیر در)</a:t>
            </a: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2148053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E29275B-B24C-FCFB-2783-F08666FEC58E}"/>
              </a:ext>
            </a:extLst>
          </p:cNvPr>
          <p:cNvSpPr txBox="1"/>
          <p:nvPr/>
        </p:nvSpPr>
        <p:spPr>
          <a:xfrm>
            <a:off x="3049172" y="2977886"/>
            <a:ext cx="609834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6600" dirty="0">
                <a:cs typeface="B Titr" panose="00000700000000000000" pitchFamily="2" charset="-78"/>
              </a:rPr>
              <a:t>شاد و پیروز باشید</a:t>
            </a:r>
          </a:p>
        </p:txBody>
      </p:sp>
    </p:spTree>
    <p:extLst>
      <p:ext uri="{BB962C8B-B14F-4D97-AF65-F5344CB8AC3E}">
        <p14:creationId xmlns:p14="http://schemas.microsoft.com/office/powerpoint/2010/main" val="7015970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6A7F880-A246-1A73-0A96-9C66965533DB}"/>
              </a:ext>
            </a:extLst>
          </p:cNvPr>
          <p:cNvSpPr txBox="1"/>
          <p:nvPr/>
        </p:nvSpPr>
        <p:spPr>
          <a:xfrm>
            <a:off x="914400" y="558242"/>
            <a:ext cx="10972799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طبقه‌بندی سبک های ادبی: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طبقه‌بندی بهار</a:t>
            </a:r>
            <a:r>
              <a:rPr lang="fa-IR" sz="2400" b="1" dirty="0">
                <a:cs typeface="B Nazanin" panose="00000400000000000000" pitchFamily="2" charset="-78"/>
              </a:rPr>
              <a:t>( ملک‌الشعرا ممحمدتقی بهار)  بهار برای شعر فارسی شش دوره قائل شده‌است؛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1- سبک خراسانی یا ترکستانی (از آغاز شعر فارسی تا قرن ششم)؛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2 -سبک عراقی (از قرن ششم تا قرن دهم)؛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3 -سبک هندی (از قرن دهم تا سیزدهم)؛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4 - دورۀ بازگشت (در تمام طول قرن سیزدهم)؛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5 – دورۀ  مشروطه؛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6 – دورۀ  معاصر.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این تقسیم‌بندی بر مبنای حوزۀ جغرافیایی و تاریخی شعر است و بعضی از مکتب‌ها و سبک‌های فرعی را نیز می‌توان به آن افزود.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516670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B4D927-CCCF-DDAD-FE5B-F4863CF06C20}"/>
              </a:ext>
            </a:extLst>
          </p:cNvPr>
          <p:cNvSpPr txBox="1"/>
          <p:nvPr/>
        </p:nvSpPr>
        <p:spPr>
          <a:xfrm>
            <a:off x="914400" y="558242"/>
            <a:ext cx="10972799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طبقه‌بندی سبک های ادبی: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بر بنیاد تقسیم ّ بندی بهار و با توجه به دوره‌های تاریخی، نثر فارسی هم در شش رده، طبقه‌بندی می‌شود: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1-  دورۀ سامانی (300 تا 450 هـ . ق)؛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2-  دورۀ غزنوی و سلجوقی اول (450 تا 550 هـ . ق)؛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3- دورۀ سلجوقی دوم و خوارزمشاهیان  نثر فنّی(550 تا616 هـ . ق)؛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4-  دورۀ سبک عراقی، نثر مصنوع (600 تا 1200 هـ . ق)؛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5-  دورۀ بازگشت ادبی ( 1200تا 1300 هـ . ق)؛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6-  دورۀ ساده‌نویسی 1300 هـ . ق تا امروز).</a:t>
            </a:r>
          </a:p>
        </p:txBody>
      </p:sp>
    </p:spTree>
    <p:extLst>
      <p:ext uri="{BB962C8B-B14F-4D97-AF65-F5344CB8AC3E}">
        <p14:creationId xmlns:p14="http://schemas.microsoft.com/office/powerpoint/2010/main" val="18433100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56423C9-EC49-B632-4CF2-4852EDAB837E}"/>
              </a:ext>
            </a:extLst>
          </p:cNvPr>
          <p:cNvSpPr txBox="1"/>
          <p:nvPr/>
        </p:nvSpPr>
        <p:spPr>
          <a:xfrm>
            <a:off x="914400" y="572310"/>
            <a:ext cx="10972799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300000"/>
              </a:lnSpc>
            </a:pPr>
            <a:r>
              <a:rPr lang="fa-IR" sz="2400" b="1" dirty="0">
                <a:cs typeface="B Titr" panose="00000700000000000000" pitchFamily="2" charset="-78"/>
              </a:rPr>
              <a:t>طبقه‌بندی سبک های ادبی:</a:t>
            </a:r>
          </a:p>
          <a:p>
            <a:pPr algn="r" rtl="1">
              <a:lnSpc>
                <a:spcPct val="300000"/>
              </a:lnSpc>
            </a:pPr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توجّه</a:t>
            </a:r>
            <a:r>
              <a:rPr lang="fa-IR" sz="2400" b="1" dirty="0">
                <a:cs typeface="B Nazanin" panose="00000400000000000000" pitchFamily="2" charset="-78"/>
              </a:rPr>
              <a:t>: </a:t>
            </a:r>
            <a:r>
              <a:rPr lang="fa-IR" sz="2400" b="1" dirty="0">
                <a:cs typeface="B Titr" panose="00000700000000000000" pitchFamily="2" charset="-78"/>
              </a:rPr>
              <a:t> </a:t>
            </a:r>
            <a:r>
              <a:rPr lang="fa-IR" sz="2400" b="1" dirty="0">
                <a:cs typeface="B Nazanin" panose="00000400000000000000" pitchFamily="2" charset="-78"/>
              </a:rPr>
              <a:t>مکتب‌ها و سبک ً های ادبی معمولاً محصول اوضاع سیاسی، فرهنگی، اجتماعی و ...  زمانه‌ای است که صاحبان آن مکتب‌ها و سبک‌ها در آن می‌زیسته‌اند.</a:t>
            </a:r>
          </a:p>
          <a:p>
            <a:pPr algn="r" rtl="1">
              <a:lnSpc>
                <a:spcPct val="3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742801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CC8C46-3183-D37A-6DC1-733BE80AA70E}"/>
              </a:ext>
            </a:extLst>
          </p:cNvPr>
          <p:cNvSpPr txBox="1"/>
          <p:nvPr/>
        </p:nvSpPr>
        <p:spPr>
          <a:xfrm>
            <a:off x="815926" y="572310"/>
            <a:ext cx="11071273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سبک‌شناسی دورۀ اول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شعر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 1- سبک خراسانی:</a:t>
            </a:r>
            <a:r>
              <a:rPr lang="fa-IR" sz="2400" b="1" dirty="0">
                <a:cs typeface="B Nazanin" panose="00000400000000000000" pitchFamily="2" charset="-78"/>
              </a:rPr>
              <a:t> نخستین آثار نظم زبان فارسی بعد از اسلام، ابتدا در سیستان و سپس در خراسان بزرگ) خراسان کنونی و افغانستان و تاجیکستان، ماوراءالنهر و ترکستان) پدید آمد.  به سبک این آثار</a:t>
            </a:r>
            <a:r>
              <a:rPr lang="fa-IR" sz="2400" b="1" dirty="0">
                <a:cs typeface="B Titr" panose="00000700000000000000" pitchFamily="2" charset="-78"/>
              </a:rPr>
              <a:t>«سبک خراسانی» </a:t>
            </a:r>
            <a:r>
              <a:rPr lang="fa-IR" sz="2400" b="1" dirty="0">
                <a:cs typeface="B Nazanin" panose="00000400000000000000" pitchFamily="2" charset="-78"/>
              </a:rPr>
              <a:t>گفته‌اند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2- </a:t>
            </a:r>
            <a:r>
              <a:rPr lang="fa-IR" sz="2400" b="1" dirty="0">
                <a:cs typeface="B Titr" panose="00000700000000000000" pitchFamily="2" charset="-78"/>
              </a:rPr>
              <a:t>سبک سامانی: </a:t>
            </a:r>
            <a:r>
              <a:rPr lang="fa-IR" sz="2400" b="1" dirty="0">
                <a:cs typeface="B Nazanin" panose="00000400000000000000" pitchFamily="2" charset="-78"/>
              </a:rPr>
              <a:t> به علّت آنکه اوج آن در زمان سامانیان بوده است، آن را «سبک سامانی» هم نامیده‌اند.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</a:t>
            </a:r>
            <a:r>
              <a:rPr lang="fa-IR" sz="2400" b="1" dirty="0">
                <a:cs typeface="B Titr" panose="00000700000000000000" pitchFamily="2" charset="-78"/>
              </a:rPr>
              <a:t>-طبقه‌بندی سبک خراسانی: </a:t>
            </a:r>
            <a:r>
              <a:rPr lang="fa-IR" sz="2400" b="1" dirty="0">
                <a:cs typeface="B Nazanin" panose="00000400000000000000" pitchFamily="2" charset="-78"/>
              </a:rPr>
              <a:t> سبک خراسانی برحسب زمان، به سه سبک ِ فرعی </a:t>
            </a:r>
            <a:r>
              <a:rPr lang="fa-IR" sz="2400" b="1" dirty="0">
                <a:cs typeface="B Titr" panose="00000700000000000000" pitchFamily="2" charset="-78"/>
              </a:rPr>
              <a:t>سامانی، غزنوی و سلجوق </a:t>
            </a:r>
            <a:r>
              <a:rPr lang="fa-IR" sz="2400" b="1" dirty="0">
                <a:cs typeface="B Nazanin" panose="00000400000000000000" pitchFamily="2" charset="-78"/>
              </a:rPr>
              <a:t> تقسیم می‌شود که ویژگی‌های مشترکی دارند. </a:t>
            </a:r>
          </a:p>
        </p:txBody>
      </p:sp>
    </p:spTree>
    <p:extLst>
      <p:ext uri="{BB962C8B-B14F-4D97-AF65-F5344CB8AC3E}">
        <p14:creationId xmlns:p14="http://schemas.microsoft.com/office/powerpoint/2010/main" val="302577970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1331</TotalTime>
  <Words>4258</Words>
  <Application>Microsoft Office PowerPoint</Application>
  <PresentationFormat>Widescreen</PresentationFormat>
  <Paragraphs>410</Paragraphs>
  <Slides>56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2" baseType="lpstr">
      <vt:lpstr>Arial</vt:lpstr>
      <vt:lpstr>B Nazanin</vt:lpstr>
      <vt:lpstr>B Titr</vt:lpstr>
      <vt:lpstr>Calibri</vt:lpstr>
      <vt:lpstr>Calibri Light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Ali</dc:creator>
  <cp:lastModifiedBy>alborz</cp:lastModifiedBy>
  <cp:revision>13</cp:revision>
  <dcterms:created xsi:type="dcterms:W3CDTF">2024-12-30T11:37:32Z</dcterms:created>
  <dcterms:modified xsi:type="dcterms:W3CDTF">2025-01-01T09:59:26Z</dcterms:modified>
</cp:coreProperties>
</file>