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41" r:id="rId2"/>
    <p:sldId id="442" r:id="rId3"/>
    <p:sldId id="443" r:id="rId4"/>
    <p:sldId id="444" r:id="rId5"/>
    <p:sldId id="445" r:id="rId6"/>
    <p:sldId id="446" r:id="rId7"/>
    <p:sldId id="447" r:id="rId8"/>
    <p:sldId id="491" r:id="rId9"/>
    <p:sldId id="449" r:id="rId10"/>
    <p:sldId id="450" r:id="rId11"/>
    <p:sldId id="451" r:id="rId12"/>
    <p:sldId id="452" r:id="rId13"/>
    <p:sldId id="493" r:id="rId14"/>
    <p:sldId id="453" r:id="rId15"/>
    <p:sldId id="455" r:id="rId16"/>
    <p:sldId id="454" r:id="rId17"/>
    <p:sldId id="456" r:id="rId18"/>
    <p:sldId id="457" r:id="rId19"/>
    <p:sldId id="458" r:id="rId20"/>
    <p:sldId id="459" r:id="rId21"/>
    <p:sldId id="460" r:id="rId22"/>
    <p:sldId id="461" r:id="rId23"/>
    <p:sldId id="462" r:id="rId24"/>
    <p:sldId id="494" r:id="rId25"/>
    <p:sldId id="463" r:id="rId26"/>
    <p:sldId id="464" r:id="rId27"/>
    <p:sldId id="465" r:id="rId28"/>
    <p:sldId id="466" r:id="rId29"/>
    <p:sldId id="467" r:id="rId30"/>
    <p:sldId id="492" r:id="rId31"/>
    <p:sldId id="468" r:id="rId32"/>
    <p:sldId id="469" r:id="rId33"/>
    <p:sldId id="470" r:id="rId34"/>
    <p:sldId id="471" r:id="rId35"/>
    <p:sldId id="472" r:id="rId36"/>
    <p:sldId id="473" r:id="rId37"/>
    <p:sldId id="474" r:id="rId38"/>
    <p:sldId id="475" r:id="rId39"/>
    <p:sldId id="476" r:id="rId40"/>
    <p:sldId id="477" r:id="rId41"/>
    <p:sldId id="478" r:id="rId42"/>
    <p:sldId id="479" r:id="rId43"/>
    <p:sldId id="480" r:id="rId44"/>
    <p:sldId id="481" r:id="rId45"/>
    <p:sldId id="482" r:id="rId46"/>
    <p:sldId id="483" r:id="rId47"/>
    <p:sldId id="484" r:id="rId48"/>
    <p:sldId id="485" r:id="rId49"/>
    <p:sldId id="486" r:id="rId50"/>
    <p:sldId id="487" r:id="rId51"/>
    <p:sldId id="488" r:id="rId52"/>
    <p:sldId id="489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22D62-B167-50B1-F920-97D298C8C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7E6B0C-77F8-7A8E-E16D-41260F1981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0F56C-9390-3C67-B7C3-AB23B8A68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C765D-B725-425B-5976-24A9AF57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5482E-BA07-73CF-162B-70A73D37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2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47585-6D42-5198-F085-CDF7CBC94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C6246-210E-2795-7992-AFEAF8451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C6543-805F-726A-0102-BF71EAA1A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8B15D-AA49-8D41-6E26-40AC33DCF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4FDD4-84C1-0245-C8F4-28118154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080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9E10D5-C2A1-F563-4671-B1FD72ECBE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3951AD-828B-7493-F4B0-E018918FB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9E2A4-2FB8-C89E-CF79-AA2CF74B7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6D2F7-ABB5-74F6-594B-BCFC10EE7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49E30-6F09-EF2E-336B-4E1969A4D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0028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227"/>
            <a:ext cx="12096206" cy="697054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502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1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547256" y="8039"/>
            <a:ext cx="5396633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کارگاه تحلیل فصل سوم و تست دوره‌ای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724829" y="29898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1048387" y="5137213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3728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469D-3102-E9B0-467E-F536DB04B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C1E7D-ACD6-3AC0-34E8-1F6FC9AF6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BE1B2-742F-AD46-9F35-BB3D475DE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DDB0B5-6FB3-F607-C613-1C2529222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4FE7F-81CE-5BCD-BF6A-F69822DC2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7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955C1-31AF-8F05-D0FA-FC761991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CC2F95-C359-5A97-C3D2-D7ABF7E88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83F6F-56B3-871A-7C8F-E230B96DA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83E24-9E22-0F0A-12A2-193E19A79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6EA77-4FE6-B7D4-5811-DBF51D818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980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E4BC6-0EB4-87FC-5089-A9F93AEE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0C4ED-8D2E-4D8B-5A4C-5CC2B1352E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86E928-61F7-F905-F83C-33BF5740A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0D6B0A-B681-F642-A100-2C15D4B6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C608C-76EC-7F3C-76C5-0260B008F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E2CDE3-417F-0BEF-9B8A-0F81F8C7C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05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DD67A-5A81-0FD2-C653-6BE44F26D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2BD0ED-DB93-A824-A856-4B1576CE6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6F8F3-F84D-E1AD-9A90-3F1A5FACC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E35502-6AB1-4032-80A9-5E5D95F18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C67697-ECC8-02D8-CBE4-3CF9C38CB8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91D3B0-37DE-FD47-10EF-BB53C15FB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480CB4-BF83-E7EE-8F19-D4DEA16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20E13E-552E-429E-350A-1CB4656D9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01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08E65-0C47-2187-7702-8237E693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C78E69-0321-29A1-53B8-4F93249F4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FF5EC-8DA8-4CCA-F31C-FB1C6F683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1D7539-ABC7-4F51-175F-054D185A8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417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B02412-ADBB-4357-E3C6-0A507C6D5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1369BA-EA34-EFC6-23F7-51D07723F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7ACFF-A7E8-FD07-609C-AD7639D1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21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5F096-CE3B-7B30-CE5A-C9E06F87F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CF62C-D64F-ABFE-98C7-63A709489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ECAB3-CD11-77DE-5AC3-86D5F55F2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B6518-4D54-3DF6-14C5-5A728C584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289041-FFB3-25C4-ED44-BE55D9DA5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2B410-BF72-EE73-88FA-287B50E34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563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3729D-36E7-5F6E-4586-1BFF40AD8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9AF68D-B638-BCF6-CE6F-C3F6F4C302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275E9A-E06E-6730-776C-B50A9BA4CB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B350E-5F48-DA6E-5786-806021B1A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008CF4-B51A-9545-94B9-5071FBEA0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AB3FE9-9ACB-030F-8759-20FE36AAC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91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4F0212-8DC0-F1BB-88B8-9608C4B0D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4F47B-5ACB-75BC-95CE-118B81585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EF3F5-C612-C9B2-6CF8-514AC93EA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F9F9E-7EE6-46CA-8501-36583CDCB2D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32DAA-B28F-6E21-CCFB-EC52F0C1C9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77171D-E0AB-D3D1-FEEF-24D96E172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BD5E6-ED4B-621B-36F3-324B52EA3CCA}"/>
              </a:ext>
            </a:extLst>
          </p:cNvPr>
          <p:cNvSpPr txBox="1"/>
          <p:nvPr/>
        </p:nvSpPr>
        <p:spPr>
          <a:xfrm>
            <a:off x="1505243" y="-7578"/>
            <a:ext cx="9270609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سی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زدهم،(هفتۀ چهارم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کارگاه تحلیل فصل سوم و تست دوره‌ای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6757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F9A800-C9ED-4359-34E3-D053E44F11DD}"/>
              </a:ext>
            </a:extLst>
          </p:cNvPr>
          <p:cNvSpPr txBox="1"/>
          <p:nvPr/>
        </p:nvSpPr>
        <p:spPr>
          <a:xfrm>
            <a:off x="647114" y="385584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با توجه به شعر سبک خراسانی، ویژگی زبانی کدام بیت متفاوت از سایر ابیات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1)پذیره شدندش بزرگان و شاه		 		کسی کاو به سر بر نهادی کلاه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2)چو بیدار شد رستم از خواب خَوش		 	به کار آمدش بارۀ دستکَش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3)ازو رستم شیردل خیره ماند		 		بر او بر جهان‌آفرین را بخواند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4)بدان مرغزار اندرون بنگرید		 		ز هر سو همی بارگی را بدید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47470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6CFB53-62DC-5FF7-70FF-BFA9D0AA210F}"/>
              </a:ext>
            </a:extLst>
          </p:cNvPr>
          <p:cNvSpPr txBox="1"/>
          <p:nvPr/>
        </p:nvSpPr>
        <p:spPr>
          <a:xfrm>
            <a:off x="604910" y="399651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با توجّه به ویژگی‌های قلمرو سه‌گانۀ شعر در سبک خراسانی، کدام مورد نادرست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1)واقع‌گرا بودن شعر و توصیفاتِ عمدتاً طبیعی و ساده (قلمرو ادبی)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2)طبیعی و معتدل بودن استفاده از آرایه‌های ادبی (قلمرو ادبی)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3)ساده بودن اشعار پندآموز و اندرزگونه (قلمرو فکری)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4)حاکم بودن روح حماسه بر ادبیات (قلمرو فکری)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58164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89B956-7A36-79EB-B64D-189B69C9BC8E}"/>
              </a:ext>
            </a:extLst>
          </p:cNvPr>
          <p:cNvSpPr txBox="1"/>
          <p:nvPr/>
        </p:nvSpPr>
        <p:spPr>
          <a:xfrm>
            <a:off x="647114" y="213097"/>
            <a:ext cx="11310424" cy="724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5- از میان عبارات زیر، کدام‌یک به نثر دورۀ سامانی نوشته شده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1)به ما حضر قناعت کند و تکلّف طعام‌های خوش نکند که مقصود مؤمن، نگاه داشت قوّت عبادت بود نه تنعّم؛ و سنّت است نان را گرامی داشتن که قوام آدمی بدین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2)دانستن صورت عالم و چگونگی نهاد آسمان و زمین و آنچه به میان این هر دو است، سخت سودمند است اندر پیشۀ نجوم؛ ازیراک، گوش به نام‌ها و لفظ‌ها که منجّمان به کار دارند، خو کند.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3)چون نوروز بگذرد، سوی غزنین رویم و تدبیر برادر چنان که باید ساخت، بسازیم که ما را از وی عزیزتر کس نیست، تا این جمله شناخته آید ان شاء الله عزّ و جلّ.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4)فأمّا حدیث حشمت: چنین خواندم در اخبار خلفا که چون هارون‌الرّشید امیرالمؤمنین از بغداد قصد خراسان کرد – و آن قصه دراز است و در کتب، مثبت که قصد به چه سبب کرد – چون به طوس رسید، سخت نالان شد و بر شرف هلاک شد.										2	</a:t>
            </a:r>
          </a:p>
        </p:txBody>
      </p:sp>
    </p:spTree>
    <p:extLst>
      <p:ext uri="{BB962C8B-B14F-4D97-AF65-F5344CB8AC3E}">
        <p14:creationId xmlns:p14="http://schemas.microsoft.com/office/powerpoint/2010/main" val="554842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BD5E6-ED4B-621B-36F3-324B52EA3CCA}"/>
              </a:ext>
            </a:extLst>
          </p:cNvPr>
          <p:cNvSpPr txBox="1"/>
          <p:nvPr/>
        </p:nvSpPr>
        <p:spPr>
          <a:xfrm>
            <a:off x="1505243" y="-7578"/>
            <a:ext cx="9270609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سی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زدهم،(هفتۀ چهارم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کارگاه تحلیل فصل سوم و تست دوره‌ای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9714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4CC83E-7335-811C-B694-8EB87CDEC498}"/>
              </a:ext>
            </a:extLst>
          </p:cNvPr>
          <p:cNvSpPr txBox="1"/>
          <p:nvPr/>
        </p:nvSpPr>
        <p:spPr>
          <a:xfrm>
            <a:off x="689317" y="213097"/>
            <a:ext cx="11310424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6- همۀ گزینه‌ها به‌جز  ..................  در یک شاخۀ نثر دورۀ اول قرار می‌گیرند.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1)ابلیس گفت که از بهر شما همی گریم. گفت: چرا؟ گفت: از بهر آن‌که خدای تعالی مر شما را گفت که از آن درخت مخورید که شما را از بهشت بیرون خواهد کرد و من آمده‌ام تا شما را بگویم.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2)پس منافع خویش را نعمت و کامرانی دان و مردمی از مردمان بازمگیر که صاحب شریعت صلوات‌الله‌علیه گفته است: «خیر الناس من ینفع النّاس»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3)و در حلم و منزلت به منزلتی بود، چنان‌که یک سال به غزنین آمد، از فرّاشان تقصیر‌ها پیدا کرد و گناهان نادر گذاشتی، امیر، حاجب سرای را گفت: «این فرّاشان را بیست چوب باید زد»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4)و مشایخ این قصّه اندر شأن وی مختلف‌اند: به نزدیک گروهی مردود است و به نزدیک گروهی مقبول، و باز گروهی دیگر به سحر و اسباب آن وی را منسوب کرده‌اند.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73477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DAEFA3-F64F-94AA-DCA0-30C9B69B82B0}"/>
              </a:ext>
            </a:extLst>
          </p:cNvPr>
          <p:cNvSpPr txBox="1"/>
          <p:nvPr/>
        </p:nvSpPr>
        <p:spPr>
          <a:xfrm>
            <a:off x="647114" y="371516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7-بر اساس ویژگی‌های فکری، کدام بیت به سبک خراسانی سروده نشده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اگرت دیو طبیعت شکند پنجۀ عقل		 	 چه کند آهوی وحشی چو شود صید پلنگ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ارغوان بینی چو دست نیکوان پر دستبند	 		 شاخ گل بینی چو گوش نیکوان پر گوشوار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برگرفت از روی دریا ابر فروردین سفر	 		 ز آسمان بر بوستان بارید مروارید‌‌ تر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ایا شاهی که از شاهان نیامد کس تو را همسر 		 آیا میری که از میران نباشد کس تو را همتا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63620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652450-AE75-F26D-A3AD-88A814518226}"/>
              </a:ext>
            </a:extLst>
          </p:cNvPr>
          <p:cNvSpPr txBox="1"/>
          <p:nvPr/>
        </p:nvSpPr>
        <p:spPr>
          <a:xfrm>
            <a:off x="604911" y="301178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8-درهمۀ گزینه ها به‎جز گزینۀ .................. یکی از ویژگی‎های زبانی یا ادبی سبک خراسانی مشهود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1)وقت سحرگه کلنگ تعبیه‎ای ساخته است	 	 وز لب دریای هند تا خزران تاخته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تو را عزّ لولاک تمکین بس است		 	 ثنای تو طه و یس بس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3)هزار لشگر جنگی شکست و لشگر او	 	 به خواب نوشین اندر شده به لشگرگاه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4)وان قطرۀ باران ز بر سوسن کوهی	 		 گویی که ثریّاست بر این گنبد دوّار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87846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579D4A-9890-D8BD-1FC0-BF821AE1190E}"/>
              </a:ext>
            </a:extLst>
          </p:cNvPr>
          <p:cNvSpPr txBox="1"/>
          <p:nvPr/>
        </p:nvSpPr>
        <p:spPr>
          <a:xfrm>
            <a:off x="647114" y="441854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9- کدام گزینه ویژگی‌های شعر سبک خراسانی را ندارد؟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1)به دوزخ درون دیدم آهرمنا		 		نیارستمش گشت پیرامنا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2)یکی به ساعد سیمین درون فکنده کمان	 		یکی به سنبل مشکین درون کشیده سپر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3)میر سرو است و بخارا بوستان		 		سرو سوی بوستان آید همی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4)سر ننهی جز به اشارات دل			 	بر ورق عشق ازل چون قلم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43083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C05410-1594-331B-514C-CF686A2EF190}"/>
              </a:ext>
            </a:extLst>
          </p:cNvPr>
          <p:cNvSpPr txBox="1"/>
          <p:nvPr/>
        </p:nvSpPr>
        <p:spPr>
          <a:xfrm>
            <a:off x="661182" y="484058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10- با توجه به ویژگی‌های شعر سبک خراسانی کدام بیت جزء این سبک به‌شمار نمی‌آید؟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1)به گرد جهان هرکه راند سخن		 	نکوهیدن من نگردد کهن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2)سخن‌های ناخوش ز من دور دار	 		ز بدها دل دیو رنجور دار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3)راه عشق از روی عقل از بهر آن بس مشکل است 	کان نه راه صورت و پای است کان راه دل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4)همچو لوح زمرّدین گشته است		 	دشت همچون صحیفه‌ای زِ رُخام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761239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FE3EB2-7FA1-4DC8-252A-27C98E78D9B0}"/>
              </a:ext>
            </a:extLst>
          </p:cNvPr>
          <p:cNvSpPr txBox="1"/>
          <p:nvPr/>
        </p:nvSpPr>
        <p:spPr>
          <a:xfrm>
            <a:off x="661182" y="343380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11- در همۀ ابیات ویژگی شعر سبک خراسانی مشهود است؛ به‌جز: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باغ‌ها کردی چون روی بتان از گل سرخ	 		 راغ‌ها کردی چون سنبل خوبان ز خضر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عاشق ز مهر یار بدین وقت می‌خورد	 		 چون می‌گرفت عاشق، بر باغ بگذرد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 مجلس دین گوش دلت پندشنو باد	 		 در عالم جان چشم دلت نادره‌بین باد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قدرتش بر خشم سخت خویش می‌بینم روان	 	 مرد باید کو به خشم سخت بر قادر شود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75793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0EB1AE-2A9F-7DE2-B98D-C7B267991CD9}"/>
              </a:ext>
            </a:extLst>
          </p:cNvPr>
          <p:cNvSpPr txBox="1"/>
          <p:nvPr/>
        </p:nvSpPr>
        <p:spPr>
          <a:xfrm>
            <a:off x="1012874" y="751344"/>
            <a:ext cx="1094466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1 - نمونۀ زیر را از نظر ویژگی‌های قلمرو زبانی بررسی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بوی جوی مولیان آید همی 			یاد یار مهربان آید همی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ریگ آموی و درشتی راه او 		زیر پایم پرنیان آید همی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آب جیحون از نشاط روی دوست 		خنگ ما را تا میان آید همی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ای بخارا، شاد باش و دیر زی		 میر، زی تو شادمان آید همی 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رودکی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5822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769551-E4EB-8049-D506-6A113702A95B}"/>
              </a:ext>
            </a:extLst>
          </p:cNvPr>
          <p:cNvSpPr txBox="1"/>
          <p:nvPr/>
        </p:nvSpPr>
        <p:spPr>
          <a:xfrm>
            <a:off x="647114" y="47959"/>
            <a:ext cx="11310424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12-کدام بیت خصوصیات فکری سبک خراسانی را شامل نمی‌شود؟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1)شاد زی با سیاه‌چشمان، شاد		 		که جهان نیست جز فسانه و باد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2)بسا رساله که در باب اشک ما دریا		 	به دیده بر گهر آبدار بنویسد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3)چو جانت از جود و رادی کرد یزدان		 	تو بی جان زنده بودن کی توانی؟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4)بفرمود تا شد زواره برش			 		فراوان سخن راند از لشکرش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996057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1327C-5ED9-5355-35FE-790212D58D62}"/>
              </a:ext>
            </a:extLst>
          </p:cNvPr>
          <p:cNvSpPr txBox="1"/>
          <p:nvPr/>
        </p:nvSpPr>
        <p:spPr>
          <a:xfrm>
            <a:off x="633046" y="413719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13-همۀ ابیات به جز .... از نظر فکری با سبک خراسانی مطابقت دارند.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1)به نام خداوند جان و خرد			 	کزین برتر اندیشه برنگذرد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2)نیک‌بخت آن کسی که داد و بخورد		 	شوربخت آن که او نخورد و نداد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3)از باغ باد بوی گل آورد بامداد		 		وز گل مرا سوی مل سوری پیام داد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4)غم زمانه که هیچش کران نمی‌بینم	 		دواش جز می چون ارغوان نمی‌بینم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079611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534FDF-094E-E21B-B08E-E453C9DD3121}"/>
              </a:ext>
            </a:extLst>
          </p:cNvPr>
          <p:cNvSpPr txBox="1"/>
          <p:nvPr/>
        </p:nvSpPr>
        <p:spPr>
          <a:xfrm>
            <a:off x="618978" y="358929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14 - براساس طبقه‌بندی سبک‌ها تمام موارد کدام گزینه صحیح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براساس نام شاعر مانند سبک فردوسی؛ نظریه‌پرداز: ارسطو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سبک دورۀ مشروطه: به تناسب حوزۀ جغرافیایی و تاریخی؛ نظریه‌پرداز: ملک‌الشعرای بهار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ج) سبک عامیانه: به تناسب مخاطب: نظریه‌پرداز: ارسطو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د) سبک فلسفی: به تناسب موضوع و نوع؛ نظریه‌پرداز: ارسطو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هـ) سبک علمی: به تناسب قلمرو دانشی؛ نظریه‌پرداز: ملک‌الشعرای بهار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1)ب - د - هـ		2) الف - ب – ج		3) ب - ج – د		4) الف - ب - 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160103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13A78E-2CBB-BBE8-7C39-AC7F2C751937}"/>
              </a:ext>
            </a:extLst>
          </p:cNvPr>
          <p:cNvSpPr txBox="1"/>
          <p:nvPr/>
        </p:nvSpPr>
        <p:spPr>
          <a:xfrm>
            <a:off x="618978" y="427786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15- در کدام گزینه به ویژگی‌های «فکری شعر سبک خراسانی» به‌درستی اشاره شده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مضمون عمدۀ اشعار این سبک، حماسه، مدح و اندرز است - معشوق، عمدتاً زمینی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فکر و کلام ساده است. - کم بودن لغات عربی و لغات بیگانه ، در مقایسه با دوره‌های بعد.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ج) اشعار پندآموز این دوره ساده است. - فکر و کلام ساده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د) بیشتر، روح حماسه بر ادبیات این دوره حاکم است. - شعر واقع‌گرا و توصیفات عمدتاً طبیعی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هـ) قافیه و ردیف بسیار ساده است. - روح شادی و نشاط و خوش‌باشی، در شعر غلبه دارد.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1)ب - د – ه		2) ه - ج – الف		3) ج - د – ب		4) د - ج – الف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816454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BD5E6-ED4B-621B-36F3-324B52EA3CCA}"/>
              </a:ext>
            </a:extLst>
          </p:cNvPr>
          <p:cNvSpPr txBox="1"/>
          <p:nvPr/>
        </p:nvSpPr>
        <p:spPr>
          <a:xfrm>
            <a:off x="1505243" y="-7578"/>
            <a:ext cx="9270609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سی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زدهم،(هفتۀ چهارم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کارگاه تحلیل فصل سوم و تست دوره‌ای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06901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CAA494-71C5-25CF-5328-8B2EDF391D9B}"/>
              </a:ext>
            </a:extLst>
          </p:cNvPr>
          <p:cNvSpPr txBox="1"/>
          <p:nvPr/>
        </p:nvSpPr>
        <p:spPr>
          <a:xfrm>
            <a:off x="379829" y="512192"/>
            <a:ext cx="11690252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16-  خط عروضی و تقطیع چند مصراع در برابر آن درست آمده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الف) چو گل بیرون شد از بستان چه حاصل: چُ/ گُل/ بی/ رون/ شُ/ دَز/ بُس/ تان/ چِ/ حا/ صِل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یاران برون رفتند و من در بحر خون افتاده‌ام: یا/ ران/ بُ/ رون/ رَف/ تَن/ دُ/ مَن/ دَر/ بَح/ رِ/ خو/ نُف/ تا/ دِ/ ‌اَم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ج) که قلب است و کس رایگان برنگیرد: کِ/ قَل/ بَس/ تُ/ کَس/ را/ ی/ گان/ بَر/ نَ/ گی/ رَد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د) می‌رساند رنج و پندارم که راحت می‌رساند: می/ ‌رِ/ سا/ نَد/ رَن/ جُ/ پِن/ دا/ رَم/ کِ/ را/حَت/ می/ ‌رِ/ سا/ نَد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هـ) صبر ایوبی نکرده درد را درمان چه خواهی: صَب/ رِ/ اَ / یو/ بی/ نَ/ کَر/ دِ/ دَر/ د/ را/ دَر/ مان/ چِ/ خا/ هی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و) خور و خواب و آرام شان از من است: خُ/ رُ/ خا/ بُ/ آ/ را/ مِ/ شا/ نَز/ مَ/ نَست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1)پنج		2) چهار 			3) سه		4) دو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96934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8ED576-4F8D-7BF6-94E4-34282F7BA805}"/>
              </a:ext>
            </a:extLst>
          </p:cNvPr>
          <p:cNvSpPr txBox="1"/>
          <p:nvPr/>
        </p:nvSpPr>
        <p:spPr>
          <a:xfrm>
            <a:off x="365761" y="484057"/>
            <a:ext cx="11690252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17- خط عروضی کدام مصراع در مقابل آن نادرست آمده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سعدیا دی رفت و فردا همچنان موجود نیست (سعدِیا دی رَفتُ فَردا همچِنان مُوجود نیست)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چون سرآمد دولت شب‌های وصل (چُن سَرآمَد دُلَتِ شَب‌هایِ وصل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هم تو منزّهی ز جا هم همه جای حاضری ( هم تُ مُنَززَهی زِ جا هم هَمِ جای حاضِری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این نقد بگیر و دست از آن نسیه بدار (این نقد بِگیرُ دَستَزان نِسیِ بِدار)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79623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28E01F-EAAF-26A3-95F5-6726487A03B6}"/>
              </a:ext>
            </a:extLst>
          </p:cNvPr>
          <p:cNvSpPr txBox="1"/>
          <p:nvPr/>
        </p:nvSpPr>
        <p:spPr>
          <a:xfrm>
            <a:off x="379828" y="357448"/>
            <a:ext cx="11690252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18- خط عروضی کدام گزینه نادرست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گواهی امین است بر درد من ← گُ وا هی ءَ مین اَست بر دَردِ مَن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ز دریای عمّان برآمد کسی ← زِ دَریا یِ عُم مان بَ را مَد کَسی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تو کی بشنوی نالۀ دادخواه ← تُ کِی بِش نَ وی نا لِ یِ دا د خاه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که بودش نگینی بر انگشتَری ← کِ بودَش نِ گی نی بَ رَن گُش تَ ری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91935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D2C0C2-C6A3-7754-8B67-A1C47C6A8AD4}"/>
              </a:ext>
            </a:extLst>
          </p:cNvPr>
          <p:cNvSpPr txBox="1"/>
          <p:nvPr/>
        </p:nvSpPr>
        <p:spPr>
          <a:xfrm>
            <a:off x="1097279" y="371516"/>
            <a:ext cx="10860259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19- خط عروضی کدام گزینه کاملاً درست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امشب که بزم عارفان از شمع رویت روشن است (امشَب کِ بَزمِ عارِفان از شمعِ رویت رُشَنَست)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خرقه را زُنّار کردم خانه را خمار کردم (خِرقِ را زُننار کردم، خانِ را خَمار کَردم)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نشان عاشق آن باشد که شب با روز پیوندد (نشانِ عاشِ قان باشَد کِ شَب با روزِ پِیوَندَد)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همچو دو مغز بادام اندر یکی خزینه (همچو دو مغزِ با دام اَندَر یکی خزینه)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46682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2B0AFA-5102-05AF-A4D9-1BB421AD9B45}"/>
              </a:ext>
            </a:extLst>
          </p:cNvPr>
          <p:cNvSpPr txBox="1"/>
          <p:nvPr/>
        </p:nvSpPr>
        <p:spPr>
          <a:xfrm>
            <a:off x="1153550" y="329312"/>
            <a:ext cx="10860259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20-کدام گزینه با الگوی هجاین« </a:t>
            </a:r>
            <a:r>
              <a:rPr lang="en-US" sz="2400" b="1" dirty="0">
                <a:cs typeface="B Nazanin" panose="00000400000000000000" pitchFamily="2" charset="-78"/>
              </a:rPr>
              <a:t>U ـ ـ ـ / Uـ ـ ـ / U ـ ـ » </a:t>
            </a:r>
            <a:r>
              <a:rPr lang="fa-IR" sz="2400" b="1" dirty="0">
                <a:cs typeface="B Nazanin" panose="00000400000000000000" pitchFamily="2" charset="-78"/>
              </a:rPr>
              <a:t>قابل تطبیق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صدف‌وار بنشین دمی لب خموش	 	چو گوهرفشانم به من دار گوش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نه آخر رحمت للعالمینی	 	ز محرومان چرا فارغ نشینی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کشد محملم بخت از آن کوی و جانم	 	خروشان کزین ره زمامم بگردان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گه گهی یاد کن به دشنامم	 	سخن تلخ از تو شیرین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5767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EF3C86-5E9C-8154-15A6-513EF321377D}"/>
              </a:ext>
            </a:extLst>
          </p:cNvPr>
          <p:cNvSpPr txBox="1"/>
          <p:nvPr/>
        </p:nvSpPr>
        <p:spPr>
          <a:xfrm>
            <a:off x="1012874" y="751344"/>
            <a:ext cx="10944664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1 - نمونۀ زیر را از نظر ویژگی‌های قلمرو زبانی بررسی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واژگان: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شیوۀ بیان: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73232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7CFA0-F210-A873-DF87-EB48E2B1F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A99344-E86E-2C78-725A-0084A9B74D56}"/>
              </a:ext>
            </a:extLst>
          </p:cNvPr>
          <p:cNvSpPr txBox="1"/>
          <p:nvPr/>
        </p:nvSpPr>
        <p:spPr>
          <a:xfrm>
            <a:off x="1125415" y="358929"/>
            <a:ext cx="10860259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21- کدام مصراع از تکرار چهار بار« ـ  ـ </a:t>
            </a:r>
            <a:r>
              <a:rPr lang="en-US" sz="2400" b="1" dirty="0">
                <a:cs typeface="B Nazanin" panose="00000400000000000000" pitchFamily="2" charset="-78"/>
              </a:rPr>
              <a:t>U  ـ » </a:t>
            </a:r>
            <a:r>
              <a:rPr lang="fa-IR" sz="2400" b="1" dirty="0">
                <a:cs typeface="B Nazanin" panose="00000400000000000000" pitchFamily="2" charset="-78"/>
              </a:rPr>
              <a:t>تشکیل شده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من از آن روز که در بند توام آزادم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یکی داستان است پر آب چشم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هر چند صائب می‌روم سامان نومیدی کنم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گل در برو می بر کف و معشوق به کام است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82415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782E76-EB7C-8B39-80C6-500E9225A949}"/>
              </a:ext>
            </a:extLst>
          </p:cNvPr>
          <p:cNvSpPr txBox="1"/>
          <p:nvPr/>
        </p:nvSpPr>
        <p:spPr>
          <a:xfrm>
            <a:off x="1167617" y="358929"/>
            <a:ext cx="10860259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22- تقطیع هجایی مقابل کدام مصراع کاملاً درست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ملکا ذکر تو گویم که تو پاکیّ و خدایی: −</a:t>
            </a:r>
            <a:r>
              <a:rPr lang="en-US" sz="2400" b="1" dirty="0">
                <a:cs typeface="B Nazanin" panose="00000400000000000000" pitchFamily="2" charset="-78"/>
              </a:rPr>
              <a:t>UU−−UU−−UU—UU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زنجیر عشقم هر طرف دیوانه‌وارم می‌کشد: −−</a:t>
            </a:r>
            <a:r>
              <a:rPr lang="en-US" sz="2400" b="1" dirty="0">
                <a:cs typeface="B Nazanin" panose="00000400000000000000" pitchFamily="2" charset="-78"/>
              </a:rPr>
              <a:t>U−−−U−−−U−−−U—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گرچه من خود ز عدم خرّم و خندان زادم: −</a:t>
            </a:r>
            <a:r>
              <a:rPr lang="en-US" sz="2400" b="1" dirty="0">
                <a:cs typeface="B Nazanin" panose="00000400000000000000" pitchFamily="2" charset="-78"/>
              </a:rPr>
              <a:t>UU−−UU−−UU−−U−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هر چه گویی آخری دارد به‌غیر از حرف عشق: −</a:t>
            </a:r>
            <a:r>
              <a:rPr lang="en-US" sz="2400" b="1" dirty="0">
                <a:cs typeface="B Nazanin" panose="00000400000000000000" pitchFamily="2" charset="-78"/>
              </a:rPr>
              <a:t>U−−−U−−−U−−−U−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309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988CA2-9316-34B0-8FC6-68C3B5EE8DC8}"/>
              </a:ext>
            </a:extLst>
          </p:cNvPr>
          <p:cNvSpPr txBox="1"/>
          <p:nvPr/>
        </p:nvSpPr>
        <p:spPr>
          <a:xfrm>
            <a:off x="1111347" y="163860"/>
            <a:ext cx="10860259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23- علامت‌های هجایی کدام مصراع کاملاً درست آمده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1)عشق گزین عشق و در او کوکبه می‌ران و مترس (</a:t>
            </a:r>
            <a:r>
              <a:rPr lang="en-US" sz="2400" b="1" dirty="0">
                <a:cs typeface="B Nazanin" panose="00000400000000000000" pitchFamily="2" charset="-78"/>
              </a:rPr>
              <a:t>U/−UU−/−UU−/−UU−/−UU−)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نه از هوای دلبران بری شدم برای تو (−</a:t>
            </a:r>
            <a:r>
              <a:rPr lang="en-US" sz="2400" b="1" dirty="0">
                <a:cs typeface="B Nazanin" panose="00000400000000000000" pitchFamily="2" charset="-78"/>
              </a:rPr>
              <a:t>U−U/−U−U/−U−U/−U−U)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پری‌رویان قرار از دل چو بستیزند بستانند (−/−−</a:t>
            </a:r>
            <a:r>
              <a:rPr lang="en-US" sz="2400" b="1" dirty="0">
                <a:cs typeface="B Nazanin" panose="00000400000000000000" pitchFamily="2" charset="-78"/>
              </a:rPr>
              <a:t>U−/−−U−/−−U−/−−−U)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زندگی در چشم من شب‌های بی‌مهتاب را ماند (−−</a:t>
            </a:r>
            <a:r>
              <a:rPr lang="en-US" sz="2400" b="1" dirty="0">
                <a:cs typeface="B Nazanin" panose="00000400000000000000" pitchFamily="2" charset="-78"/>
              </a:rPr>
              <a:t>U−/−−U−/−−U−/−−U−)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45052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71C644-92F5-96B5-A6F8-36774DED9D74}"/>
              </a:ext>
            </a:extLst>
          </p:cNvPr>
          <p:cNvSpPr txBox="1"/>
          <p:nvPr/>
        </p:nvSpPr>
        <p:spPr>
          <a:xfrm>
            <a:off x="829993" y="501484"/>
            <a:ext cx="10860259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24-در کدام عبارت آرایۀ «موازنه» وجود 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شد مزیّن به تو مقام و محل		 	 شد مبیّن به تو حرام و حلال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دل به امید روی او همدم جان نمی‌شود	 	 جان به هوای کوی او خدمت تن نمی‌کند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ما ز بالاییم و بالا می‌رویم	 		 ما ز دریاییم و دریا می‌رویم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4)تو مگو ما را بدان شه بار نیست	 		 با کریمان کارها دشوار نیست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81417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AADE27-701B-06A5-08F1-76EC3A136F8F}"/>
              </a:ext>
            </a:extLst>
          </p:cNvPr>
          <p:cNvSpPr txBox="1"/>
          <p:nvPr/>
        </p:nvSpPr>
        <p:spPr>
          <a:xfrm>
            <a:off x="829993" y="501484"/>
            <a:ext cx="10860259" cy="724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25- کدام بیت دارای موازنه نیست؟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دل به امید روی او همدم جان نمی‌شود	 	جان به هوای کوی او خدمت تن نمی‌کند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ز گرز تو خورشید گریان شود   		 	ز تیغ تو بهرام بریان شود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عالم همه عابدند و معبود یکی است	 		دنیا همه ساجدند و مسجود یکی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آنان که خاک را به نظر کیمیا کنند	 		آیا بود که گوشۀ چشمی به ما کنند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7036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7BE9B5-C6BC-C522-41C0-62A0003C8620}"/>
              </a:ext>
            </a:extLst>
          </p:cNvPr>
          <p:cNvSpPr txBox="1"/>
          <p:nvPr/>
        </p:nvSpPr>
        <p:spPr>
          <a:xfrm>
            <a:off x="829993" y="501484"/>
            <a:ext cx="10860259" cy="7802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26- در کدام یک از ابیات زیر آرایه‌ی «موازنه» وجود 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 دل بسته‌ی هواست گزیند ره هوا		 	 تن بنده‌ی دل آمد و با دل همی رود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 ساقیا برخیز و در ده جام را		 	 خاک بر سر کن غم ایام را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 نشاط من از عیش کمتر نشد		 	 امید من از عمر کوته نبود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 به خطا خاطرت کژی نگرفت		 	 از جفا خاطرت غبار نداشت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18549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A171D0-27B5-7355-F6EC-8354C4D07110}"/>
              </a:ext>
            </a:extLst>
          </p:cNvPr>
          <p:cNvSpPr txBox="1"/>
          <p:nvPr/>
        </p:nvSpPr>
        <p:spPr>
          <a:xfrm>
            <a:off x="829993" y="501484"/>
            <a:ext cx="10860259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27- در کدام بیت، موازنه دیده نمی‌شود؟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پرواز به آنجا که نشاط است و امید است	 	پرواز به آنجا که سرود است و سرور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خوشا چون سروها استادنی سبز		 	خوشا چون برگ‌ها افتادنی سبز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ز گرز تو خورشید گریان شود		 	ز تیغ تو بهرام بریان شود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سراپا اگر زرد و پژمرده‌ایم	 			ولی دل به پاییز نسپرده‌ایم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95694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3A0BCE-9D6F-4A7D-5194-16AEF5BAE7D1}"/>
              </a:ext>
            </a:extLst>
          </p:cNvPr>
          <p:cNvSpPr txBox="1"/>
          <p:nvPr/>
        </p:nvSpPr>
        <p:spPr>
          <a:xfrm>
            <a:off x="829993" y="501484"/>
            <a:ext cx="10860259" cy="724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28- در بیت کدام گزینه «موازنه» وجود ندارد؟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زمین گلشن از پایۀ تخت توست 	 		هوا روشن از مایۀ بخت توست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ز گرز تو خورشید گریان شود 	 		ز تیغ تو ناهید بریان شود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به لطف اگر بخرامد هزار دل ببرد 	 		به قهر اگر بستیزد هزار تن بکشد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من توام هیچ نمی‌دانم اگر خود تو منی 	 	شرطِ اخلاص چنان است ز مبدایِ وجود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29208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4A02C2-2ED7-E4B3-01C4-C6CCF35D58AE}"/>
              </a:ext>
            </a:extLst>
          </p:cNvPr>
          <p:cNvSpPr txBox="1"/>
          <p:nvPr/>
        </p:nvSpPr>
        <p:spPr>
          <a:xfrm>
            <a:off x="829993" y="501484"/>
            <a:ext cx="10860259" cy="7802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29- در همۀ ابیات به‌جز بیت گزینۀ  .................. آرایۀ «موازنه» مشهود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 منوّر چون رخ موسی مبارک چون کُه سینا	  مشعشع چون ید بیضا مشرّح چون دل عمران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 مردان این قدم را باید که سر نباشد	 	 مرغان این چمن را باید که پر نباشد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 ای به کمال شرف گوهر یکتای دین	 	 وی به جمال خرد لمعۀ نور خدا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 تیر از او یافت همان نام که تیغ از حیدر	 تیغ از او دید همان زخم که تیر از آرش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42907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5F7325-9121-37E8-7453-F725D42D7EAC}"/>
              </a:ext>
            </a:extLst>
          </p:cNvPr>
          <p:cNvSpPr txBox="1"/>
          <p:nvPr/>
        </p:nvSpPr>
        <p:spPr>
          <a:xfrm>
            <a:off x="829993" y="501484"/>
            <a:ext cx="10860259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30- بیت .................. دارای «موازنه»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ای منوّر به تو نجوم جمال	 			وی مقدّر به تو رسوم کمال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غنچه باشی، کودکانت برکنند	 		دانه باشی، مرغکانت برچنند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گر چون پلنگ پای نهی بر سر جبال	 		ور چون نهنگ جای کنی در بن بخار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ما ز بالاییم و بالا می‌رویم	 			ما ز دریاییم و دریا می‌رویم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0083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96FA67-D8E7-17EA-92FC-540177C9978C}"/>
              </a:ext>
            </a:extLst>
          </p:cNvPr>
          <p:cNvSpPr txBox="1"/>
          <p:nvPr/>
        </p:nvSpPr>
        <p:spPr>
          <a:xfrm>
            <a:off x="1012874" y="751344"/>
            <a:ext cx="10944664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نمونۀ زیر را از نظر ویژگی‌های قلمرو ادبی بررسی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 بدان که نخستین چیزی که حق تعالی آفرید، قلم را آفرید؛ چنان که پیغامبر علیه‌السلام فرمود: «اوّل ما خلق‌اللهُ تعالی القلم،» و قلم را  فرمود که بر لوح بگرد و بنویس هر چه تا قیامت بخواهد بود؛ پس هر چه خواست آفریدن و خواست بودن تا رستخیز، همه قلم بنوشت به امر حق  ــ عزّ و جلّ ــ..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تاریخ بلعمی</a:t>
            </a:r>
          </a:p>
          <a:p>
            <a:pPr algn="r" rtl="1">
              <a:lnSpc>
                <a:spcPct val="200000"/>
              </a:lnSpc>
            </a:pP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42626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CEB270-CC4E-729B-E522-E863CD483F61}"/>
              </a:ext>
            </a:extLst>
          </p:cNvPr>
          <p:cNvSpPr txBox="1"/>
          <p:nvPr/>
        </p:nvSpPr>
        <p:spPr>
          <a:xfrm>
            <a:off x="829993" y="501484"/>
            <a:ext cx="10860259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31- در کدام بیت آرایۀ «موازنه» به کار نرفته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هم عقل دویده در رکابت	 			هم شرع خزیده در پناهت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چرخ ار چه رفیع، خاک پایت		 	عقل ار چه بزرگ، طفل راهت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به مژگان سیه کردی هزاران رخنه در دینم	 	بیا کز چشم بیمارت هزاران درد برچینم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شاکر نعمت به هر مقام که بودیم		 	داعی دولت به هر طریق که هستیم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18221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D6891D-BD45-5777-E241-1EB1668E0DD2}"/>
              </a:ext>
            </a:extLst>
          </p:cNvPr>
          <p:cNvSpPr txBox="1"/>
          <p:nvPr/>
        </p:nvSpPr>
        <p:spPr>
          <a:xfrm>
            <a:off x="829993" y="501484"/>
            <a:ext cx="10860259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32- - در کدام گزینه آرایۀ ترصیع به کار نرفته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جفا پل بود، بر عاشق شکستی	 		وفا گل بود بر دشمن فشاندی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ما برون را ننگریم و قال را	 			ما درون را بنگریم و حال را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خرد زندۀ جاودانی‌ شناس	 			خرد مایه زندگانی‌ شناس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ای زبان! هم گنج بی‌پایان تویی	 		ای زبان، هم رنج بی‌درمان تویی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05583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7E9A90-C685-19E5-CDA7-C59B7C0B3711}"/>
              </a:ext>
            </a:extLst>
          </p:cNvPr>
          <p:cNvSpPr txBox="1"/>
          <p:nvPr/>
        </p:nvSpPr>
        <p:spPr>
          <a:xfrm>
            <a:off x="829993" y="501484"/>
            <a:ext cx="10860259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33- در کدام گزینه، آرایۀ ترصیع دیده نمی شود؟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 مهر ار نبود چو مهر تابد			 	 ابر ار نبود چو ابر بارد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 خواست پریدن چمن از نازکی		 	 خواست چکیدن سمن از نازکی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 ز هر شهری سپهداری و شاهی		 	 ز هر مرزی پری رویی و ماهی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 بپویید و آن توشۀ ره کنید			 	 بکوشید تا رنج کوته کنید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38629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14BEB7-F4AE-55FF-8782-079C140DD99A}"/>
              </a:ext>
            </a:extLst>
          </p:cNvPr>
          <p:cNvSpPr txBox="1"/>
          <p:nvPr/>
        </p:nvSpPr>
        <p:spPr>
          <a:xfrm>
            <a:off x="829993" y="501484"/>
            <a:ext cx="10860259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34- کدام یک از ابیات زیر «ترصیع» ندارد؟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 سیرت صادقان چنین باشد		 	 ابجد عاشقان چنین باشد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 شکَر شکن است یا سخن گوی من است	 	 عنبر ذقن است یا سمن بوی من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 دانه باشی مرغکانت برچنند		 	 غنچه باشی کودکانت برکنند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 هم حرکاتش متناسب به هم		 	 هم خطواتش متقارب به هم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39101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582077-9BFA-A287-46EB-BAB48E4A6DE8}"/>
              </a:ext>
            </a:extLst>
          </p:cNvPr>
          <p:cNvSpPr txBox="1"/>
          <p:nvPr/>
        </p:nvSpPr>
        <p:spPr>
          <a:xfrm>
            <a:off x="829993" y="501484"/>
            <a:ext cx="10860259" cy="724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35- در همۀ گزینه‌ها آرایۀ «ترصیع» به‌کار رفته است به‌جز: ..................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 بهار آمد، بهار آمد، بهار مشک‌بار آمد		 نگار آمد، نگار آمد، نگار بردبار آمد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 دانه باشی مرغکانت برچنند			 غنچه باشی کودکانت برکنند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 چه کند بنده که گردن ننهد فرمان را؟	 	 چه کند گوی که عاجز نشود چوگان را؟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 برند از برای دلی بارها			 	 خورند از برای گلی خارها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66469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FDF0A2-049B-084E-0DDB-883BD4D64DA6}"/>
              </a:ext>
            </a:extLst>
          </p:cNvPr>
          <p:cNvSpPr txBox="1"/>
          <p:nvPr/>
        </p:nvSpPr>
        <p:spPr>
          <a:xfrm>
            <a:off x="829993" y="501484"/>
            <a:ext cx="10860259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36- در کدام بیت ترصیع وجود 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عالم همه عابدند و معبود یکی‌ست  		 	دنیا همه ساجدند و مسجود یکی‌ست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ذره نماید به جنب قدر تو گردون		 	قطره نماید به پیش طبع تو دریا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به بالای ایوان او راغ نیست			 	به پهنای میدان او باغ نیست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گر عزم جفا داری، سر در رهت اندازم		ور راه وفا گیری جان در قدمت ریزم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27247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DE6005-C0B4-9565-315C-D6D26F3AFEFC}"/>
              </a:ext>
            </a:extLst>
          </p:cNvPr>
          <p:cNvSpPr txBox="1"/>
          <p:nvPr/>
        </p:nvSpPr>
        <p:spPr>
          <a:xfrm>
            <a:off x="829993" y="501484"/>
            <a:ext cx="10860259" cy="8356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37- ابیات زیر، با کدام بیت قرابت مفهومی 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«آب جیحون از نشاط روی دوست 			خنگ ما را تا میان آید همی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ای بخارا شاد باش و دیر زی				میر زی تو شادمان آید همی»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این وطن مصر و عراق و شام نیست	 		 این وطن جایی است کاو را نام نیست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هوای کوی تو از سر نمی‌رود بیرون	 		 غریب را دلِ سرگشته با وطن باشد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سعدیا حب وطن گرچه حدیثی است درست	 	 نتوان مرد به سختی که من اینجا زادم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در بحر، هر که ساخت وطن چون حباب، اسیر! 	 دردسر خرابۀ ساحل چه می‌کند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18147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90C249-CEC1-8E5B-270B-0C04558C76E4}"/>
              </a:ext>
            </a:extLst>
          </p:cNvPr>
          <p:cNvSpPr txBox="1"/>
          <p:nvPr/>
        </p:nvSpPr>
        <p:spPr>
          <a:xfrm>
            <a:off x="829993" y="501484"/>
            <a:ext cx="10860259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38- مفهوم کدام بیت با بیت زیر، یکسان است؟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«قطرۀ آبی که دارد در نظر گوهر شدن	 	 از کنار ابر تا دریا تنزّل بایدش»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 از مردم کم ظرف نیاید سفر بحر		  پیداست حبابی چه نفس داشته باشد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شده است موج به بحر از شکستگی غالب 	  شکسته باش چو خواهی تو را ظفر بخشند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 زنقش، باد به‌دست است موج دریا را	  صدف ز ساده‌دلی مخزن گهر باشد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 گواه رهرو آن باشد که سردش یابی از دوزخ	  نشان عاشق آن باشد که خشکش بینی از دریا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55986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A7B1C5-F4B6-6E5C-2F04-098B8B26A072}"/>
              </a:ext>
            </a:extLst>
          </p:cNvPr>
          <p:cNvSpPr txBox="1"/>
          <p:nvPr/>
        </p:nvSpPr>
        <p:spPr>
          <a:xfrm>
            <a:off x="829993" y="501484"/>
            <a:ext cx="10860259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39- مفهوم کلی همۀ ابیات، با یکدیگر تناسب دارد، به‌جز: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 گفتم که کی ببخشی بر جان ناتوانم	 		 گفت آن زمان که نبود جان در میانه حایل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 نبندی زان میان طرفی کمروار	 		 اگر خود را ببینی در میانه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 مگر تو روی بپوشی و فتنه باز نشانی	 	 که من قرار ندارم که دیده از تو بپوشم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 بیا و هستی حافظ ز پیش او بردار	 		 که با وجود تو کس نشنود ز من که منم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09668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B86E27-4E04-A6B5-E26D-151A0CBF3404}"/>
              </a:ext>
            </a:extLst>
          </p:cNvPr>
          <p:cNvSpPr txBox="1"/>
          <p:nvPr/>
        </p:nvSpPr>
        <p:spPr>
          <a:xfrm>
            <a:off x="829993" y="501484"/>
            <a:ext cx="10860259" cy="7802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40- مفهوم کدام بیت در مقابل آن نادرست آمده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1)هیچ چیزی نیست ز آهن سخت‌تر		 	هم بنا بر آب دارد درنگر (فناپذیری)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2)کامجویان را ز ناکامی چشیدن چاره نیست	 	بر زمستان صبر باید، طالب نوروز را (تحمّل سختی)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3)دام عقل است آن‌که چشمش می‌پرد بهر شکار	 چشم دام عشق از سیمرغ و از عنقا پر است</a:t>
            </a:r>
          </a:p>
          <a:p>
            <a:pPr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(مذمت دنیاطلبی)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4)پسته‌ها را لعل میگونت گریبان چاک کرد	 	تلخ شد از چشم شوخت خواب بر بادام‌ها </a:t>
            </a:r>
          </a:p>
          <a:p>
            <a:pPr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(برتری جمال معشوق)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5326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879966-D146-EEE7-5BE5-8C00152CD34E}"/>
              </a:ext>
            </a:extLst>
          </p:cNvPr>
          <p:cNvSpPr txBox="1"/>
          <p:nvPr/>
        </p:nvSpPr>
        <p:spPr>
          <a:xfrm>
            <a:off x="1012874" y="751344"/>
            <a:ext cx="10944664" cy="3682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نمونۀ زیر را از نظر ویژگی‌های قلمرو ادبی بررسی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قالب: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آرایه‌ها:</a:t>
            </a:r>
          </a:p>
          <a:p>
            <a:pPr algn="r" rtl="1">
              <a:lnSpc>
                <a:spcPct val="200000"/>
              </a:lnSpc>
            </a:pP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52855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3BC7EA-6B0D-2BA6-5622-DD00B5FF39A1}"/>
              </a:ext>
            </a:extLst>
          </p:cNvPr>
          <p:cNvSpPr txBox="1"/>
          <p:nvPr/>
        </p:nvSpPr>
        <p:spPr>
          <a:xfrm>
            <a:off x="829993" y="501484"/>
            <a:ext cx="10860259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41- - مفهوم عبارات زیر از کدام بیت، دریافت نمی‌شود؟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«بوذرجمهر گفت: همه چیز را همگان دانند و همگان هنوز از مادر زاده نشده‌اند.»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 روشنی عقل به جان داده‌ای	 		 چاشنی دل به زبان داده‌ای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 اهل خرد گرچه در این  ره بسند 		 	 در همه چیزی نه به تنها رسند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 سفرۀ حکمت نه به یک‌جا نهند		 	 تحفۀ دانش نه به‌یک تن دهند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 عقل در این ره همه‌دانی ندید	 		او همه‌دان است که عقل آفرید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75682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658141-699A-AC3D-346E-EBFB39ACE0E2}"/>
              </a:ext>
            </a:extLst>
          </p:cNvPr>
          <p:cNvSpPr txBox="1"/>
          <p:nvPr/>
        </p:nvSpPr>
        <p:spPr>
          <a:xfrm>
            <a:off x="829993" y="501484"/>
            <a:ext cx="10860259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42- مفهوم کدام بیت با سایر ابیات تفاوت دارد؟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 مکن تا توانی دل خلق ریش 	 			 وگر می‌کنی می‌کنی بیخ خویش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 چنین است گردنده کار جهان 	 			 که ماتم کند سور را در زمان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 نگه کن در همه روزی به فردات		 		 مکن بد تا نبینی بد مکافات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 مینداز سنگ گران از برت 	 				 که چون باز‌گردد فتد بر سرت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34094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13B328-533B-98C4-69C2-3B1B2A15DCD7}"/>
              </a:ext>
            </a:extLst>
          </p:cNvPr>
          <p:cNvSpPr txBox="1"/>
          <p:nvPr/>
        </p:nvSpPr>
        <p:spPr>
          <a:xfrm>
            <a:off x="858128" y="2536448"/>
            <a:ext cx="10860259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000" b="1" dirty="0">
                <a:cs typeface="B Titr" panose="00000700000000000000" pitchFamily="2" charset="-78"/>
              </a:rPr>
              <a:t>شاد و پیروز باشید</a:t>
            </a:r>
            <a:endParaRPr lang="fa-IR" sz="8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227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9DEC32-329C-5743-0BD4-7A9C4CB5B406}"/>
              </a:ext>
            </a:extLst>
          </p:cNvPr>
          <p:cNvSpPr txBox="1"/>
          <p:nvPr/>
        </p:nvSpPr>
        <p:spPr>
          <a:xfrm>
            <a:off x="647114" y="47959"/>
            <a:ext cx="11310424" cy="6417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در کدام یک از بیت‌ها، شاعر از آرایۀ ترصیع، بهره برده است؟ دلیل انتخاب خود را بنویسید. 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دانه باشی مرغکانت برچَنند		غنچه باشی کودکانت برکنَند		مولوی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بدان حجت که دل را زنده دارد		 بدان آیت که جان را بنده دارد		نظامی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خوشا چون سروها استادنی سبز 		خوشا چون برگ‌ها افتادنی سبز		قیصر امین‌پور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برند از برای دلی بارها 			خورند از برای گلی خارها			سعدی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ما چو ناییم و نوا در ما ز توست 		 چو کوهیم و صدا در ما ز توست		مولوی</a:t>
            </a:r>
          </a:p>
        </p:txBody>
      </p:sp>
    </p:spTree>
    <p:extLst>
      <p:ext uri="{BB962C8B-B14F-4D97-AF65-F5344CB8AC3E}">
        <p14:creationId xmlns:p14="http://schemas.microsoft.com/office/powerpoint/2010/main" val="1552893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BA9BBB-3E75-2190-36D1-6C0E7E6F151A}"/>
              </a:ext>
            </a:extLst>
          </p:cNvPr>
          <p:cNvSpPr txBox="1"/>
          <p:nvPr/>
        </p:nvSpPr>
        <p:spPr>
          <a:xfrm>
            <a:off x="647114" y="47959"/>
            <a:ext cx="11310424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4- بیت زیر را تقطیع هجایی کنید.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دانه باشی مرغکانت برچَنند		غنچه باشی کودکانت برکنَند		مولوی</a:t>
            </a:r>
          </a:p>
          <a:p>
            <a:pPr algn="r" rtl="1">
              <a:lnSpc>
                <a:spcPct val="2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8AD25F0-A312-2E31-EBED-7996491322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01835"/>
              </p:ext>
            </p:extLst>
          </p:nvPr>
        </p:nvGraphicFramePr>
        <p:xfrm>
          <a:off x="2636911" y="3322189"/>
          <a:ext cx="8128000" cy="21079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7996147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3655903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79764885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803540552"/>
                    </a:ext>
                  </a:extLst>
                </a:gridCol>
              </a:tblGrid>
              <a:tr h="702647">
                <a:tc>
                  <a:txBody>
                    <a:bodyPr/>
                    <a:lstStyle/>
                    <a:p>
                      <a:pPr algn="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rtl="1"/>
                      <a:endParaRPr lang="fa-IR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پایه‌های آوایی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6155531"/>
                  </a:ext>
                </a:extLst>
              </a:tr>
              <a:tr h="702647">
                <a:tc>
                  <a:txBody>
                    <a:bodyPr/>
                    <a:lstStyle/>
                    <a:p>
                      <a:pPr algn="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399394"/>
                  </a:ext>
                </a:extLst>
              </a:tr>
              <a:tr h="702647">
                <a:tc>
                  <a:txBody>
                    <a:bodyPr/>
                    <a:lstStyle/>
                    <a:p>
                      <a:pPr algn="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نشانه‌های هجایی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46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9143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290DA-F645-B7BD-2F1F-F08DCCD2D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A638F9-D59A-E420-F5E8-5BF0AD5F8F7F}"/>
              </a:ext>
            </a:extLst>
          </p:cNvPr>
          <p:cNvSpPr txBox="1"/>
          <p:nvPr/>
        </p:nvSpPr>
        <p:spPr>
          <a:xfrm>
            <a:off x="647114" y="455923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1-حال و هوای کدام بیت به ویژگی‌های فکری شعر خراسانی نزدیک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در ازل پرتو حُسنت ز تجلی دم زد			 عشق پیدا شد و آتش به همه عالم زد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2)میان گریه می‌خندم که چون شمع اندرین مجلس	 	 زبان آتشینم هست لیکن در‌نمی‌گیرد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اظهار عجز در بر ظالم روا مدار	 			 اشک کباب باعث طغیان آتش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شبی چون شبه روی شسته به قیر	 		 نه بهرام پیدا نه کیوان نه تیر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15283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B6D27E-C142-7E80-5929-A0F8BF1732C8}"/>
              </a:ext>
            </a:extLst>
          </p:cNvPr>
          <p:cNvSpPr txBox="1"/>
          <p:nvPr/>
        </p:nvSpPr>
        <p:spPr>
          <a:xfrm>
            <a:off x="604911" y="358929"/>
            <a:ext cx="11310424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کارگاه تحلیل فصل سوم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2-کدام عبارت با ویژگی‌های سبکی «قابوس‌نامه»، تناسب 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1)من دیوانۀ جرعۀ ذوقم، برآرندۀ شعلۀ شوقم، زلف محبت را شانه‌ام، زرع مودّت را دانه‌ام.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2)دوش در خواب چنان دیدم که آتشی عظیم قصد من کردی و من پناه جستمی تا صورت نیکویی پیش من آمدی.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3)شبی از شب‌های غربت، بدان دیار و تربت، که مقصد و مقصود بود، برسیدم بر آشنایی که بوی آشنایی داشت.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4)و گاو را به مدّت، انتعاشی حاصل آمد و در طلب چرا‌خور می‌پویید تا به مرغزاری رسید آراسته به انواع نبات و اصناف ریاحین.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5453052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5828</TotalTime>
  <Words>2262</Words>
  <Application>Microsoft Office PowerPoint</Application>
  <PresentationFormat>Widescreen</PresentationFormat>
  <Paragraphs>479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B Nazanin</vt:lpstr>
      <vt:lpstr>B Titr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studio aviny1</cp:lastModifiedBy>
  <cp:revision>13</cp:revision>
  <dcterms:created xsi:type="dcterms:W3CDTF">2025-01-25T14:50:23Z</dcterms:created>
  <dcterms:modified xsi:type="dcterms:W3CDTF">2025-01-29T16:04:19Z</dcterms:modified>
</cp:coreProperties>
</file>