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41" r:id="rId2"/>
    <p:sldId id="442" r:id="rId3"/>
    <p:sldId id="443" r:id="rId4"/>
    <p:sldId id="444" r:id="rId5"/>
    <p:sldId id="445" r:id="rId6"/>
    <p:sldId id="446" r:id="rId7"/>
    <p:sldId id="447" r:id="rId8"/>
    <p:sldId id="448" r:id="rId9"/>
    <p:sldId id="449" r:id="rId10"/>
    <p:sldId id="450" r:id="rId11"/>
    <p:sldId id="451" r:id="rId12"/>
    <p:sldId id="453" r:id="rId13"/>
    <p:sldId id="454" r:id="rId14"/>
    <p:sldId id="455" r:id="rId15"/>
    <p:sldId id="456" r:id="rId16"/>
    <p:sldId id="457" r:id="rId17"/>
    <p:sldId id="458" r:id="rId18"/>
    <p:sldId id="459" r:id="rId19"/>
    <p:sldId id="460" r:id="rId20"/>
    <p:sldId id="461" r:id="rId21"/>
    <p:sldId id="462" r:id="rId22"/>
    <p:sldId id="463" r:id="rId23"/>
    <p:sldId id="464" r:id="rId24"/>
    <p:sldId id="465" r:id="rId25"/>
    <p:sldId id="466" r:id="rId26"/>
    <p:sldId id="497" r:id="rId27"/>
    <p:sldId id="467" r:id="rId28"/>
    <p:sldId id="468" r:id="rId29"/>
    <p:sldId id="469" r:id="rId30"/>
    <p:sldId id="470" r:id="rId31"/>
    <p:sldId id="471" r:id="rId32"/>
    <p:sldId id="472" r:id="rId33"/>
    <p:sldId id="473" r:id="rId34"/>
    <p:sldId id="474" r:id="rId35"/>
    <p:sldId id="475" r:id="rId36"/>
    <p:sldId id="476" r:id="rId37"/>
    <p:sldId id="477" r:id="rId38"/>
    <p:sldId id="478" r:id="rId39"/>
    <p:sldId id="498" r:id="rId40"/>
    <p:sldId id="479" r:id="rId41"/>
    <p:sldId id="480" r:id="rId42"/>
    <p:sldId id="481" r:id="rId43"/>
    <p:sldId id="482" r:id="rId44"/>
    <p:sldId id="483" r:id="rId45"/>
    <p:sldId id="486" r:id="rId46"/>
    <p:sldId id="487" r:id="rId47"/>
    <p:sldId id="485" r:id="rId48"/>
    <p:sldId id="484" r:id="rId49"/>
    <p:sldId id="488" r:id="rId50"/>
    <p:sldId id="489" r:id="rId51"/>
    <p:sldId id="490" r:id="rId52"/>
    <p:sldId id="491" r:id="rId53"/>
    <p:sldId id="492" r:id="rId54"/>
    <p:sldId id="493" r:id="rId55"/>
    <p:sldId id="494" r:id="rId56"/>
    <p:sldId id="495" r:id="rId57"/>
    <p:sldId id="496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22D62-B167-50B1-F920-97D298C8CE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7E6B0C-77F8-7A8E-E16D-41260F1981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B0F56C-9390-3C67-B7C3-AB23B8A68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EC765D-B725-425B-5976-24A9AF577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5482E-BA07-73CF-162B-70A73D37E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556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47585-6D42-5198-F085-CDF7CBC94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C6246-210E-2795-7992-AFEAF8451D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C6543-805F-726A-0102-BF71EAA1A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D8B15D-AA49-8D41-6E26-40AC33DCF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4FDD4-84C1-0245-C8F4-28118154B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999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9E10D5-C2A1-F563-4671-B1FD72ECBE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3951AD-828B-7493-F4B0-E018918FB8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E9E2A4-2FB8-C89E-CF79-AA2CF74B7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6D2F7-ABB5-74F6-594B-BCFC10EE7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49E30-6F09-EF2E-336B-4E1969A4D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46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227"/>
            <a:ext cx="12096206" cy="6970541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5024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1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547256" y="8039"/>
            <a:ext cx="5396633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dirty="0">
                <a:solidFill>
                  <a:srgbClr val="FFFF00"/>
                </a:solidFill>
                <a:cs typeface="B Titr" panose="00000700000000000000" pitchFamily="2" charset="-78"/>
              </a:rPr>
              <a:t>درس دهم: زبان و ادبیات فارسی در سده‌های پنجم و ششم و سبک‌شناسی آن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724829" y="29898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1048387" y="5137213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1839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7469D-3102-E9B0-467E-F536DB04B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9C1E7D-ACD6-3AC0-34E8-1F6FC9AF68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BE1B2-742F-AD46-9F35-BB3D475DE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DDB0B5-6FB3-F607-C613-1C2529222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24FE7F-81CE-5BCD-BF6A-F69822DC2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436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955C1-31AF-8F05-D0FA-FC761991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CC2F95-C359-5A97-C3D2-D7ABF7E88B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683F6F-56B3-871A-7C8F-E230B96DA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83E24-9E22-0F0A-12A2-193E19A79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56EA77-4FE6-B7D4-5811-DBF51D818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959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E4BC6-0EB4-87FC-5089-A9F93AEE0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0C4ED-8D2E-4D8B-5A4C-5CC2B1352E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86E928-61F7-F905-F83C-33BF5740A6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0D6B0A-B681-F642-A100-2C15D4B67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C608C-76EC-7F3C-76C5-0260B008F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E2CDE3-417F-0BEF-9B8A-0F81F8C7C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574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DD67A-5A81-0FD2-C653-6BE44F26D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2BD0ED-DB93-A824-A856-4B1576CE6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56F8F3-F84D-E1AD-9A90-3F1A5FACC1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E35502-6AB1-4032-80A9-5E5D95F188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C67697-ECC8-02D8-CBE4-3CF9C38CB8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91D3B0-37DE-FD47-10EF-BB53C15FB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480CB4-BF83-E7EE-8F19-D4DEA169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20E13E-552E-429E-350A-1CB4656D9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521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08E65-0C47-2187-7702-8237E693A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C78E69-0321-29A1-53B8-4F93249F4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FF5EC-8DA8-4CCA-F31C-FB1C6F683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1D7539-ABC7-4F51-175F-054D185A8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584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B02412-ADBB-4357-E3C6-0A507C6D5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1369BA-EA34-EFC6-23F7-51D07723F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C7ACFF-A7E8-FD07-609C-AD7639D11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335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5F096-CE3B-7B30-CE5A-C9E06F87F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4CF62C-D64F-ABFE-98C7-63A709489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9ECAB3-CD11-77DE-5AC3-86D5F55F2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B6518-4D54-3DF6-14C5-5A728C584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289041-FFB3-25C4-ED44-BE55D9DA5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52B410-BF72-EE73-88FA-287B50E34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107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3729D-36E7-5F6E-4586-1BFF40AD8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9AF68D-B638-BCF6-CE6F-C3F6F4C302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275E9A-E06E-6730-776C-B50A9BA4CB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B350E-5F48-DA6E-5786-806021B1A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008CF4-B51A-9545-94B9-5071FBEA0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AB3FE9-9ACB-030F-8759-20FE36AAC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426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4F0212-8DC0-F1BB-88B8-9608C4B0D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34F47B-5ACB-75BC-95CE-118B81585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6EF3F5-C612-C9B2-6CF8-514AC93EA9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F9F9E-7EE6-46CA-8501-36583CDCB2D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32DAA-B28F-6E21-CCFB-EC52F0C1C9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77171D-E0AB-D3D1-FEEF-24D96E1724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418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7BD5E6-ED4B-621B-36F3-324B52EA3CCA}"/>
              </a:ext>
            </a:extLst>
          </p:cNvPr>
          <p:cNvSpPr txBox="1"/>
          <p:nvPr/>
        </p:nvSpPr>
        <p:spPr>
          <a:xfrm>
            <a:off x="1505243" y="-7578"/>
            <a:ext cx="9270609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دهم، فصل سوم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چهار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دهم،(هفتۀ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پنجم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نیمسال دوم)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دهم: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زبان و ادبیات فارسی در سده‌های پنجم و ششم و سبک‌شناسی آن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6757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FD694-D18A-7776-42E3-E68CAC2BA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58157E6-C792-6ED4-C330-5EC4C3024EE6}"/>
              </a:ext>
            </a:extLst>
          </p:cNvPr>
          <p:cNvSpPr txBox="1"/>
          <p:nvPr/>
        </p:nvSpPr>
        <p:spPr>
          <a:xfrm>
            <a:off x="689318" y="419744"/>
            <a:ext cx="11254154" cy="4420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6- نگاه گذارا به شعر قرن پنجم و ششم: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4-  انوری و هم سبکان او در آوردن مضامین دقیق در غزل بسیار کوشیدند.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45918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3AA356-2BE2-4082-05FE-897EA1007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CFEE97D-BCDB-26BE-A5A8-1F0B706E9C83}"/>
              </a:ext>
            </a:extLst>
          </p:cNvPr>
          <p:cNvSpPr txBox="1"/>
          <p:nvPr/>
        </p:nvSpPr>
        <p:spPr>
          <a:xfrm>
            <a:off x="689318" y="419744"/>
            <a:ext cx="11254154" cy="515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6- نگاه گذارا به شعر قرن پنجم و ششم: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5-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تحوّل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ی که سنایی و انوری در غزل ایجاد کردند، باعث شد که در قرن هفتم، شاعران بزرگی در غزل ظهور کنند و این نوع از شعر فارسی را به اوج برسانند.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0209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6D806-DAFD-26D8-9014-064DB51EC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780B64-F861-3885-E7CA-99D6D7673D69}"/>
              </a:ext>
            </a:extLst>
          </p:cNvPr>
          <p:cNvSpPr txBox="1"/>
          <p:nvPr/>
        </p:nvSpPr>
        <p:spPr>
          <a:xfrm>
            <a:off x="689318" y="419744"/>
            <a:ext cx="11254154" cy="58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7- سبک فرعی آذربایجانی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در همان حال که شاعران خراسان و سیستان، سرگرم رونق بخشی سبک تازه بودند، در شمال غرب ایران دستهای از شاعران ظهور کردند که کار آنان در ادب فارسی، تازگی داشت.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این دسته که شاعران معروف آذربایجان (خاقانی، نظامی و... ) بودند، سبک شعر فارسی را از آنچه در دیگر نواحی ایران یا پیش از آنان رایج بود، متمایز ساختند.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5419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66E85-F527-1A5C-F12E-A06785759F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17F3C7E-DD16-63FB-BF63-C8D57B0539A6}"/>
              </a:ext>
            </a:extLst>
          </p:cNvPr>
          <p:cNvSpPr txBox="1"/>
          <p:nvPr/>
        </p:nvSpPr>
        <p:spPr>
          <a:xfrm>
            <a:off x="689318" y="419744"/>
            <a:ext cx="11254154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8- حوزۀ عراق عجم (فارس و نواحی مرکزی...)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مرکز ادبی مهم دیگری که در نیمۀ دوم قرن ششم، در شکل‌گیری شیوۀ خاصی از شعر فارسی مؤثّر بود، حوزۀ ادبی فارس و نواحی مرکزی (عراق عَجم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)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است.</a:t>
            </a:r>
          </a:p>
          <a:p>
            <a:pPr algn="r" rtl="1">
              <a:lnSpc>
                <a:spcPct val="20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در این حوزۀ ادبی، شاعران و نویسندگان مشهوری در اصفهان، همدان، ری و... ظهور کردند که در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تجدید سبک، بسیار تأثیرگذار بودند؛ از جملۀ آنان، جمال‌الدین عبدالر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ّزاق اصفهانی است.</a:t>
            </a:r>
          </a:p>
        </p:txBody>
      </p:sp>
    </p:spTree>
    <p:extLst>
      <p:ext uri="{BB962C8B-B14F-4D97-AF65-F5344CB8AC3E}">
        <p14:creationId xmlns:p14="http://schemas.microsoft.com/office/powerpoint/2010/main" val="41994498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4A8B6D-236E-0ED5-2F36-5A5AF9FAB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F338F4C-5248-D722-5354-DED541D62EE0}"/>
              </a:ext>
            </a:extLst>
          </p:cNvPr>
          <p:cNvSpPr txBox="1"/>
          <p:nvPr/>
        </p:nvSpPr>
        <p:spPr>
          <a:xfrm>
            <a:off x="689318" y="419744"/>
            <a:ext cx="11254154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9- مقدمۀ سبک عراقی (تغییر سبک)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سبک شعر در نیمۀ دوم قرن ششم و اوایل قرن هفتم متحوّل شد و عمدتاً با شیوۀ شاعری پیش از آن متمایز گردید و مقدمۀ ظهور «سبک عراقی» در شعر فارسی شد.</a:t>
            </a:r>
          </a:p>
        </p:txBody>
      </p:sp>
    </p:spTree>
    <p:extLst>
      <p:ext uri="{BB962C8B-B14F-4D97-AF65-F5344CB8AC3E}">
        <p14:creationId xmlns:p14="http://schemas.microsoft.com/office/powerpoint/2010/main" val="13890155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773F6-D7BE-801F-A325-FCB2B243A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FAAABA-63F6-4841-0E82-8A9BA2897A13}"/>
              </a:ext>
            </a:extLst>
          </p:cNvPr>
          <p:cNvSpPr txBox="1"/>
          <p:nvPr/>
        </p:nvSpPr>
        <p:spPr>
          <a:xfrm>
            <a:off x="689318" y="419744"/>
            <a:ext cx="11254154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10- شعر نیمۀ دوم قرن ششم: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شعر این دوره از نظر سبک گویندگی و موضوع، تنوّع یافت و شاخه‌ها و رشته‌هایی همچون مدح، هجو، طنز، وعظ و حکمت، داستان سرایی، تغزل و حماسه به کار گرفته شد. </a:t>
            </a:r>
          </a:p>
        </p:txBody>
      </p:sp>
    </p:spTree>
    <p:extLst>
      <p:ext uri="{BB962C8B-B14F-4D97-AF65-F5344CB8AC3E}">
        <p14:creationId xmlns:p14="http://schemas.microsoft.com/office/powerpoint/2010/main" val="3230082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FEBEDF-4AEB-7C04-2E64-0BFD9EA0D9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927D9E9-D964-C249-7FC7-0C37BC6972DB}"/>
              </a:ext>
            </a:extLst>
          </p:cNvPr>
          <p:cNvSpPr txBox="1"/>
          <p:nvPr/>
        </p:nvSpPr>
        <p:spPr>
          <a:xfrm>
            <a:off x="689318" y="419744"/>
            <a:ext cx="11254154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10- شعر نیمۀ دوم قرن ششم: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از ویژگی‌های شعر فارسی در این دوره، تأثیرپذیری برخی از شاعران از ادبیات عرب و مضامین شعری آن است.</a:t>
            </a:r>
          </a:p>
        </p:txBody>
      </p:sp>
    </p:spTree>
    <p:extLst>
      <p:ext uri="{BB962C8B-B14F-4D97-AF65-F5344CB8AC3E}">
        <p14:creationId xmlns:p14="http://schemas.microsoft.com/office/powerpoint/2010/main" val="1595684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D40248-E17B-4DED-C0BE-1C6D2FFB8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5B303E5-7D97-B869-4991-D72072D71383}"/>
              </a:ext>
            </a:extLst>
          </p:cNvPr>
          <p:cNvSpPr txBox="1"/>
          <p:nvPr/>
        </p:nvSpPr>
        <p:spPr>
          <a:xfrm>
            <a:off x="689318" y="419744"/>
            <a:ext cx="11254154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10- شعر نیمۀ دوم قرن ششم: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3- نکتۀ قابل توجه دیگر در شعر این دوره، آن است که برخی از شاعران از مدح شاهان و انتساب به دربارها پرهیز می‌کردند.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112917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6DEEA-5492-C1CF-2171-F0894519F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A5B9196-4B83-8C73-939F-5F2BF3AF623C}"/>
              </a:ext>
            </a:extLst>
          </p:cNvPr>
          <p:cNvSpPr txBox="1"/>
          <p:nvPr/>
        </p:nvSpPr>
        <p:spPr>
          <a:xfrm>
            <a:off x="689318" y="419744"/>
            <a:ext cx="11254154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10- شعر نیمۀ دوم قرن ششم: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4-  ناصرخسرو، از شاعران آغاز این دوره، به سبب پایبندی به اعتقادات خاص دینی از دربارها کناره می‌گرفت.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پس از او، سنایی هم ـ که ابتدا مدیحه‌گوی بود ـ ، در دورۀ دوم از حیات شعری خود، به سیر و سلوک معنوی پرداخت.</a:t>
            </a:r>
          </a:p>
        </p:txBody>
      </p:sp>
    </p:spTree>
    <p:extLst>
      <p:ext uri="{BB962C8B-B14F-4D97-AF65-F5344CB8AC3E}">
        <p14:creationId xmlns:p14="http://schemas.microsoft.com/office/powerpoint/2010/main" val="27417995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CDE51-B325-71E2-5044-B5ACF98ED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710525C-90EC-B167-21B0-843226942A39}"/>
              </a:ext>
            </a:extLst>
          </p:cNvPr>
          <p:cNvSpPr txBox="1"/>
          <p:nvPr/>
        </p:nvSpPr>
        <p:spPr>
          <a:xfrm>
            <a:off x="689318" y="419744"/>
            <a:ext cx="11254154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10- شعر نیمۀ دوم قرن ششم: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5- تحوّل روحی و معنوی سنایی، آغازی برای دگرگونی عمیق در شعر فارسی گردید؛ آنچنان که به پیروی از وی بسیاری از شاعران به تصوّف  و عرفان روی آوردند و شاعران بزرگی چون عطّار و مولوی ظهور کردند.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7915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FE6F415-BA46-94F6-3085-D34C2B67DAD9}"/>
              </a:ext>
            </a:extLst>
          </p:cNvPr>
          <p:cNvSpPr txBox="1"/>
          <p:nvPr/>
        </p:nvSpPr>
        <p:spPr>
          <a:xfrm>
            <a:off x="1125416" y="419744"/>
            <a:ext cx="10818055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شعر فارسی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Titr" panose="000007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تلاش شاعران ایران از قرن سوم تا میانۀ قرن پنجم، موجب شد زبان و  ادب فارسی در شرق و شمال شرق، یعنی ماوراءالنهر، خراسان و سیستان گسترش یابد.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86707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AA1A7B-6B43-115A-9904-258C18DAD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37B44C9-8CD3-C2EB-899E-97C0A13894C1}"/>
              </a:ext>
            </a:extLst>
          </p:cNvPr>
          <p:cNvSpPr txBox="1"/>
          <p:nvPr/>
        </p:nvSpPr>
        <p:spPr>
          <a:xfrm>
            <a:off x="689318" y="419744"/>
            <a:ext cx="11254154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10- شعر نیمۀ دوم قرن ششم: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6- با خروج شعر از دربارها و ورود آن به خانقاه‌ها دامنۀ موضوعات آن گسترش یافت و بر سادگی بیان، قدرت عواطف، عمق افکار و اندیشه‌هایی که موضوع شعر پارسی بود، افزوده شد و خانقاه‌ها در شمار پشتیبانان و پناهگاه‌های شعر فارسی درآمدند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36914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CE9E6-B054-4B60-880D-58BDD127A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2F7B37A-BFDE-D913-5094-1137E1D19A16}"/>
              </a:ext>
            </a:extLst>
          </p:cNvPr>
          <p:cNvSpPr txBox="1"/>
          <p:nvPr/>
        </p:nvSpPr>
        <p:spPr>
          <a:xfrm>
            <a:off x="689318" y="419744"/>
            <a:ext cx="11254154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10- شعر نیمۀ دوم قرن ششم: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7- حکمت و دانش و اندیشه‌های دینی نیز در شعر این دوره تأثیری عمیق بخشید و جزئی از مضامین شعری شد.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3835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9DF96C-C0BF-A057-A13F-DFE9BD6F5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D935B2D-8A68-0565-E01B-F34AD3CE4910}"/>
              </a:ext>
            </a:extLst>
          </p:cNvPr>
          <p:cNvSpPr txBox="1"/>
          <p:nvPr/>
        </p:nvSpPr>
        <p:spPr>
          <a:xfrm>
            <a:off x="689318" y="419744"/>
            <a:ext cx="11254154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10- شعر نیمۀ دوم قرن ششم: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8-  بدبینی شاعران نسبت به دنیا و بریدن از آن، شکایت از روزگار، بیان ناخرسندی فرزانگان از اوضاع زمانۀ خویش و طرح نابسامانی‌های اجتماعی از مضامین برجستۀ شعر این دوره است.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2320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DBD4DF-B68B-55E9-9200-52FC93D22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DA63F-F042-35AE-B454-AEE4DC45200F}"/>
              </a:ext>
            </a:extLst>
          </p:cNvPr>
          <p:cNvSpPr txBox="1"/>
          <p:nvPr/>
        </p:nvSpPr>
        <p:spPr>
          <a:xfrm>
            <a:off x="689318" y="419744"/>
            <a:ext cx="11254154" cy="7386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نثر فارسی در سده‌های پنجم و ششم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5- از دیگر مسائلی که در تاریخ نثر این دوره اهمّیت دارد، توجه نویسندگان به فارسی‌نویسی است که عمده‌ترین دالیل آن عبارت‌اند از: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1- گسترش عرفان و تصوّف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2 - شکل‌گیری دولت سلجوقی و بهره‌گیری از دبیران و نویسندگان تربیت‌یافته در خراسان و عراق؛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چنان که کمتر، نامه و منشور و فرمانی به زبان عربی نگاشته میشد و بدینسان مجموعه‌های مشهوری از متون نثر پارسی پدید آمد.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314336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AB0463-C35B-D737-F3EA-19921EBED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7F0AA0-E2CC-B37C-DD6B-BDC0B3EC9899}"/>
              </a:ext>
            </a:extLst>
          </p:cNvPr>
          <p:cNvSpPr txBox="1"/>
          <p:nvPr/>
        </p:nvSpPr>
        <p:spPr>
          <a:xfrm>
            <a:off x="689318" y="419744"/>
            <a:ext cx="11254154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نثر فارسی در سده‌های پنجم و ششم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6-  در این دوره از دید سبک نثر پارسی به شیوۀ دیگری از نثر می‌رسیم که می‌توان آن را نثر موزون نامید. ویژگی اصلی نثر موزون به‌کارگیری سجع است.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سجع در نثر مانند قافیه در شعر است؛ بنابراین، نثر موزون یا آهنگین با بهره‌گیری از جمله‌های کوتاه، خود را به شعر نزدیک می‌کند.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77556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AA787D-E710-6D38-C046-2B5CAFD39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AAD1D0-7774-152F-E5E9-0BCA9C3C96B7}"/>
              </a:ext>
            </a:extLst>
          </p:cNvPr>
          <p:cNvSpPr txBox="1"/>
          <p:nvPr/>
        </p:nvSpPr>
        <p:spPr>
          <a:xfrm>
            <a:off x="689318" y="419744"/>
            <a:ext cx="11254154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نثر فارسی در سده‌های پنجم و ششم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7- خواجه عبدالله انصاری این شیوۀ نثر را به کمال رساند؛ آن چنان که می‌توان آثار وی را سرآمد همۀ نثرهای موزون فارسی شمرد.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48823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7BD5E6-ED4B-621B-36F3-324B52EA3CCA}"/>
              </a:ext>
            </a:extLst>
          </p:cNvPr>
          <p:cNvSpPr txBox="1"/>
          <p:nvPr/>
        </p:nvSpPr>
        <p:spPr>
          <a:xfrm>
            <a:off x="1505243" y="-7578"/>
            <a:ext cx="9270609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دهم، فصل سوم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چهاردهم،(هفتۀ پنجم نیمسال دوم)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دهم: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زبان و ادبیات فارسی در سده‌های پنجم و ششم و سبک‌شناسی آن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</a:t>
            </a: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دوم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107192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FBDEE-79B8-FF0F-77AA-E45ABC38A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BE917B7-18B1-F485-3324-EA196D623C26}"/>
              </a:ext>
            </a:extLst>
          </p:cNvPr>
          <p:cNvSpPr txBox="1"/>
          <p:nvPr/>
        </p:nvSpPr>
        <p:spPr>
          <a:xfrm>
            <a:off x="689318" y="419744"/>
            <a:ext cx="11254154" cy="88639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نثر فارسی در سده‌های پنجم و ششم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8- نمونه‌های  نثر موزون </a:t>
            </a:r>
          </a:p>
          <a:p>
            <a:pPr algn="r" rtl="1">
              <a:lnSpc>
                <a:spcPct val="200000"/>
              </a:lnSpc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ای کریمی که بخشندۀ عطایی؛ و ای حکیمی که پوشندۀ خطایی؛ و ای صمدی که از ادراک خلق جدایی؛ و ای احدی که در ذات و صفات، بی همتایی؛ و ای خالقی که راهنمایی؛ و ای قادری که خدایی را سزایی؛ جان ِ ما را صفای خود ده؛ و دل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ما را هوای خود ده؛ و چشم ما را ضیای خود دِه؛ و ما را آن ده که آن ب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ِه؛ و مگذار ما را به کِه و مِه.</a:t>
            </a:r>
          </a:p>
          <a:p>
            <a:pPr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مناجات‌نامۀ خواجه عبدالله انصاری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271426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177DF-B412-2440-C547-22906D3A5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A0C0279-C9C3-D1ED-D274-C247F128D030}"/>
              </a:ext>
            </a:extLst>
          </p:cNvPr>
          <p:cNvSpPr txBox="1"/>
          <p:nvPr/>
        </p:nvSpPr>
        <p:spPr>
          <a:xfrm>
            <a:off x="647114" y="419744"/>
            <a:ext cx="11408898" cy="7386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نثر فارسی در سده‌های پنجم و ششم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8- نمونه‌های  نثر موزون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2- نمونۀ دیگر از نثر موزون که تحت تأثیر خواجه عبدالله نوشته شد، کتاب تفسیر «کشف‌الاسرار و عدّه‌الابرار»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ابوالفضل میبدی است؛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«فرمان بزرگوار از خدای نامدار می‌گوید... بندگان من، مرا پرستید و مرا خوانید ِ و مرا دانید که آفریدگار منم؛ کردگار نامدار، بنده نواز آمرزگار منم؛ مرا پرستید که ُ جز من معبود نیست؛ مرا خوانید که جز من مجیب نیست ... .»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09386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A8F05-DC74-A0D9-5BFB-27DBF1A68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45BDAC5-612C-7018-6C6D-8167D69BA354}"/>
              </a:ext>
            </a:extLst>
          </p:cNvPr>
          <p:cNvSpPr txBox="1"/>
          <p:nvPr/>
        </p:nvSpPr>
        <p:spPr>
          <a:xfrm>
            <a:off x="787790" y="419744"/>
            <a:ext cx="1126822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نثر فارسی در سده‌های پنجم و ششم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9- نثر فنی: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پس از نثر موزون، به شیوۀ دیگری میرسیم که نثر فنی نام دارد.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منظور از نثر فنی، آوردن آرایه‌های ادبی فراوان، امثال و اشعار گوناگون از عربی و پارسی و اصطلاحات علمی است.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0740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EB08BF-0478-422D-5A9A-E428B3D699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6FFB50D-9D4B-BC83-B037-F0C6A7B5EF42}"/>
              </a:ext>
            </a:extLst>
          </p:cNvPr>
          <p:cNvSpPr txBox="1"/>
          <p:nvPr/>
        </p:nvSpPr>
        <p:spPr>
          <a:xfrm>
            <a:off x="1125416" y="419744"/>
            <a:ext cx="10818055" cy="515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عوامل مهم پیشرفت و گسترش زبان و ادبیات فارسی در این دوره عبارتاند از: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گرایش شاهان در جلب عالمان و ادیبان به دربار؛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لشکرکشی‌ها و فتوحات غزنویان؛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3- توسعۀ مدارس و مراکز تعلیم.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48270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78D3E-717E-4756-AACD-C6B62E7CAF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A374BD-CBBA-F496-3771-6A5D5096DA4F}"/>
              </a:ext>
            </a:extLst>
          </p:cNvPr>
          <p:cNvSpPr txBox="1"/>
          <p:nvPr/>
        </p:nvSpPr>
        <p:spPr>
          <a:xfrm>
            <a:off x="647114" y="419744"/>
            <a:ext cx="11408898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نثر فارسی در سده‌های پنجم و ششم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9- نثر فنی: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 دورۀ رواج این گونه نثر، قرن ششم هجری است و نخستین نمونۀ آن، کتاب «کلیله و دمنه» از ابوالمعالی نصرالله منشی است که (در سال 5 هـ.ق.) در اواسط نیمۀ اوّل قرن ششم تألیف شد: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65272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E4D30D-BB98-7259-66CB-6E22C2BB96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5BE7114-314E-2145-156F-79C22F3830CD}"/>
              </a:ext>
            </a:extLst>
          </p:cNvPr>
          <p:cNvSpPr txBox="1"/>
          <p:nvPr/>
        </p:nvSpPr>
        <p:spPr>
          <a:xfrm>
            <a:off x="492369" y="419744"/>
            <a:ext cx="11563643" cy="81253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نثر فارسی در سده‌های پنجم و ششم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9- نثر فنی: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3- نمونۀ نثر کلیله و دمنه:</a:t>
            </a:r>
          </a:p>
          <a:p>
            <a:pPr algn="r" rtl="1">
              <a:lnSpc>
                <a:spcPct val="200000"/>
              </a:lnSpc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بازرگانی بود بسیار مال و او را فرزندان در رسیدند و از کسب و حرفَت اِعراض نمودند و دست اسراف به مال او دراز کردند. پدر، موعظت و ملامت ایشان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واجب دید و در اثنای آن گفت که: ای فرزندان، اهل دنیا، جویان سه 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ُتبت‌اند و بدان نرسند، مگر به چهار خصلت؛ امّا آن سه که طالب آنند، فراخی معیشت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است و رفعتِ منزلت، و رسیدن به ثواب آخرت؛ و آن چهار که به وسیلت آن بدین ا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َغراض توان رسید، الفَغدن مال است از وجه پسندیده و ...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38332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E836B-371F-1EE1-1304-1CD3C02FA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030F71C-469C-E5B3-DAB9-6263DC43B522}"/>
              </a:ext>
            </a:extLst>
          </p:cNvPr>
          <p:cNvSpPr txBox="1"/>
          <p:nvPr/>
        </p:nvSpPr>
        <p:spPr>
          <a:xfrm>
            <a:off x="492369" y="419744"/>
            <a:ext cx="11563643" cy="7386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نثر فارسی در سده‌های پنجم و ششم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10- برخی از ویژگی‌های سبکی این دوره(قرن پنجم و ششم):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زبانی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 از میان رفتن لغات مهجور فارسی نسبت به سبک خراسانی؛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فراوانی ترکیبات نو؛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 کاهش سادگی و روانی کلام و حرکت به سوی دشواری متون؛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 ورود لغات زبان ترکی و مغولی به زبان فارسی.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18775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E39EFF-AA1C-A4DA-4935-50F52BF0DD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50D9A2-D356-0590-C9A3-FAF62489500E}"/>
              </a:ext>
            </a:extLst>
          </p:cNvPr>
          <p:cNvSpPr txBox="1"/>
          <p:nvPr/>
        </p:nvSpPr>
        <p:spPr>
          <a:xfrm>
            <a:off x="492369" y="419744"/>
            <a:ext cx="11563643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نثر فارسی در سده‌های پنجم و ششم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10- برخی از ویژگی‌های سبکی این دوره(قرن پنجم و ششم):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ادبی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رواج و اوجگیری بیشتر قالب‌های شعری، به ویژه غزل و مثنوی؛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 رواج داستانسرایی و منظومه‌های داستانی؛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 توجّه بیشتر به آرایه‌های ادبی؛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 به کارگیری ردیف‌های فعلی و اسمی دشوار در شعر.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69542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16B723-4CBE-1A3B-D277-04EE419F9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D5950B-8EB2-BEC3-3800-FB3197352186}"/>
              </a:ext>
            </a:extLst>
          </p:cNvPr>
          <p:cNvSpPr txBox="1"/>
          <p:nvPr/>
        </p:nvSpPr>
        <p:spPr>
          <a:xfrm>
            <a:off x="492369" y="419744"/>
            <a:ext cx="11563643" cy="6093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نثر فارسی در سده‌های پنجم و ششم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10- برخی از ویژگی‌های سبکی این دوره(قرن پنجم و ششم):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پ) فکری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 ورود اصطلاحات عرفانی؛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 فراوانی وعظ و اندرز در شعر؛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  فاصله گرفتن غزل از عشق زمینی؛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رواج هجو در شعر؛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5)  رواج حس دینی؛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6)  رواج مفاخره، شکایت و انتقاد اجتماعی.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80000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EB9A9-3E44-9038-F1BF-E66C619F2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99D1F2-9ECB-6CE7-9CB2-A7CF1F23ACB1}"/>
              </a:ext>
            </a:extLst>
          </p:cNvPr>
          <p:cNvSpPr txBox="1"/>
          <p:nvPr/>
        </p:nvSpPr>
        <p:spPr>
          <a:xfrm>
            <a:off x="492369" y="419744"/>
            <a:ext cx="11563643" cy="6093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نثر فارسی در سده‌های پنجم و ششم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11- ویژگی‌های عمدۀ  نثر فارسی این دوره (قرن پنجم و ششم)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استفاده از آرایه‌های ادبی؛ مانند: موازنه، سجع، مراعات نظیر، تشبیه و ...؛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2 ) حذف افعال به قرینه؛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3 ) کاربرد لغات مهجور عربی، ترکی و مغولی و اصطلاحات علمی و فنی؛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رواج نثر داستانی، تمثیلی و عرفانی؛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5)  آوردن مترادف‌ها و توصیف‌های فراوان؛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6)  کاربرد آیات، احادیث و اشعار در متن؛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7)  استفاده از ترکیبات دشوار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81093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FEBE02-7D80-F958-F574-506D7C8FC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6D953A4-5158-827A-2365-70039E22B5BA}"/>
              </a:ext>
            </a:extLst>
          </p:cNvPr>
          <p:cNvSpPr txBox="1"/>
          <p:nvPr/>
        </p:nvSpPr>
        <p:spPr>
          <a:xfrm>
            <a:off x="492369" y="419744"/>
            <a:ext cx="11563643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نثر فارسی در سده‌های پنجم و ششم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12- برخی از آثار منثور این دوره(قرن پنجم و ششم)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قابوسنامه ،تاریخ بیهقی ، چهارمقالۀ نظامی عروضی، مقامات حمیدی، کلیله و دمنه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58223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D600B-CE9D-3E15-D23C-7E64F45CB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EC0731B-4915-1417-42D1-1F0AC9ED9915}"/>
              </a:ext>
            </a:extLst>
          </p:cNvPr>
          <p:cNvSpPr txBox="1"/>
          <p:nvPr/>
        </p:nvSpPr>
        <p:spPr>
          <a:xfrm>
            <a:off x="492369" y="419744"/>
            <a:ext cx="11563643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نثر فارسی در سده‌های پنجم و ششم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13- نمونه </a:t>
            </a:r>
          </a:p>
          <a:p>
            <a:pPr algn="r"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چنین آورده اند که نصر بن احمد که واسطۀ عِقد آل سامان بود و اوج دولت آن خاندان، ایّ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ام مُلک او بود و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اسباب تمنُّع و علل ترفُّع در غایت ساختگی بود؛ خزاین آراسته و لشکر جرّار و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بندگان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فرمانبردار. زمستان به دارالمُک  بخارا مقام کردی و تابستان به سمرقند رفتی یا به شهرهای  خراسان. </a:t>
            </a:r>
          </a:p>
          <a:p>
            <a:pPr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چهارمقاله، نظامی عروضی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357919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AC475-4C6D-F207-A0B5-7754A5B14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0768943-4D42-14C3-9EB3-843A94055656}"/>
              </a:ext>
            </a:extLst>
          </p:cNvPr>
          <p:cNvSpPr txBox="1"/>
          <p:nvPr/>
        </p:nvSpPr>
        <p:spPr>
          <a:xfrm>
            <a:off x="492369" y="419744"/>
            <a:ext cx="11563643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تحوّل  اساسی شعر این دوره، در چه زمینه‌هایی صورت گرفت؟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سبک شعر در نیمۀ دوم قرن ششم و اوایل قرن هفتم متحوّل شد و عمدتا با شیوۀ شاعری پیش از آن متمایز گردید و مقدمۀ ظهور «سبک عراقی» در شعر فارسی شد. </a:t>
            </a:r>
          </a:p>
          <a:p>
            <a:pPr algn="r"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2- شعر این دوره از نظر سبک گویندگی و موضوع، تنو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ّع یافت و در شاخه‌ها و رشته‌هایی همچون مدح، هجو، طنز، وعظ و حکمت، داستان سرایی، تغزّل و حماسه به کار گرفته شد.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3- تأثیرپذیری برخی از شاعران از ادبیات عرب و مضامین شعری آن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4- برخی از شاعران از مدح شاهان و انتساب به دربارها پرهیز می‌کردند.</a:t>
            </a:r>
          </a:p>
        </p:txBody>
      </p:sp>
    </p:spTree>
    <p:extLst>
      <p:ext uri="{BB962C8B-B14F-4D97-AF65-F5344CB8AC3E}">
        <p14:creationId xmlns:p14="http://schemas.microsoft.com/office/powerpoint/2010/main" val="35688487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7BD5E6-ED4B-621B-36F3-324B52EA3CCA}"/>
              </a:ext>
            </a:extLst>
          </p:cNvPr>
          <p:cNvSpPr txBox="1"/>
          <p:nvPr/>
        </p:nvSpPr>
        <p:spPr>
          <a:xfrm>
            <a:off x="1505243" y="-7578"/>
            <a:ext cx="9270609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دهم، فصل سوم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چهاردهم،(هفتۀ پنجم نیمسال دوم)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دهم: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زبان و ادبیات فارسی در سده‌های پنجم و ششم و سبک‌شناسی آن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</a:t>
            </a: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سوم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6830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8C8574-AEEF-3450-8C93-83E4A1A39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3104FEF-FE76-A2A9-A9C0-45BC42E9EA0B}"/>
              </a:ext>
            </a:extLst>
          </p:cNvPr>
          <p:cNvSpPr txBox="1"/>
          <p:nvPr/>
        </p:nvSpPr>
        <p:spPr>
          <a:xfrm>
            <a:off x="1125416" y="419744"/>
            <a:ext cx="10818055" cy="515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3- در این دوره پدیده‌های عمدۀ دیگری نیز برای زبان فارسی رخ نموده است، از جمله: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گسترش فارسی دری و آمیزش آن با کلمات و لغات نواحی مرکزی و غربی ایران؛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2- درآمیختن زبان فارسی با لغات زبان عربی؛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3- آمیختگی با واژه‌ها، نام‌ها و لقب‌های غیررایج در عصر غزنوی و سلجوقی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09502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EB995-4FF9-9C02-22CA-23406F83A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80BC3E-BB5E-3AFB-E73E-C76E9B4CDA5C}"/>
              </a:ext>
            </a:extLst>
          </p:cNvPr>
          <p:cNvSpPr txBox="1"/>
          <p:nvPr/>
        </p:nvSpPr>
        <p:spPr>
          <a:xfrm>
            <a:off x="492369" y="419744"/>
            <a:ext cx="1156364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 ویژگی‌های شعر دورۀ  اوُل (قرن سوم تا میانۀ قرن پنجم) و دوم (از نیمه دوم قرن پنجم و قرن ششم) را با هم مقایسه کنید.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1) زبانی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2E6EFF-9F8F-947B-B8C0-62064E35A8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480116"/>
              </p:ext>
            </p:extLst>
          </p:nvPr>
        </p:nvGraphicFramePr>
        <p:xfrm>
          <a:off x="670559" y="2857634"/>
          <a:ext cx="1120726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03631">
                  <a:extLst>
                    <a:ext uri="{9D8B030D-6E8A-4147-A177-3AD203B41FA5}">
                      <a16:colId xmlns:a16="http://schemas.microsoft.com/office/drawing/2014/main" val="3377999571"/>
                    </a:ext>
                  </a:extLst>
                </a:gridCol>
                <a:gridCol w="5603631">
                  <a:extLst>
                    <a:ext uri="{9D8B030D-6E8A-4147-A177-3AD203B41FA5}">
                      <a16:colId xmlns:a16="http://schemas.microsoft.com/office/drawing/2014/main" val="20203371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از نیمه دوم قرن پنجم و قرن ششم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قرن سوم تا میانۀ قرن پنجم</a:t>
                      </a:r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727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1 از میان رفتن لغات مهجور فارسی نسبت به سبک خراسانی؛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2 فراوانی ترکیبات نو؛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3 کاهش سادگی و روانی کلام و حرکت به سوی دشواری متون؛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4 ورود لغات زبان ترکی و مغولی به زبان فارسی. 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1 - سادگی زبان شعر؛ 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2-کم بودن لغات عربی ـ به جز اصطلاحات دینی و علمی ـ و لغات بیگانه، در مقایسه با دوره‌های بعد؛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3- کهنه و مهجور بودن بخشی از لغات درمقایسه با دوره‌های بعد 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 4- استفاده از دو نشانه برای یک متمم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150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824016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E82C7-64D3-FAC7-3712-077E7988AE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0BD40D-5ACB-2C74-853F-8EF7E998088C}"/>
              </a:ext>
            </a:extLst>
          </p:cNvPr>
          <p:cNvSpPr txBox="1"/>
          <p:nvPr/>
        </p:nvSpPr>
        <p:spPr>
          <a:xfrm>
            <a:off x="492369" y="419744"/>
            <a:ext cx="1156364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 ویژگی‌های شعر دورۀ  اوُل (قرن سوم تا میانۀ قرن پنجم) و دوم (از نیمه دوم قرن پنجم و قرن ششم) را با هم مقایسه کنید.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ادبی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71C387-C78D-AE53-2D8E-9460E743BB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39231"/>
              </p:ext>
            </p:extLst>
          </p:nvPr>
        </p:nvGraphicFramePr>
        <p:xfrm>
          <a:off x="670559" y="2857634"/>
          <a:ext cx="11207262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03631">
                  <a:extLst>
                    <a:ext uri="{9D8B030D-6E8A-4147-A177-3AD203B41FA5}">
                      <a16:colId xmlns:a16="http://schemas.microsoft.com/office/drawing/2014/main" val="3377999571"/>
                    </a:ext>
                  </a:extLst>
                </a:gridCol>
                <a:gridCol w="5603631">
                  <a:extLst>
                    <a:ext uri="{9D8B030D-6E8A-4147-A177-3AD203B41FA5}">
                      <a16:colId xmlns:a16="http://schemas.microsoft.com/office/drawing/2014/main" val="20203371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از نیمه دوم قرن پنجم و قرن ششم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قرن سوم تا میانۀ قرن پنجم</a:t>
                      </a:r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727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1- رواج و اوجگیری بیشتر قالب‌های شعری، به ویژه غزل و مثنوی؛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2- واج داستان‌سرایی و منظومه‌های داستانی؛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3 - توجه بیشتر به آرایه‌های ادبی؛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4- به کارگیری ردیف‌های فعلی و اسمی دشوار در شعر.</a:t>
                      </a:r>
                    </a:p>
                    <a:p>
                      <a:pPr algn="r" rtl="1"/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1 - قالب عمدۀ شعر این دوره، قصیده است؛ 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2 - استفاده از آرایه‌های ادبی، طبیعی و در حد اعتدال است؛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3- قافیه و ردیف، بسیار ساده است؛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4 - در توصیف پدیده‌ها بیشتر از تشبیه حسی بهره گرفته می‌شود.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150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07227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D50FC6-13C6-F461-EDB2-2642CC5FB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4B976A6-D1B5-7232-D7E9-7E043E9C1C8C}"/>
              </a:ext>
            </a:extLst>
          </p:cNvPr>
          <p:cNvSpPr txBox="1"/>
          <p:nvPr/>
        </p:nvSpPr>
        <p:spPr>
          <a:xfrm>
            <a:off x="492369" y="419744"/>
            <a:ext cx="1156364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 ویژگی‌های شعر دورۀ  اوُل (قرن سوم تا میانۀ قرن پنجم) و دوم (از نیمه دوم قرن پنجم و قرن ششم) را با هم مقایسه کنید.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فکری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2609611-6D53-4F31-C511-CA81A42BCC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621312"/>
              </p:ext>
            </p:extLst>
          </p:nvPr>
        </p:nvGraphicFramePr>
        <p:xfrm>
          <a:off x="670559" y="2857634"/>
          <a:ext cx="11207262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8044">
                  <a:extLst>
                    <a:ext uri="{9D8B030D-6E8A-4147-A177-3AD203B41FA5}">
                      <a16:colId xmlns:a16="http://schemas.microsoft.com/office/drawing/2014/main" val="3377999571"/>
                    </a:ext>
                  </a:extLst>
                </a:gridCol>
                <a:gridCol w="6349218">
                  <a:extLst>
                    <a:ext uri="{9D8B030D-6E8A-4147-A177-3AD203B41FA5}">
                      <a16:colId xmlns:a16="http://schemas.microsoft.com/office/drawing/2014/main" val="20203371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از نیمه دوم قرن پنجم و قرن ششم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قرن سوم تا میانۀ قرن پنجم</a:t>
                      </a:r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727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1 - ورود اصطلاحات عرفانی؛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2-  فراوانی وعظ و اندرز در شعر؛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3 - فاصله گرفتن غزل از عشق زمینی؛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4 - رواج هجو در شعر؛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5 - رواج حس دینی؛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6 - رواج مفاخره، شکایت و انتقاد اجتماعی.</a:t>
                      </a:r>
                    </a:p>
                    <a:p>
                      <a:pPr algn="r" rtl="1"/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cs typeface="B Nazanin" panose="00000400000000000000" pitchFamily="2" charset="-78"/>
                        </a:rPr>
                        <a:t>1- روح شادی و نشاط و خوشباشی، در شعر غلبه دارد؛</a:t>
                      </a:r>
                    </a:p>
                    <a:p>
                      <a:pPr algn="r" rtl="1"/>
                      <a:r>
                        <a:rPr lang="fa-IR" sz="2000" b="1" dirty="0">
                          <a:cs typeface="B Nazanin" panose="00000400000000000000" pitchFamily="2" charset="-78"/>
                        </a:rPr>
                        <a:t>2- شعر واقع‌گراست و توصیفات عمدتا طبیعی، ساده، محسوس و عینی است؛</a:t>
                      </a:r>
                    </a:p>
                    <a:p>
                      <a:pPr algn="r" rtl="1"/>
                      <a:r>
                        <a:rPr lang="fa-IR" sz="2000" b="1" dirty="0">
                          <a:cs typeface="B Nazanin" panose="00000400000000000000" pitchFamily="2" charset="-78"/>
                        </a:rPr>
                        <a:t>3 - معشوق، عمدتا زمینی است؛</a:t>
                      </a:r>
                    </a:p>
                    <a:p>
                      <a:pPr algn="r" rtl="1"/>
                      <a:r>
                        <a:rPr lang="fa-IR" sz="2000" b="1" dirty="0">
                          <a:cs typeface="B Nazanin" panose="00000400000000000000" pitchFamily="2" charset="-78"/>
                        </a:rPr>
                        <a:t>4 - بیشتر روح حماسه بر ادبیات این دوره حاکم است؛</a:t>
                      </a:r>
                    </a:p>
                    <a:p>
                      <a:pPr algn="r" rtl="1"/>
                      <a:r>
                        <a:rPr lang="fa-IR" sz="2000" b="1" dirty="0">
                          <a:cs typeface="B Nazanin" panose="00000400000000000000" pitchFamily="2" charset="-78"/>
                        </a:rPr>
                        <a:t>5- اشعار پندآموز و اندرزگونۀ این دوره، ساده است و جنبۀ عملی و دستوری دارد؛ مضمون عمدۀ اشعار این سبک حماسه، مدح و اندرز و... است؛</a:t>
                      </a:r>
                    </a:p>
                    <a:p>
                      <a:pPr algn="r" rtl="1"/>
                      <a:r>
                        <a:rPr lang="fa-IR" sz="2000" b="1" dirty="0">
                          <a:cs typeface="B Nazanin" panose="00000400000000000000" pitchFamily="2" charset="-78"/>
                        </a:rPr>
                        <a:t>7- فکر و کلام ساده است؛ یعنی هنوز با پیچیدگی ِ های عرفانی، حکمی و اندیشه‌های فلسفی درنیامیخته است.</a:t>
                      </a:r>
                      <a:endParaRPr lang="en-US" sz="2000" b="1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150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602082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16077-13C3-03BD-8DE9-1D2B4C76AC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0F61936-3EB3-2E30-9666-F91A2C0645AE}"/>
              </a:ext>
            </a:extLst>
          </p:cNvPr>
          <p:cNvSpPr txBox="1"/>
          <p:nvPr/>
        </p:nvSpPr>
        <p:spPr>
          <a:xfrm>
            <a:off x="492369" y="419744"/>
            <a:ext cx="11563643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 دلایل گرایش نویسندگان به فارسی‌نویسی در این دوره چیست؟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گسترش عرفان و تصوّف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2 - شکل‌گیری دولت سلجوقی و بهره‌گیری از دبیران و نویسندگان تربیت‌یافته در خراسان و عراق؛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چنان که کمتر، نامه و منشور و فرمانی به زبان عربی نگاشته می‌شد و بدینسان مجموعه‌های مشهوری از متون نثر پارسی پدید آمد.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03855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011F9-C8E4-2824-62D9-28C82D8507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05B1E01-9F21-DF05-FA76-25690DDDB728}"/>
              </a:ext>
            </a:extLst>
          </p:cNvPr>
          <p:cNvSpPr txBox="1"/>
          <p:nvPr/>
        </p:nvSpPr>
        <p:spPr>
          <a:xfrm>
            <a:off x="492369" y="11772"/>
            <a:ext cx="11563643" cy="6324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4-  با توجه به این شعر، به پرسش‌ها، پاسخ دهید.</a:t>
            </a:r>
          </a:p>
          <a:p>
            <a:pPr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آمد ن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َفس صبح و سلامت نرسانید			 بوی تو نیاورد و پیامت نرسانید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یا تو به دم صبح، سلامی نسپردی			 یا صبحدم از رشک، سلامت نرسانید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من نامه نوشتم به کبوتر بسپردم			 چه سود که بختم سوی بامت نرسانید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بر باد سپردم دل و جان، تا به تو آرد			 زین هر دو ندانم که کدامت نرسانید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عمری است که چون خاک جگرتشنۀ عشقم  		 و ایام به من  جرع جامت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خاقانی، ازین طالع خود کام چه جویی؟ 		کاو چاشنی کام به کامت نرسانید</a:t>
            </a:r>
          </a:p>
          <a:p>
            <a:pPr marL="0" marR="0" lvl="0" indent="0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خاقانی شروانی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دو ویژگی ادبی را بنویسید.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کدام ویژگی‌های زبانی در شعر دیده می‌شود؟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پ)  قلمرو فکری این غزل را بررسی کنید.</a:t>
            </a:r>
          </a:p>
        </p:txBody>
      </p:sp>
    </p:spTree>
    <p:extLst>
      <p:ext uri="{BB962C8B-B14F-4D97-AF65-F5344CB8AC3E}">
        <p14:creationId xmlns:p14="http://schemas.microsoft.com/office/powerpoint/2010/main" val="4336906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2DFE1-B4F0-40EF-04A8-A8653EE13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96D8B22-832E-EC93-B120-1C4EDE3828E0}"/>
              </a:ext>
            </a:extLst>
          </p:cNvPr>
          <p:cNvSpPr txBox="1"/>
          <p:nvPr/>
        </p:nvSpPr>
        <p:spPr>
          <a:xfrm>
            <a:off x="881575" y="0"/>
            <a:ext cx="11061895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4-  با توجه به این شعر، به پرسش‌ها، پاسخ دهید.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آمد نَفس صبح و سلامت نرسانید			 بوی تو نیاورد و پیامت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یا تو به دم صبح، سلامی نسپردی			 یا صبحدم از رشک، سلامت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من نامه نوشتم به کبوتر بسپردم			 چه سود که بختم سوی بامت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بر باد سپردم دل و جان، تا به تو آرد			 زین هر دو ندانم که کدامت نرسانید 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عمری است که چون خاک جگرتشنۀ عشقم  		 و ایام به من  جرعۀ جامت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خاقانی، ازین طالع خود کام چه جویی؟ 		کاو چاشنی کام به کامت نرسانید</a:t>
            </a:r>
          </a:p>
          <a:p>
            <a:pPr marL="0" marR="0" lvl="0" indent="0" algn="l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خاقانی شروانی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دو ویژگی ادبی را بنویسید.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1- قالب شعر غزل 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استفادۀ بیشتر آرایه‌های ادبی؛ (آرایۀ تشخیص در همۀ ابیات، تشبیه در بیت 5،  و مجاز و جناس(کام و جام) کنایه: جگرتشنه و...)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021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F488F4-1019-8D17-2A11-E2A74B528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9931BF-4C74-6A8F-9007-7CD9F798B02B}"/>
              </a:ext>
            </a:extLst>
          </p:cNvPr>
          <p:cNvSpPr txBox="1"/>
          <p:nvPr/>
        </p:nvSpPr>
        <p:spPr>
          <a:xfrm>
            <a:off x="492369" y="11772"/>
            <a:ext cx="11563643" cy="6878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4-  با توجه به این شعر، به پرسش‌ها، پاسخ دهید.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آمد نَفس صبح و سلامت نرسانید			 بوی تو نیاورد و پیامت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یا تو به دم صبح، سلامی نسپردی			 یا صبحدم از رشک، سلامت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من نامه نوشتم به کبوتر بسپردم			 چه سود که بختم سوی بامت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بر باد سپردم دل و جان، تا به تو آرد			 زین هر دو ندانم که کدامت نرسانید 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عمری است که چون خاک جگرتشنۀ عشقم  		 و ایام به من  جرعۀ جامت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خاقانی، ازین طالع خود کام چه جویی؟ 		کاو چاشنی کام به کامت نرسانید</a:t>
            </a:r>
          </a:p>
          <a:p>
            <a:pPr marL="0" marR="0" lvl="0" indent="0" algn="l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خاقانی شروانی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کدام ویژگی‌های زبانی در شعر دیده می‌شود؟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1- افزایش کاربرد لغات عربینسبت به دورۀ قبل (نفس، صبح، سلام، عمر، ایام، جرعه، طالع)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شیوۀ بیان ساده و نزدیک به سبک خراسانی 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واژه‌های کهن فارسی و ساخت‌های دستوری کهن («همی» به جای «می»؛ «اندر» به جای «در»، «مر» همرا با «را»)و... در آن دیده‌نمی‌شود.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0645887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239D6B-9B28-1B95-96FE-4F8ECA6935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FC6044A-9A94-51C5-1B46-05EBD5B0EF2E}"/>
              </a:ext>
            </a:extLst>
          </p:cNvPr>
          <p:cNvSpPr txBox="1"/>
          <p:nvPr/>
        </p:nvSpPr>
        <p:spPr>
          <a:xfrm>
            <a:off x="492369" y="11772"/>
            <a:ext cx="11563643" cy="6324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4-  با توجه به این شعر، به پرسش‌ها، پاسخ دهید.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آمد نَفس صبح و سلامت نرسانید			 بوی تو نیاورد و پیامت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یا تو به دم صبح، سلامی نسپردی			 یا صبحدم از رشک، سلامت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من نامه نوشتم به کبوتر بسپردم			 چه سود که بختم سوی بامت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بر باد سپردم دل و جان، تا به تو آرد			 زین هر دو ندانم که کدامت نرسانید 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عمری است که چون خاک جگرتشنۀ عشقم  		 و ایام به من  جرعۀ جامت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خاقانی، ازین طالع خود کام چه جویی؟ 		کاو چاشنی کام به کامت نرسانید</a:t>
            </a:r>
          </a:p>
          <a:p>
            <a:pPr marL="0" marR="0" lvl="0" indent="0" algn="l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خاقانی شروانی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پ)  قلمرو فکری این غزل را بررسی کنید.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محتوای شعر عاشقانه است که مفهومی ذهنی و انتزاعی است (شاعر رنج فراق معشوق را بیان می‌کند و خود را گرفتار هجران معشوق می‌بیند که موجب آن طالع وبخت بد است.)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72916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EA2BF-4E96-0B82-4437-06A00A822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FB0EBD9-F36B-182F-AEFE-C419D05FAF19}"/>
              </a:ext>
            </a:extLst>
          </p:cNvPr>
          <p:cNvSpPr txBox="1"/>
          <p:nvPr/>
        </p:nvSpPr>
        <p:spPr>
          <a:xfrm>
            <a:off x="492369" y="11772"/>
            <a:ext cx="11563643" cy="6324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5- کدام یک از ویژگی‌های نثر این دوره را، در متن زیر، می‌بینید؟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«آورده‌اند که به فلان شهر، درختی بود و در زیر درخت، سوراخ موش، و نزدیک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آن، گربه‌ای خانه داشت؛ و صیّادان آنجا بسیار آمدندی. روزی صی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ّاد دام بنهاد. گربه در دام افتاد و بماند و موش به طلب طعمه از سوراخ بیرون رفت. به هرجانب برای احتیاط، چشم می‌انداخت و راه سره می‌کرد، ناگاه نظر برگربه افگند. چون گربه را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بسته دید، شاد گشت. در این میان از پس نگریست. راسویی از جهت او کمین کرده‌بود؛ سوی درخت التفاتی نمود. بومی قصد او داشت. بترسید و اندیشید که اگر بازگردم، راسو در من آویزد و اگر برجای قرار گیرم، بوم فرود آید و اگر پیش‌تر روم، گربه در راه است. با خود گفت: در بلاها باز است و انواع آفت به من محیط و راه مخوف  و با این همه دل از خود نشاید برد. </a:t>
            </a:r>
          </a:p>
          <a:p>
            <a:pPr marL="0" marR="0" lvl="0" indent="0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کلیله و دمنه نصرالله منشی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64595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F6FAE5-2A91-EA46-399E-3FB17F818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01C84E8-06AB-1362-B4D2-0F6C0FF677F5}"/>
              </a:ext>
            </a:extLst>
          </p:cNvPr>
          <p:cNvSpPr txBox="1"/>
          <p:nvPr/>
        </p:nvSpPr>
        <p:spPr>
          <a:xfrm>
            <a:off x="436097" y="335335"/>
            <a:ext cx="11563643" cy="7063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5- کدام یک از ویژگی‌های نثر این دوره را، در متن زیر، می‌بینید؟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«آورده‌اند که به فلان شهر، درختی بود و در زیر درخت، سوراخ موش، و نزدیک آن، گربه‌ای خانه داشت؛ و صیّادان آنجا بسیار آمدندی. روزی صیّاد دام بنهاد. گربه در دام افتاد و بماند و موش به طلب طعمه از سوراخ بیرون رفت. به هرجانب برای احتیاط، چشم می‌انداخت و راه سره می‌کرد، ناگاه نظر برگربه افگند. چون گربه را 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بسته دید، شاد گشت. در این میان از پس نگریست. راسویی از جهت او کمین کرده‌بود؛ سوی درخت التفاتی نمود. بومی قصد او داشت. بترسید و اندیشید که اگر بازگردم، راسو در من آویزد و اگر برجای قرار گیرم، بوم فرود آید و اگر پیش‌تر روم، گربه در راه است. با خود گفت: در بلاها باز است و انواع آفت به من محیط و راه مخوف  و با این همه دل از خود نشاید برد. </a:t>
            </a:r>
          </a:p>
          <a:p>
            <a:pPr marL="0" marR="0" lvl="0" indent="0" algn="l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کلیله و دمنه نصرالله منشی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زبانی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1- ازبین رفتن لغات مهجور: در این متن تنها «الفغدن» به معنای «ذخیره کردن»، «افگند» و «سره» به معنای «خالص» مهجور 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 کاهش سادگی و روانی کلام و حرکت به سوی دشواری، این متن نسبت به متون دورۀ قبل دشوارتر 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3- افزایش لغات عربی نسبت به دورل قبل (صیّاد، طلب، طعمه، جانب، احتیاط، التفات، قصد، قرار، بلا، محیط، مخوف)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9325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76F5BD-043B-F3A6-C3CC-EFE7ED622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86A8447-A939-97F9-797A-0F0C69102CD4}"/>
              </a:ext>
            </a:extLst>
          </p:cNvPr>
          <p:cNvSpPr txBox="1"/>
          <p:nvPr/>
        </p:nvSpPr>
        <p:spPr>
          <a:xfrm>
            <a:off x="1125416" y="419744"/>
            <a:ext cx="10818055" cy="515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4- هرچه زمان می‌گذشت، آمیختگی زبان فارسی با واژگان عربی بیشتر می‌شد؛ زیرا در مدارس آن عهد، عمدتا ّ تحصیل علوم دینی و ادبی، میسر بود؛ به همین سبب شاعران و ادیبان، بیش از هر چیز با زبان و ادبیات عربی آشنا می‌شدند.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70234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595D1C-C50B-C302-361E-8C0A97254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4011B1-BF01-9798-18ED-4F64B50E204A}"/>
              </a:ext>
            </a:extLst>
          </p:cNvPr>
          <p:cNvSpPr txBox="1"/>
          <p:nvPr/>
        </p:nvSpPr>
        <p:spPr>
          <a:xfrm>
            <a:off x="422029" y="321265"/>
            <a:ext cx="11563643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5- کدام یک از ویژگی‌های نثر این دوره را، در متن زیر، می‌بینید؟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«آورده‌اند که به فلان شهر، درختی بود و در زیر درخت، سوراخ موش، و نزدیک آن، گربه‌ای خانه داشت؛ و صیّادان آنجا بسیار آمدندی. روزی صیّاد دام بنهاد. گربه در دام افتاد و بماند و موش به طلب طعمه از سوراخ بیرون رفت. به هرجانب برای احتیاط، چشم می‌انداخت و راه سره می‌کرد، ناگاه نظر برگربه افگند. چون گربه را 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بسته دید، شاد گشت. در این میان از پس نگریست. راسویی از جهت او کمین کرده‌بود؛ سوی درخت التفاتی نمود. بومی قصد او داشت. بترسید و اندیشید که اگر بازگردم، راسو در من آویزد و اگر برجای قرار گیرم، بوم فرود آید و اگر پیش‌تر روم، گربه در راه است. با خود گفت: در بلاها باز است و انواع آفت به من محیط و راه مخوف  و با این همه دل از خود نشاید برد. </a:t>
            </a:r>
          </a:p>
          <a:p>
            <a:pPr marL="0" marR="0" lvl="0" indent="0" algn="l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کلیله و دمنه نصرالله منشی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ادبی: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1- قالب: حکایت از زبان حبوانات (فابل) (داستان)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نوع نثر: فنی (توجّه به آرایه‌های ادبی؛کنایه: چشممی‌انداخت، راه سره می‌کرد، دل بریدن و.../ اضافۀ استعاری: در بلاها/ تناسب: بلا و آفت، موش و گربه و راسو/ تشخیص: بیان داستان از زبان حیوانات)</a:t>
            </a:r>
          </a:p>
        </p:txBody>
      </p:sp>
    </p:spTree>
    <p:extLst>
      <p:ext uri="{BB962C8B-B14F-4D97-AF65-F5344CB8AC3E}">
        <p14:creationId xmlns:p14="http://schemas.microsoft.com/office/powerpoint/2010/main" val="30307038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31D7B-9E27-E458-B0A3-48EAE6797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6A3625D-278F-2B39-F0E6-B9F43A899930}"/>
              </a:ext>
            </a:extLst>
          </p:cNvPr>
          <p:cNvSpPr txBox="1"/>
          <p:nvPr/>
        </p:nvSpPr>
        <p:spPr>
          <a:xfrm>
            <a:off x="450165" y="419737"/>
            <a:ext cx="11563643" cy="5539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5- کدام یک از ویژگی‌های نثر این دوره را، در متن زیر، می‌بینید؟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«آورده‌اند که به فلان شهر، درختی بود و در زیر درخت، سوراخ موش، و نزدیک آن، گربه‌ای خانه داشت؛ و صیّادان آنجا بسیار آمدندی. روزی صیّاد دام بنهاد. گربه در دام افتاد و بماند و موش به طلب طعمه از سوراخ بیرون رفت. به هرجانب برای احتیاط، چشم می‌انداخت و راه سره می‌کرد، ناگاه نظر برگربه افگند. چون گربه را 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بسته دید، شاد گشت. در این میان از پس نگریست. راسویی از جهت او کمین کرده‌بود؛ سوی درخت التفاتی نمود. بومی قصد او داشت. بترسید و اندیشید که اگر بازگردم، راسو در من آویزد و اگر برجای قرار گیرم، بوم فرود آید و اگر پیش‌تر روم، گربه در راه است. با خود گفت: در بلاها باز است و انواع آفت به من محیط و راه مخوف  و با این همه دل از خود نشاید برد. </a:t>
            </a:r>
          </a:p>
          <a:p>
            <a:pPr marL="0" marR="0" lvl="0" indent="0" algn="l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کلیله و دمنه نصرالله منشی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3- فکری: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محتوای داستان «تعلیمی» است و هدف از آن انتقال این پیام ارزشمند است که در میان بلاها و خطرات نباید ناامید شد و تا پایان باید مبارزه کرد... </a:t>
            </a:r>
          </a:p>
        </p:txBody>
      </p:sp>
    </p:spTree>
    <p:extLst>
      <p:ext uri="{BB962C8B-B14F-4D97-AF65-F5344CB8AC3E}">
        <p14:creationId xmlns:p14="http://schemas.microsoft.com/office/powerpoint/2010/main" val="23138522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AE180-B558-D45A-BA0E-8D8802C9E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D7FEA77-ABB1-F2F7-A608-E98B08237FAF}"/>
              </a:ext>
            </a:extLst>
          </p:cNvPr>
          <p:cNvSpPr txBox="1"/>
          <p:nvPr/>
        </p:nvSpPr>
        <p:spPr>
          <a:xfrm>
            <a:off x="450165" y="419737"/>
            <a:ext cx="115636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سؤالات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1-گزینۀ مناسب برای عناوین ستون «الف» را از ستون «ب» انتخاب کنید. (یک گزینه اضافی است)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A9C413F-2736-8561-73ED-8EA2265F2D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392009"/>
              </p:ext>
            </p:extLst>
          </p:nvPr>
        </p:nvGraphicFramePr>
        <p:xfrm>
          <a:off x="928468" y="2731347"/>
          <a:ext cx="1084619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1330">
                  <a:extLst>
                    <a:ext uri="{9D8B030D-6E8A-4147-A177-3AD203B41FA5}">
                      <a16:colId xmlns:a16="http://schemas.microsoft.com/office/drawing/2014/main" val="771944656"/>
                    </a:ext>
                  </a:extLst>
                </a:gridCol>
                <a:gridCol w="7244862">
                  <a:extLst>
                    <a:ext uri="{9D8B030D-6E8A-4147-A177-3AD203B41FA5}">
                      <a16:colId xmlns:a16="http://schemas.microsoft.com/office/drawing/2014/main" val="21078390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الف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163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۱- عطار نیشابوری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الف) پدر شعر فارسی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2228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۲ - خواجه عبدالله انصاری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ب) قصیدۀ تمام و کمال در موضوع حکمی و اندرزی سرود.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223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۳- رودکی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ج) بسیاری از شاعران به پیروی از وی به تصوف و عرفان روی آوردند.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901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۴ - کسایی مروزی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د) شیوۀ اصلی نثر موزون را به کمال رساند.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00567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۵ - سنایی غزنوی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27987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373505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AC3E3-49DE-D685-8006-A9B91DC61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F920DF9-37C1-9EE6-60B4-EA304730D828}"/>
              </a:ext>
            </a:extLst>
          </p:cNvPr>
          <p:cNvSpPr txBox="1"/>
          <p:nvPr/>
        </p:nvSpPr>
        <p:spPr>
          <a:xfrm>
            <a:off x="450165" y="419737"/>
            <a:ext cx="1156364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سؤالات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2-جای خالی را با واژۀ مناسب پر کنید.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رواج مفاخره، شکایت و انتقاد اجتماعی از ویژگی‌های سطح .................. شعر قرن پنجم و ششم است.</a:t>
            </a:r>
          </a:p>
        </p:txBody>
      </p:sp>
    </p:spTree>
    <p:extLst>
      <p:ext uri="{BB962C8B-B14F-4D97-AF65-F5344CB8AC3E}">
        <p14:creationId xmlns:p14="http://schemas.microsoft.com/office/powerpoint/2010/main" val="335114074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09913-80D4-1055-6729-AB1A1DD9E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436AEDF-EA89-8930-4B37-02CCF6BDDECA}"/>
              </a:ext>
            </a:extLst>
          </p:cNvPr>
          <p:cNvSpPr txBox="1"/>
          <p:nvPr/>
        </p:nvSpPr>
        <p:spPr>
          <a:xfrm>
            <a:off x="450165" y="419737"/>
            <a:ext cx="11563643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سؤالات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3-با توجه به متن زیر به سؤالات پاسخ دهید.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«فرمان بزرگوار از خدای نامدار می‌گوید... بندگان من، مرا پرستید و مرا خوانید و مرا دانید که آفریدگار من؛ کردگار نامدار، بنده‌نواز آمرزگار منم؛ مرا پرستید که جز من معبود نیست؛ مرا خوانید که جز من مُجیب نیست.»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ابوالفضل میبدی در این متن، از نثر چه کسی تأثیر پذیرفته است؟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نوع نثر این متن .................. است.</a:t>
            </a:r>
          </a:p>
        </p:txBody>
      </p:sp>
    </p:spTree>
    <p:extLst>
      <p:ext uri="{BB962C8B-B14F-4D97-AF65-F5344CB8AC3E}">
        <p14:creationId xmlns:p14="http://schemas.microsoft.com/office/powerpoint/2010/main" val="273674837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5214E-4671-8341-0408-EE9B19D98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99C690A-DF5B-E72A-BBA1-1955CC9E550B}"/>
              </a:ext>
            </a:extLst>
          </p:cNvPr>
          <p:cNvSpPr txBox="1"/>
          <p:nvPr/>
        </p:nvSpPr>
        <p:spPr>
          <a:xfrm>
            <a:off x="450165" y="419737"/>
            <a:ext cx="11563643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سؤالات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4-با توجه به ابیات زیر به سؤالات پاسخ دهید.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آمد نفس صبح و سلامت نرسانید	 		 بوی تو نیاورد و پیامت نرسانید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یا تو به دم صبح، سلامی نسپردی	 		 یا صبحدم از رَشک، سلامت نرسانید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بر باد سپردم دل و جان، تا به‌ تو آرَد 		 زین هر دو ندانم که کدامت نرسانید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عمری‌ است که چون‌ خاک، جگر تشنۀ عشقم 	 و ایّام به من، جرعۀ جامت نرسانید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دو ویژگی ادبی متن را بنویسید.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شعر را به لحاظ قلمرو فکری تحلیل کنید. (ذکر دو مورد)</a:t>
            </a:r>
          </a:p>
        </p:txBody>
      </p:sp>
    </p:spTree>
    <p:extLst>
      <p:ext uri="{BB962C8B-B14F-4D97-AF65-F5344CB8AC3E}">
        <p14:creationId xmlns:p14="http://schemas.microsoft.com/office/powerpoint/2010/main" val="184676231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EDA596-556C-FEAA-5509-1D90937E5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0AEAEAD-0177-0780-25B6-EB21977D99B1}"/>
              </a:ext>
            </a:extLst>
          </p:cNvPr>
          <p:cNvSpPr txBox="1"/>
          <p:nvPr/>
        </p:nvSpPr>
        <p:spPr>
          <a:xfrm>
            <a:off x="450165" y="419737"/>
            <a:ext cx="11563643" cy="5770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سؤالات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4-با توجه به ابیات زیر به سؤالات پاسخ دهید.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آمد نفس صبح و سلامت نرسانید	 		 بوی تو نیاورد و پیامت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یا تو به دم صبح، سلامی نسپردی	 		 یا صبحدم از رَشک، سلامت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بر باد سپردم دل و جان، تا به‌ تو آرَد 		 زین هر دو ندانم که کدامت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عمری‌ است که چون‌ خاک، جگر تشنۀ عشقم 	 و ایّام به من، جرعۀ جامت نرسانید</a:t>
            </a:r>
          </a:p>
          <a:p>
            <a:pPr marL="0" marR="0" lvl="0" indent="0" algn="r" defTabSz="914400" rtl="1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ویژگی‌های ادبی: قالب شعر غزل / تکرار واژۀ سلام / تشخیص (استعاره مکنیه): نفس صبح، سلام سپردن به صبح و صبحدم، پیغام‌رسان بودن باد / دل مجاز از وجود / دل و جان تناسب / تشبیه: چو خاک / جگر تشنه کنایه از شدت عشق / واج‌آرایی در حرف «س» در بیت اول و واج‌آرایی « د» در بیت ۳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بیان فراق و جدایی، غم و اندوه از دوری یار در انتظار پیام از معشوق، شکایت از دوری یار، بالا بودن مقام معشوق، مضمون‌پردازی عاشقانه. ( یا مفاهیم مشابه)</a:t>
            </a:r>
          </a:p>
        </p:txBody>
      </p:sp>
    </p:spTree>
    <p:extLst>
      <p:ext uri="{BB962C8B-B14F-4D97-AF65-F5344CB8AC3E}">
        <p14:creationId xmlns:p14="http://schemas.microsoft.com/office/powerpoint/2010/main" val="231838731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7D5755-878D-511E-96D1-607FE554A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92B8EC-B29E-81B7-1E41-F37834595B56}"/>
              </a:ext>
            </a:extLst>
          </p:cNvPr>
          <p:cNvSpPr txBox="1"/>
          <p:nvPr/>
        </p:nvSpPr>
        <p:spPr>
          <a:xfrm>
            <a:off x="628357" y="2220402"/>
            <a:ext cx="11563643" cy="1954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شاد وپیروز باشید</a:t>
            </a:r>
            <a:endParaRPr kumimoji="0" lang="fa-IR" sz="8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54110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EEC19-9F92-10F8-CEFC-2EB6B7412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50C028C-ADE3-BDA8-2431-12B885DBDD28}"/>
              </a:ext>
            </a:extLst>
          </p:cNvPr>
          <p:cNvSpPr txBox="1"/>
          <p:nvPr/>
        </p:nvSpPr>
        <p:spPr>
          <a:xfrm>
            <a:off x="689318" y="419744"/>
            <a:ext cx="11254154" cy="58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5- رویداد مهم دیگر این دوره، نشر و گسترش زبان فارسی در هندوستان و آسیای صغیر، یعنی در نواحی شرقی و غربی بیرون از ایران بود. زبان فارسی در پی لشکرکشی‌های متعدد محمود غزنوی، و جانشینان او، به هندوستان راه یافت و در اندک زمانی در میان هندوان نه تنها زبان سیاسی و نظامی، بلکه زبانی مقدس قلمداد گردید.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0036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640F09-8168-6D87-AFFC-1BD406230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325241F-2414-6BFB-6BBD-537E2598631F}"/>
              </a:ext>
            </a:extLst>
          </p:cNvPr>
          <p:cNvSpPr txBox="1"/>
          <p:nvPr/>
        </p:nvSpPr>
        <p:spPr>
          <a:xfrm>
            <a:off x="689318" y="419744"/>
            <a:ext cx="11254154" cy="515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6- نگاه گذارا به شعر قرن پنجم و ششم: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1- تا حدود نیمۀ دوم قرن پنجم و آغاز قرن ششم، شعر پارسی همچنان تحت تأثیر سبک دورۀ سامانی و غزنوی است؛ یعنی سخن شاعرانی چون ناصر خسرو قبادیانی یادآور سروده‌های سخنوران قرن چهارم است.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1518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CD4A4-2DBF-C338-94D4-C4E586820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4AE3C9-055C-7AD0-91F4-178D99874C08}"/>
              </a:ext>
            </a:extLst>
          </p:cNvPr>
          <p:cNvSpPr txBox="1"/>
          <p:nvPr/>
        </p:nvSpPr>
        <p:spPr>
          <a:xfrm>
            <a:off x="689318" y="419744"/>
            <a:ext cx="11254154" cy="515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6- نگاه گذارا به شعر قرن پنجم و ششم: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گروهی از شاعران این دوره، در عین تقلید از پیشینیان، هر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یک ابتکارات و نوآوری‌هایی دارند که باعث دگرگونی و تحو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ّل در سبک سخن فارسی شد.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8355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C1DEE-2036-4265-CC78-48B19E7B1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48ED0E1-3412-D5D8-76E9-148B2D7B5538}"/>
              </a:ext>
            </a:extLst>
          </p:cNvPr>
          <p:cNvSpPr txBox="1"/>
          <p:nvPr/>
        </p:nvSpPr>
        <p:spPr>
          <a:xfrm>
            <a:off x="689318" y="419744"/>
            <a:ext cx="11254154" cy="4420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شعر فارسی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6- نگاه گذارا به شعر قرن پنجم و ششم: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3- موضوع قابل توجه در شعر نیمۀ دوم قرن ششم، علاقه‌مندی شاعران به سرودن غزل‌های لطیف و زیباست.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653030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1185</TotalTime>
  <Words>3826</Words>
  <Application>Microsoft Office PowerPoint</Application>
  <PresentationFormat>Widescreen</PresentationFormat>
  <Paragraphs>377</Paragraphs>
  <Slides>57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3" baseType="lpstr">
      <vt:lpstr>Arial</vt:lpstr>
      <vt:lpstr>B Nazanin</vt:lpstr>
      <vt:lpstr>B Titr</vt:lpstr>
      <vt:lpstr>Calibri</vt:lpstr>
      <vt:lpstr>Calibri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studio aviny1</cp:lastModifiedBy>
  <cp:revision>10</cp:revision>
  <dcterms:created xsi:type="dcterms:W3CDTF">2025-02-07T17:27:10Z</dcterms:created>
  <dcterms:modified xsi:type="dcterms:W3CDTF">2025-02-09T17:42:56Z</dcterms:modified>
</cp:coreProperties>
</file>