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441" r:id="rId2"/>
    <p:sldId id="442" r:id="rId3"/>
    <p:sldId id="443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2" r:id="rId13"/>
    <p:sldId id="453" r:id="rId14"/>
    <p:sldId id="455" r:id="rId15"/>
    <p:sldId id="456" r:id="rId16"/>
    <p:sldId id="457" r:id="rId17"/>
    <p:sldId id="454" r:id="rId18"/>
    <p:sldId id="458" r:id="rId19"/>
    <p:sldId id="459" r:id="rId20"/>
    <p:sldId id="460" r:id="rId21"/>
    <p:sldId id="461" r:id="rId22"/>
    <p:sldId id="462" r:id="rId23"/>
    <p:sldId id="463" r:id="rId24"/>
    <p:sldId id="465" r:id="rId25"/>
    <p:sldId id="466" r:id="rId26"/>
    <p:sldId id="467" r:id="rId27"/>
    <p:sldId id="468" r:id="rId28"/>
    <p:sldId id="469" r:id="rId29"/>
    <p:sldId id="470" r:id="rId30"/>
    <p:sldId id="471" r:id="rId31"/>
    <p:sldId id="472" r:id="rId32"/>
    <p:sldId id="473" r:id="rId33"/>
    <p:sldId id="474" r:id="rId34"/>
    <p:sldId id="475" r:id="rId35"/>
    <p:sldId id="476" r:id="rId36"/>
    <p:sldId id="477" r:id="rId37"/>
    <p:sldId id="478" r:id="rId38"/>
    <p:sldId id="479" r:id="rId39"/>
    <p:sldId id="480" r:id="rId40"/>
    <p:sldId id="483" r:id="rId41"/>
    <p:sldId id="464" r:id="rId42"/>
    <p:sldId id="484" r:id="rId43"/>
    <p:sldId id="485" r:id="rId44"/>
    <p:sldId id="486" r:id="rId45"/>
    <p:sldId id="487" r:id="rId46"/>
    <p:sldId id="488" r:id="rId47"/>
    <p:sldId id="489" r:id="rId48"/>
    <p:sldId id="490" r:id="rId49"/>
    <p:sldId id="491" r:id="rId50"/>
    <p:sldId id="492" r:id="rId51"/>
    <p:sldId id="493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9E200-C9DB-44F6-95B5-DBA11D8EC7D0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97174-7F71-483A-A98E-92C9EBCD8F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55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C97174-7F71-483A-A98E-92C9EBCD8FD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22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4F086-098E-0F51-5883-7C2E7BD16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2365EE-7099-C8E5-54FC-9F23ECBAF8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BDCBA0-C93A-E135-A5BD-AE0DF803D4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B73027-8D94-0CE0-D2D3-1659232263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C97174-7F71-483A-A98E-92C9EBCD8F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40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E0B79-07D8-C300-6820-7E97F4F9C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BAB2A5-6844-AF24-834C-85B4FD3A1F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6B391E-8E88-D46B-B0AB-B7DF884DAD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03931-D98E-9541-D21E-AD28BF2C72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C97174-7F71-483A-A98E-92C9EBCD8F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084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056B7-F508-D91E-D280-AB6F80BBA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2B98C6-3821-E4C7-DCBF-016FB2318C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9137C5-4F4D-F589-913D-E8E84256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830457-7A5E-489A-EED8-EFAFC14E4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C97174-7F71-483A-A98E-92C9EBCD8F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1635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E49B3-1F65-CB5C-E3FC-C74FC0164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2E17E7-871A-1A82-3E1F-DD0AA40BDC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7E806A-760A-4909-4BD7-64245BA0E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45E54-6E42-CD9F-42BB-5C6BAF6987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C97174-7F71-483A-A98E-92C9EBCD8F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770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B8ED9-96E6-8304-FADE-DFA8566F5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6A6302-97CA-F339-DC4D-2FA049FCC9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D3C767-AB02-93D3-5AA0-2743BFF417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20830-32C8-EC39-CB93-4F59B8FCC4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C97174-7F71-483A-A98E-92C9EBCD8F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457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22D62-B167-50B1-F920-97D298C8C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E6B0C-77F8-7A8E-E16D-41260F1981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0F56C-9390-3C67-B7C3-AB23B8A6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C765D-B725-425B-5976-24A9AF57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5482E-BA07-73CF-162B-70A73D37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06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47585-6D42-5198-F085-CDF7CBC94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C6246-210E-2795-7992-AFEAF8451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C6543-805F-726A-0102-BF71EAA1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8B15D-AA49-8D41-6E26-40AC33DC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4FDD4-84C1-0245-C8F4-28118154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36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E10D5-C2A1-F563-4671-B1FD72ECBE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951AD-828B-7493-F4B0-E018918FB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9E2A4-2FB8-C89E-CF79-AA2CF74B7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6D2F7-ABB5-74F6-594B-BCFC10EE7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49E30-6F09-EF2E-336B-4E1969A4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091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227"/>
            <a:ext cx="12096206" cy="697054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502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1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6" y="8039"/>
            <a:ext cx="5396633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>
                <a:solidFill>
                  <a:srgbClr val="FFFF00"/>
                </a:solidFill>
                <a:cs typeface="B Titr" panose="00000700000000000000" pitchFamily="2" charset="-78"/>
              </a:rPr>
              <a:t>درس دوازدهم: جناس و انواع آن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724829" y="29898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1048387" y="5137213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921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469D-3102-E9B0-467E-F536DB04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C1E7D-ACD6-3AC0-34E8-1F6FC9AF6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BE1B2-742F-AD46-9F35-BB3D475DE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DB0B5-6FB3-F607-C613-1C2529222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4FE7F-81CE-5BCD-BF6A-F69822DC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88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955C1-31AF-8F05-D0FA-FC761991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C2F95-C359-5A97-C3D2-D7ABF7E88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83F6F-56B3-871A-7C8F-E230B96D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3E24-9E22-0F0A-12A2-193E19A7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6EA77-4FE6-B7D4-5811-DBF51D818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872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E4BC6-0EB4-87FC-5089-A9F93AEE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0C4ED-8D2E-4D8B-5A4C-5CC2B1352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6E928-61F7-F905-F83C-33BF5740A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D6B0A-B681-F642-A100-2C15D4B6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C608C-76EC-7F3C-76C5-0260B008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E2CDE3-417F-0BEF-9B8A-0F81F8C7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62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DD67A-5A81-0FD2-C653-6BE44F26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BD0ED-DB93-A824-A856-4B1576CE6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6F8F3-F84D-E1AD-9A90-3F1A5FACC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35502-6AB1-4032-80A9-5E5D95F18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67697-ECC8-02D8-CBE4-3CF9C38CB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91D3B0-37DE-FD47-10EF-BB53C15FB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80CB4-BF83-E7EE-8F19-D4DEA16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20E13E-552E-429E-350A-1CB4656D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4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8E65-0C47-2187-7702-8237E693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78E69-0321-29A1-53B8-4F93249F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FF5EC-8DA8-4CCA-F31C-FB1C6F68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D7539-ABC7-4F51-175F-054D185A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159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B02412-ADBB-4357-E3C6-0A507C6D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1369BA-EA34-EFC6-23F7-51D07723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7ACFF-A7E8-FD07-609C-AD7639D1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11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5F096-CE3B-7B30-CE5A-C9E06F87F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CF62C-D64F-ABFE-98C7-63A709489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ECAB3-CD11-77DE-5AC3-86D5F55F2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B6518-4D54-3DF6-14C5-5A728C584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289041-FFB3-25C4-ED44-BE55D9DA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2B410-BF72-EE73-88FA-287B50E3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61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3729D-36E7-5F6E-4586-1BFF40AD8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9AF68D-B638-BCF6-CE6F-C3F6F4C30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75E9A-E06E-6730-776C-B50A9BA4C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B350E-5F48-DA6E-5786-806021B1A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08CF4-B51A-9545-94B9-5071FBEA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B3FE9-9ACB-030F-8759-20FE36AA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05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4F0212-8DC0-F1BB-88B8-9608C4B0D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4F47B-5ACB-75BC-95CE-118B8158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EF3F5-C612-C9B2-6CF8-514AC93EA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F9F9E-7EE6-46CA-8501-36583CDCB2DD}" type="datetimeFigureOut">
              <a:rPr lang="en-US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2DAA-B28F-6E21-CCFB-EC52F0C1C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7171D-E0AB-D3D1-FEEF-24D96E172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8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چهارم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شانزدهم،(هفتۀ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دوا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زدهم: 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</a:t>
            </a:r>
            <a:r>
              <a:rPr lang="fa-IR" sz="28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آن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6757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66F02-2EC5-E6C7-8444-3D8104BAE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0C1C99-6512-9F18-AFC3-354377EFB86F}"/>
              </a:ext>
            </a:extLst>
          </p:cNvPr>
          <p:cNvSpPr txBox="1"/>
          <p:nvPr/>
        </p:nvSpPr>
        <p:spPr>
          <a:xfrm>
            <a:off x="1674055" y="592911"/>
            <a:ext cx="10269415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اختلافی: ناهمسانی واژه‌ها در یک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واج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اوّل، وسط یا آخر (به‌جز مصوّت کوتاه)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دل من هست از این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ب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زار، ب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زار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 قسم خـواهی به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دار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و به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دار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نظامی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9860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D4CFD-26B8-9D12-883A-5EA57663E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55C255-4EBA-5DCA-F7DB-E0CC9FC86908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افزایشی: ناهمسانی واژه‌ها در تعداد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واج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کفر است در طریقت ما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کینه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داشتن 	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آیین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ماست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سینه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چو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آیین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داشتن		طالب آملی</a:t>
            </a:r>
          </a:p>
        </p:txBody>
      </p:sp>
    </p:spTree>
    <p:extLst>
      <p:ext uri="{BB962C8B-B14F-4D97-AF65-F5344CB8AC3E}">
        <p14:creationId xmlns:p14="http://schemas.microsoft.com/office/powerpoint/2010/main" val="4260911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CC73E-141F-3ADF-1078-F70C88D95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C15E71-5CA3-F46E-71C2-3C1E9BC18972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افزایشی: ناهمسانی واژه‌ها در تعداد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واج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او را این نظر بودی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دام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	 چون ندیدی زیر مشتی خاک،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دام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مولوی</a:t>
            </a:r>
          </a:p>
        </p:txBody>
      </p:sp>
    </p:spTree>
    <p:extLst>
      <p:ext uri="{BB962C8B-B14F-4D97-AF65-F5344CB8AC3E}">
        <p14:creationId xmlns:p14="http://schemas.microsoft.com/office/powerpoint/2010/main" val="2352550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78C57-C8B2-770C-1582-E7B694AA9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9E1A27-B298-FAF2-6846-B14090D75040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افزایشی: ناهمسانی واژه‌ها در تعداد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واج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 این حضرت چو مشتاقان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از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آرند،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ناز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آرند	 که با این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اگر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 بند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درمانند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،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درمانند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حافظ</a:t>
            </a:r>
          </a:p>
        </p:txBody>
      </p:sp>
    </p:spTree>
    <p:extLst>
      <p:ext uri="{BB962C8B-B14F-4D97-AF65-F5344CB8AC3E}">
        <p14:creationId xmlns:p14="http://schemas.microsoft.com/office/powerpoint/2010/main" val="2371633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72585-4A9A-864E-B5E8-039B6E415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892DE8-4F8C-16B0-E291-C2B91395C913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حرکتی: ناهمسانی واژه‌ها در مصوّت‌های کوتاه: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نوبهار است در آن کوش که خوشدل باشی		که بسی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گُل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بـدمد باز و تـو در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گِل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بـاشی	حافظ</a:t>
            </a:r>
          </a:p>
        </p:txBody>
      </p:sp>
    </p:spTree>
    <p:extLst>
      <p:ext uri="{BB962C8B-B14F-4D97-AF65-F5344CB8AC3E}">
        <p14:creationId xmlns:p14="http://schemas.microsoft.com/office/powerpoint/2010/main" val="2053967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0AD99-C334-AE3C-5EB4-AD34036C3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251F82-0CC1-463C-E610-0C88A3E947C7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حرکتی: ناهمسانی واژه‌ها در مصوّت‌های کوتاه: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مِهر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 در دل‌ها، وی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مُهر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تو بر لب‌ها	وی شور تو در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سَر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ها، وی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سِرّ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تو در جان‌ها 		سعدی</a:t>
            </a:r>
          </a:p>
        </p:txBody>
      </p:sp>
    </p:spTree>
    <p:extLst>
      <p:ext uri="{BB962C8B-B14F-4D97-AF65-F5344CB8AC3E}">
        <p14:creationId xmlns:p14="http://schemas.microsoft.com/office/powerpoint/2010/main" val="2385333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AC2E3-EAC4-7DBD-A3F1-96F55029E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0D248F-B52B-BA31-A4C5-E81CB9A6D011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حرکتی: ناهمسانی واژه‌ها در مصوّت‌های کوتاه: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مکن تا توانی دل خلق،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ریش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 وگر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می‌کُنی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می‌کَنی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بیخ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خویش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	سعدی</a:t>
            </a:r>
          </a:p>
        </p:txBody>
      </p:sp>
    </p:spTree>
    <p:extLst>
      <p:ext uri="{BB962C8B-B14F-4D97-AF65-F5344CB8AC3E}">
        <p14:creationId xmlns:p14="http://schemas.microsoft.com/office/powerpoint/2010/main" val="1598538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0813A-0EF0-8299-75EB-7D14ABAA3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C656FE-0222-5DAF-5A23-D05B4C2C3FF9}"/>
              </a:ext>
            </a:extLst>
          </p:cNvPr>
          <p:cNvSpPr txBox="1"/>
          <p:nvPr/>
        </p:nvSpPr>
        <p:spPr>
          <a:xfrm>
            <a:off x="506437" y="592911"/>
            <a:ext cx="11437033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توجه: 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جناس میان دو واژه را زمانی جناس ناقص می‌خوانیم که اختلاف آن‌ها بیش از یک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حرف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نباشد.</a:t>
            </a:r>
          </a:p>
        </p:txBody>
      </p:sp>
    </p:spTree>
    <p:extLst>
      <p:ext uri="{BB962C8B-B14F-4D97-AF65-F5344CB8AC3E}">
        <p14:creationId xmlns:p14="http://schemas.microsoft.com/office/powerpoint/2010/main" val="3565876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591C8-96B8-2800-6689-E178D65B2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C429DF-365A-AFEB-B34D-C7FB39F027F9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اشتقاق: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هم‌ریشه بودن واژه‌ها در حروف اصلی را «اشتقاق» می‌نامند، این هم‌ریشگی و تکرار واج‌ها بر موسیقی سخن می‌افزاید.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گل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نعمتی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است هدیه فرستاده از بهشت	 مردم کریم‌تر شود اندر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نعیم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گل		کسایی</a:t>
            </a:r>
          </a:p>
        </p:txBody>
      </p:sp>
    </p:spTree>
    <p:extLst>
      <p:ext uri="{BB962C8B-B14F-4D97-AF65-F5344CB8AC3E}">
        <p14:creationId xmlns:p14="http://schemas.microsoft.com/office/powerpoint/2010/main" val="3514820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3272A-A6C3-0653-D68D-ED3338272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9B29F8-D555-6900-279F-938A12056265}"/>
              </a:ext>
            </a:extLst>
          </p:cNvPr>
          <p:cNvSpPr txBox="1"/>
          <p:nvPr/>
        </p:nvSpPr>
        <p:spPr>
          <a:xfrm>
            <a:off x="506437" y="592911"/>
            <a:ext cx="11437033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اشتقاق: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هم‌ریشه بودن واژه‌ها در حروف اصلی را «اشتقاق» می‌نامند، این هم‌ریشگی و تکرار واج‌ها بر موسیقی سخن می‌افزاید.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ز مشرق سرکوی، آفتاب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طلعت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 تو اگر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طلوع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کند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طالعم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همایون است	حافظ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9363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E4C0B4-BF49-5842-F4D4-77DE5E9D9502}"/>
              </a:ext>
            </a:extLst>
          </p:cNvPr>
          <p:cNvSpPr txBox="1"/>
          <p:nvPr/>
        </p:nvSpPr>
        <p:spPr>
          <a:xfrm>
            <a:off x="1674055" y="592911"/>
            <a:ext cx="10269415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Titr" panose="00000700000000000000" pitchFamily="2" charset="-78"/>
              </a:rPr>
              <a:t>جناس و انواع آن: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به دو کلمۀ هم جنس و همسان «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جناس</a:t>
            </a:r>
            <a:r>
              <a:rPr lang="fa-IR" sz="2400" b="1" dirty="0">
                <a:cs typeface="B Nazanin" panose="00000400000000000000" pitchFamily="2" charset="-78"/>
              </a:rPr>
              <a:t>» می‌گویند.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8845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67D91-3782-50F7-4F12-FDA1EE085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82CDDC-BE95-B53C-E2DB-5DABC784856D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اشتقاق: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هم‌ریشه بودن واژه‌ها در حروف اصلی را «اشتقاق» می‌نامند، این هم‌ریشگی و تکرار واج‌ها بر موسیقی سخن می‌افزاید.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نوح تویی، روح تویی،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فاتح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و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مفتوح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تویی	 سینۀ مشروح تویی، بر در اسرار مرا		مولانا </a:t>
            </a:r>
          </a:p>
        </p:txBody>
      </p:sp>
    </p:spTree>
    <p:extLst>
      <p:ext uri="{BB962C8B-B14F-4D97-AF65-F5344CB8AC3E}">
        <p14:creationId xmlns:p14="http://schemas.microsoft.com/office/powerpoint/2010/main" val="1416017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E01C3-9871-DD6C-6E8F-CB10B8EDD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04C9C7-3C42-133A-1ECF-F58D0D8A9187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اشتقاق: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هم‌ریشه بودن واژه‌ها در حروف اصلی را «اشتقاق» می‌نامند، این هم‌ریشگی و تکرار واج‌ها بر موسیقی سخن می‌افزاید.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چونیکو بنگری در اصل این کار		هم او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بیننده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دیده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‌است و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دیدار</a:t>
            </a:r>
          </a:p>
        </p:txBody>
      </p:sp>
    </p:spTree>
    <p:extLst>
      <p:ext uri="{BB962C8B-B14F-4D97-AF65-F5344CB8AC3E}">
        <p14:creationId xmlns:p14="http://schemas.microsoft.com/office/powerpoint/2010/main" val="818721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9A423-80CD-60DE-39DF-04D09EF60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87D2929-0B9B-6358-AF12-FB2A3B87C55F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اشتقاق: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توجّه: گاه دو واژه که هم ریشه هستند، تنها در یک حرف با هم اختلاف دارند، در این حالت هم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جناس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دارند و هم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اشتقاق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.(جناس اشتقاق) اما اگر اختلاف آنها در بیش از یک حرف باشد و با هم، هم‌ریشه باشند، فقط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اشتقاق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خواهند داشت.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وجه خدا اگر شودت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مَنظر نظر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 زین پس شکی نماند که صاحب نظر شوی		حافظ</a:t>
            </a:r>
          </a:p>
        </p:txBody>
      </p:sp>
    </p:spTree>
    <p:extLst>
      <p:ext uri="{BB962C8B-B14F-4D97-AF65-F5344CB8AC3E}">
        <p14:creationId xmlns:p14="http://schemas.microsoft.com/office/powerpoint/2010/main" val="42139671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CF51C7-5DFE-B61C-CD40-9868E286A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301DF2-5305-ED36-9337-B662AACE0B31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اشتقاق: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توجّه: گاه دو واژه که هم ریشه هستند، تنها در یک حرف با هم اختلاف دارند، در این حالت هم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دارند و هم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اشتقاق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.(جناس اشتقاق) اما اگر اختلاف آنها در بیش از یک حرف باشد و با هم، هم‌ریشه باشند، فقط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اشتقاق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خواهند داشت.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 دایرۀ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وجود موجود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علیست		اندر دو جهان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مقصد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و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مقصود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علیست		مولانا</a:t>
            </a:r>
          </a:p>
        </p:txBody>
      </p:sp>
    </p:spTree>
    <p:extLst>
      <p:ext uri="{BB962C8B-B14F-4D97-AF65-F5344CB8AC3E}">
        <p14:creationId xmlns:p14="http://schemas.microsoft.com/office/powerpoint/2010/main" val="6247180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C914E-BA76-8BA5-6FD4-9837572F1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F948A3-D21B-CC3B-4B04-C1BEF0048E0C}"/>
              </a:ext>
            </a:extLst>
          </p:cNvPr>
          <p:cNvSpPr txBox="1"/>
          <p:nvPr/>
        </p:nvSpPr>
        <p:spPr>
          <a:xfrm>
            <a:off x="506437" y="592911"/>
            <a:ext cx="11437033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خودارزیاب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در دل، عطش عشق خدایی ما راست		 دیوانۀ وصلیم و جدایی ما راست	قیصر امین‌پور</a:t>
            </a:r>
          </a:p>
        </p:txBody>
      </p:sp>
    </p:spTree>
    <p:extLst>
      <p:ext uri="{BB962C8B-B14F-4D97-AF65-F5344CB8AC3E}">
        <p14:creationId xmlns:p14="http://schemas.microsoft.com/office/powerpoint/2010/main" val="9436066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7DE83-E380-6279-BE61-610D137BF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75D875-45EB-FD93-50AB-E49354A436CC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بهرام که گور می‌گرفتی همه عمر 		دیدی که چگونه گور بهرام گرفت 		خیّام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85250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4D711-C64A-3270-3B67-DA3AA4F48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129897-44E5-7DA9-72D5-43E30245D01C}"/>
              </a:ext>
            </a:extLst>
          </p:cNvPr>
          <p:cNvSpPr txBox="1"/>
          <p:nvPr/>
        </p:nvSpPr>
        <p:spPr>
          <a:xfrm>
            <a:off x="506437" y="592911"/>
            <a:ext cx="11437033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بگفت از سور کمتر گوی با مور		 که موران را قناعت خوشتر از سور		پروین اعتصامی</a:t>
            </a:r>
          </a:p>
        </p:txBody>
      </p:sp>
    </p:spTree>
    <p:extLst>
      <p:ext uri="{BB962C8B-B14F-4D97-AF65-F5344CB8AC3E}">
        <p14:creationId xmlns:p14="http://schemas.microsoft.com/office/powerpoint/2010/main" val="13026898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0D9B3-E59B-7124-94DE-3EE271CE2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2BC194-275B-9223-A122-1D451000E2E9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 دل ندهم ره پس از این مِهر بتان را 		مُهر لب او بر در این خانه نهادیم	حافظ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80566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2D6C5-F1B5-AF5B-2041-CADB30326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33B1CA-C080-9E9C-8BFB-44BE034211F4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زد به دلم در آتشی، عشق بتی که نام او 	زُهره  و آفتاب را زَهره به آب می‌کند	نظامی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49822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42480-A51A-9681-0CE8-A4DDFD5B0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91602F-3CC7-0A39-912B-D6A65955DBE5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هر که گوید کلاغ چون باز است 		نشنوندش که دیده‌ها باز است		سعدی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7158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D4A8B-07C9-2C8B-2C85-0FC039D68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758402-1682-F2EE-2587-DDAD06D5FA89}"/>
              </a:ext>
            </a:extLst>
          </p:cNvPr>
          <p:cNvSpPr txBox="1"/>
          <p:nvPr/>
        </p:nvSpPr>
        <p:spPr>
          <a:xfrm>
            <a:off x="844063" y="592911"/>
            <a:ext cx="11099408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این دو، گاه جز معنا، هیچگونه تفاوتی با هم ندارند، و گاه علاوه بر معنا، در یک واج (مصوّت یارصامت) ناهمسان هستند.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3670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19778-8CB0-A45E-84A6-12F824757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BA6FDCD-946A-E890-A19B-84BD0F904DB9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تا روانم هست نامت بر زبان دارم روان	 تا وجودم هست خواهد بود نقشت در ضمیر	سعدی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5296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1F731-5F4D-D393-F129-BAAE4024E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73F41A-A39E-4043-3288-F01B7EEB41F7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غم خویش در زندگی خور که خویش		 به مرده نپردازد از حرص خویش	سعدی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90289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92A60-8714-47AC-AD8A-B0566E80F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4B9B75-322F-65AB-B463-AFAE3CD1475F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آسمان صاف و شب آرام/ بخت خندان و زمان رام/ خوشۀ ماه فرو ریخته در آب/ شاخه‌ها دست برآورده به مهتاب 										 فریدون مشیری</a:t>
            </a:r>
          </a:p>
        </p:txBody>
      </p:sp>
    </p:spTree>
    <p:extLst>
      <p:ext uri="{BB962C8B-B14F-4D97-AF65-F5344CB8AC3E}">
        <p14:creationId xmlns:p14="http://schemas.microsoft.com/office/powerpoint/2010/main" val="12987984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5CB22-FBFA-CC14-2446-D40F5D679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1E966B-0992-5FC7-24D0-3D57A548521B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وه چه بیگانه گذشتی، نه کلامی نه سلامی	 نه نگاهی به نویدی، نه امیدی به پیامی	شفیعی کدکنی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488762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FB3A0-63C1-685A-073F-FE0AF6AF4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FD5ABF-39BA-E716-3C6D-5621C6406618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به مُلک جَم، مشو غرّه که این پیران رویین‌تن	به دستانت به دست آرد، اگر خود پور دستانی</a:t>
            </a:r>
          </a:p>
          <a:p>
            <a:pPr marL="0" marR="0" lvl="0" indent="0" algn="l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خواجوی کرمانی</a:t>
            </a:r>
          </a:p>
        </p:txBody>
      </p:sp>
    </p:spTree>
    <p:extLst>
      <p:ext uri="{BB962C8B-B14F-4D97-AF65-F5344CB8AC3E}">
        <p14:creationId xmlns:p14="http://schemas.microsoft.com/office/powerpoint/2010/main" val="8801336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83E48-0098-7789-6C4E-3D9B73EE3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4F1F99-4164-8F17-0152-81B6FEC519E9}"/>
              </a:ext>
            </a:extLst>
          </p:cNvPr>
          <p:cNvSpPr txBox="1"/>
          <p:nvPr/>
        </p:nvSpPr>
        <p:spPr>
          <a:xfrm>
            <a:off x="506437" y="592911"/>
            <a:ext cx="11437033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به جفایی و قفایی نرود عاشق صادق 	مژه بر هم نزند، گر بزنی تیر و سنانش		سعدی</a:t>
            </a:r>
          </a:p>
        </p:txBody>
      </p:sp>
    </p:spTree>
    <p:extLst>
      <p:ext uri="{BB962C8B-B14F-4D97-AF65-F5344CB8AC3E}">
        <p14:creationId xmlns:p14="http://schemas.microsoft.com/office/powerpoint/2010/main" val="16850911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C434C-71CC-AF68-D19D-7538B1BC5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ECA26F-6B90-8A98-77A5-D8129938A839}"/>
              </a:ext>
            </a:extLst>
          </p:cNvPr>
          <p:cNvSpPr txBox="1"/>
          <p:nvPr/>
        </p:nvSpPr>
        <p:spPr>
          <a:xfrm>
            <a:off x="506437" y="592911"/>
            <a:ext cx="11437033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مرا زمانه ز یارم به منزلی انداخت 		که راضی‌ام به نسیمی کز آن دیار آید	یغمای جندقی</a:t>
            </a:r>
          </a:p>
        </p:txBody>
      </p:sp>
    </p:spTree>
    <p:extLst>
      <p:ext uri="{BB962C8B-B14F-4D97-AF65-F5344CB8AC3E}">
        <p14:creationId xmlns:p14="http://schemas.microsoft.com/office/powerpoint/2010/main" val="26748461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6567B-36E4-B3C9-03BB-ECD604DB4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F65F976-B6F9-4FC6-F944-DE16F9B92CCC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ای دلیل دل گم گشته، خدا را مددی		 که غریب ار نبرد ره، به دلالت برود		حافظ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27581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BABCB-3C14-856D-17E0-FA300795F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856307-62B2-A650-DB43-19E4CD37627E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ای بسا شاعر، که او در عمر خود، نظمی نساخت 	 وی بسا ناظم، که او در عمر خود، شعری نگفت</a:t>
            </a:r>
          </a:p>
          <a:p>
            <a:pPr marL="0" marR="0" lvl="0" indent="0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محمدتقی بهار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6163749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F28F5-3A61-EC52-BA12-7C4CE5DC1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1F5A16-2606-ED02-E939-811EDFE191C9}"/>
              </a:ext>
            </a:extLst>
          </p:cNvPr>
          <p:cNvSpPr txBox="1"/>
          <p:nvPr/>
        </p:nvSpPr>
        <p:spPr>
          <a:xfrm>
            <a:off x="506437" y="592911"/>
            <a:ext cx="11437033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در بیت‌های زیر، انواع جناس را مشخص کنید.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گر تیغ برکشد که محبّان همی‌زنم		 اوّل کسی که لاف محبت زند، منم		 سعدی</a:t>
            </a:r>
          </a:p>
        </p:txBody>
      </p:sp>
    </p:spTree>
    <p:extLst>
      <p:ext uri="{BB962C8B-B14F-4D97-AF65-F5344CB8AC3E}">
        <p14:creationId xmlns:p14="http://schemas.microsoft.com/office/powerpoint/2010/main" val="305651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D0A93-CAD6-E247-1CDD-70B14F58C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5298FD-1A6B-7A95-F90B-4302ED3A2DBC}"/>
              </a:ext>
            </a:extLst>
          </p:cNvPr>
          <p:cNvSpPr txBox="1"/>
          <p:nvPr/>
        </p:nvSpPr>
        <p:spPr>
          <a:xfrm>
            <a:off x="1674055" y="592911"/>
            <a:ext cx="10269415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ارزش جناس به موسیقی و آهنگی است که در کلام خلق می‌کند.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90678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EC41E-F75C-9226-261D-7DADAFF40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60C39F-C739-CD49-D897-1604FE826151}"/>
              </a:ext>
            </a:extLst>
          </p:cNvPr>
          <p:cNvSpPr txBox="1"/>
          <p:nvPr/>
        </p:nvSpPr>
        <p:spPr>
          <a:xfrm>
            <a:off x="506437" y="592911"/>
            <a:ext cx="11437033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2 - برای هریک از انواع جناس از کتاب فارسی خود، نمونه‌ای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تهمتن برآشفت با طوس گفت	که رهام را جام باده‌است جفت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بشد تیز رهام با خود و گبر		همی گرد رزم اندرآمد به ابر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همه تیغ و ساعد ز خون بود لعل	خروشان دل خاک در زیر نعل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بدو گفت رستم که تیر و کمان	ببین تا هم اکنون سرآری زمان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یکی تیر زد بر بر اسب اوی		که اسب اندر آمد ز بالا به روی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می‌گفت گرفته حلقه در بر		کامروز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نم چو جلقه بر در </a:t>
            </a:r>
          </a:p>
        </p:txBody>
      </p:sp>
    </p:spTree>
    <p:extLst>
      <p:ext uri="{BB962C8B-B14F-4D97-AF65-F5344CB8AC3E}">
        <p14:creationId xmlns:p14="http://schemas.microsoft.com/office/powerpoint/2010/main" val="24861358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CC406-F0CE-6241-9329-9549ECFD2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07C2E2-312C-B77D-4C78-8929982D1AE6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1-نوع جناس را در بیت زیر بنویسید و معانی متفاوت آن را ذکر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ای مرغ اگر پری به سر کوی آن صنم	 	 پیغام دوستان برسانی بدان پری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1440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B23A9-C604-7989-75A1-A8280D004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759A38-AD13-171E-E884-3C69D974AA9E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1-نوع جناس را در بیت زیر بنویسید و معانی متفاوت آن را ذکر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2-با توجه به بیت زیر، آرایۀ درست را از داخل کمانک انتخاب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سرو را بین بر سَماع بلبلان صبح‌خیز / همچو سرمستان به بستان، پای‌کوب و دست‌زن ( واج‌آرایی – جناس)</a:t>
            </a:r>
          </a:p>
        </p:txBody>
      </p:sp>
    </p:spTree>
    <p:extLst>
      <p:ext uri="{BB962C8B-B14F-4D97-AF65-F5344CB8AC3E}">
        <p14:creationId xmlns:p14="http://schemas.microsoft.com/office/powerpoint/2010/main" val="42224112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C9812-91FF-19B4-A191-52105E003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20AFDA-96AD-D102-22EF-2AED19D707F6}"/>
              </a:ext>
            </a:extLst>
          </p:cNvPr>
          <p:cNvSpPr txBox="1"/>
          <p:nvPr/>
        </p:nvSpPr>
        <p:spPr>
          <a:xfrm>
            <a:off x="506437" y="592911"/>
            <a:ext cx="11437033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2-با توجه به بیت زیر، آرایۀ درست را از داخل کمانک انتخاب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سرو را بین بر سَماع بلبلان صبح‌خیز / همچو سرمستان به بستان، پای‌کوب و دست‌زن ( واج‌آرایی – جناس)</a:t>
            </a:r>
          </a:p>
        </p:txBody>
      </p:sp>
    </p:spTree>
    <p:extLst>
      <p:ext uri="{BB962C8B-B14F-4D97-AF65-F5344CB8AC3E}">
        <p14:creationId xmlns:p14="http://schemas.microsoft.com/office/powerpoint/2010/main" val="1319854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827FD-EF2C-D88A-CE07-218F55F44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EFDE65-FDCF-8D10-6940-E290E3AEC3A9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3-نوع جناس ناهمسان را در ابیات زیر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الف) چو شد روز رستم بپوشید گبر		 	 نگهبان تن کرد بر گبر ببر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ب) اگر پای در دامن آری چو کوه		 	 سرت ز آسمان بگذرد در شکوه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عجب نیست از گل که خندد به سروی	 	 که در این چمن پای‌ در گل نشیند</a:t>
            </a:r>
          </a:p>
        </p:txBody>
      </p:sp>
    </p:spTree>
    <p:extLst>
      <p:ext uri="{BB962C8B-B14F-4D97-AF65-F5344CB8AC3E}">
        <p14:creationId xmlns:p14="http://schemas.microsoft.com/office/powerpoint/2010/main" val="19095430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E5530-7E7B-313C-FAA0-ADA872E93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B7D59D-6A18-571E-27EA-90863BC8420A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5-جناس‌های بیت‌های زیر را مشخّص کنید و بگویید کدام بیت جناس کمتری دارد؟</a:t>
            </a:r>
          </a:p>
          <a:p>
            <a:pPr lvl="0" algn="r" rtl="1">
              <a:lnSpc>
                <a:spcPct val="2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الف) سر رشتۀ جان به جام بگذار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			کاین رشته از او نظام دارد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</a:t>
            </a:r>
          </a:p>
          <a:p>
            <a:pPr lvl="0" algn="r" rtl="1">
              <a:lnSpc>
                <a:spcPct val="2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ب) نالم ز دل چو نای من اندر حصار نای		 پستی گرفت همّت من زین بلند‌جای</a:t>
            </a:r>
          </a:p>
        </p:txBody>
      </p:sp>
    </p:spTree>
    <p:extLst>
      <p:ext uri="{BB962C8B-B14F-4D97-AF65-F5344CB8AC3E}">
        <p14:creationId xmlns:p14="http://schemas.microsoft.com/office/powerpoint/2010/main" val="19560724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05AF8-3A3F-8707-F75B-E9F1CE144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5DE6122-3216-4A92-6B06-A54A4B8328B5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6-مثال‌های مربوط به هر جناس را به آن متصل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∘ دست، دوست       ∘ جناس ناقص حرکتی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∘ یار، بار		∘ جناس ناقص افزایشی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∘ مُهر، مِهر	∘ جناس ناقص اختلافی</a:t>
            </a:r>
          </a:p>
        </p:txBody>
      </p:sp>
    </p:spTree>
    <p:extLst>
      <p:ext uri="{BB962C8B-B14F-4D97-AF65-F5344CB8AC3E}">
        <p14:creationId xmlns:p14="http://schemas.microsoft.com/office/powerpoint/2010/main" val="35863039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07ABAE-F1B7-9B88-F9C6-897BFD3ED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FF0C45-18DF-6C74-7908-CA410B111D91}"/>
              </a:ext>
            </a:extLst>
          </p:cNvPr>
          <p:cNvSpPr txBox="1"/>
          <p:nvPr/>
        </p:nvSpPr>
        <p:spPr>
          <a:xfrm>
            <a:off x="506437" y="592911"/>
            <a:ext cx="114370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7-در کدام گزینه هر دو «جناس تام و ناقص» وجود دارد؟   </a:t>
            </a:r>
          </a:p>
          <a:p>
            <a:pPr algn="r" rtl="1">
              <a:lnSpc>
                <a:spcPct val="2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الف) نفس برآمد و کام از تو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بر نمی‌آید		 فغان که بخت من از خواب درنمی‌آید □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ب) گلاب است گویی به جویش روان		 همی شاد گردد ز بویش روان □</a:t>
            </a:r>
          </a:p>
        </p:txBody>
      </p:sp>
    </p:spTree>
    <p:extLst>
      <p:ext uri="{BB962C8B-B14F-4D97-AF65-F5344CB8AC3E}">
        <p14:creationId xmlns:p14="http://schemas.microsoft.com/office/powerpoint/2010/main" val="41281662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98AA8-C73F-2B09-83F5-E17A6B0FF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A4747B-7F11-3E81-A7D8-7522DB172B4D}"/>
              </a:ext>
            </a:extLst>
          </p:cNvPr>
          <p:cNvSpPr txBox="1"/>
          <p:nvPr/>
        </p:nvSpPr>
        <p:spPr>
          <a:xfrm>
            <a:off x="506437" y="592911"/>
            <a:ext cx="1143703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8-با توجه به بیت زیر، عبارت‌های نادرست را تصحیح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«پستۀ تنگ تو بر تنگ شکر می‌خندد	 	 حقّۀ لعل تو بر عقد گوهر می‌خندد»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واژه‌های تنگ و تنگ جناس تام دارند.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واژه‌های شکر و گوهر جناس ناقص دارند.</a:t>
            </a:r>
          </a:p>
        </p:txBody>
      </p:sp>
    </p:spTree>
    <p:extLst>
      <p:ext uri="{BB962C8B-B14F-4D97-AF65-F5344CB8AC3E}">
        <p14:creationId xmlns:p14="http://schemas.microsoft.com/office/powerpoint/2010/main" val="21140058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22749-D8CB-E3F3-AA11-EB0BAB059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85FF6E-B90C-B87A-726D-450660FC2956}"/>
              </a:ext>
            </a:extLst>
          </p:cNvPr>
          <p:cNvSpPr txBox="1"/>
          <p:nvPr/>
        </p:nvSpPr>
        <p:spPr>
          <a:xfrm>
            <a:off x="506437" y="592911"/>
            <a:ext cx="11437033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9-دربیت زیر چه نوع جناسی دیده می‌شود؟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«طوطی ما که به‌غیر از قفس تنگ ندید       	 	 این زمان بال نشان بر سر تنگ شکر است»</a:t>
            </a:r>
          </a:p>
        </p:txBody>
      </p:sp>
    </p:spTree>
    <p:extLst>
      <p:ext uri="{BB962C8B-B14F-4D97-AF65-F5344CB8AC3E}">
        <p14:creationId xmlns:p14="http://schemas.microsoft.com/office/powerpoint/2010/main" val="80957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414F32-69A0-B580-C3A7-3440BAD73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87AC9C-393D-89E5-F955-B6E8836F1908}"/>
              </a:ext>
            </a:extLst>
          </p:cNvPr>
          <p:cNvSpPr txBox="1"/>
          <p:nvPr/>
        </p:nvSpPr>
        <p:spPr>
          <a:xfrm>
            <a:off x="1674055" y="592911"/>
            <a:ext cx="10269415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جناس در یک نگاه کلّی دو دسته است: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همسان و ناهمسان. </a:t>
            </a:r>
          </a:p>
        </p:txBody>
      </p:sp>
    </p:spTree>
    <p:extLst>
      <p:ext uri="{BB962C8B-B14F-4D97-AF65-F5344CB8AC3E}">
        <p14:creationId xmlns:p14="http://schemas.microsoft.com/office/powerpoint/2010/main" val="34621350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FD3AF-BE3D-A203-8A3C-AE220BC78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98562E-D3C5-6A44-6468-3E61003BD1B4}"/>
              </a:ext>
            </a:extLst>
          </p:cNvPr>
          <p:cNvSpPr txBox="1"/>
          <p:nvPr/>
        </p:nvSpPr>
        <p:spPr>
          <a:xfrm>
            <a:off x="506437" y="592911"/>
            <a:ext cx="1143703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10-جاهای خالی را با واژۀ مناسب پر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نوع جناس موجود در بیت زیر جناس  .................. 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«ما صید حریم حرم کعبۀ قدسیم	 	 ما راهبر بادیۀ عالم جانیم»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نوع جناس در دو بیت زیر یکسان  ..................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سرو چمان من چرا میل چمن نمی‌کند	 	 همدم گل نمی‌شود یاد سمن نمی‌کند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مکن تا توانی دل خلق ریش	 	 وگر می‌کنی می‌کنی بیخ خویش</a:t>
            </a:r>
          </a:p>
        </p:txBody>
      </p:sp>
    </p:spTree>
    <p:extLst>
      <p:ext uri="{BB962C8B-B14F-4D97-AF65-F5344CB8AC3E}">
        <p14:creationId xmlns:p14="http://schemas.microsoft.com/office/powerpoint/2010/main" val="26463766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480CE-689C-0FA1-1A8F-565FED46A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FE5C93-C227-8685-AA04-EC18516BFBC2}"/>
              </a:ext>
            </a:extLst>
          </p:cNvPr>
          <p:cNvSpPr txBox="1"/>
          <p:nvPr/>
        </p:nvSpPr>
        <p:spPr>
          <a:xfrm>
            <a:off x="548641" y="1802732"/>
            <a:ext cx="1143703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شاد و پیروز باشید</a:t>
            </a:r>
            <a:endParaRPr kumimoji="0" lang="fa-IR" sz="8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9042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572C3-C868-9BD3-29B3-34102279E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CA49F2-65D8-C740-6347-B70CE8EEEED2}"/>
              </a:ext>
            </a:extLst>
          </p:cNvPr>
          <p:cNvSpPr txBox="1"/>
          <p:nvPr/>
        </p:nvSpPr>
        <p:spPr>
          <a:xfrm>
            <a:off x="1674055" y="592911"/>
            <a:ext cx="10269415" cy="6417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جناس همسان(تام)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یکسانی دو واژه در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تلفظ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، با معانی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متفاوت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است.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latin typeface="Calibri" panose="020F0502020204030204"/>
                <a:cs typeface="B Nazanin" panose="00000400000000000000" pitchFamily="2" charset="-78"/>
              </a:rPr>
              <a:t>توجّه: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ارزش موسیقایی جناس تام در سخن بسیار است.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برادر که دربند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خویش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است، نه برادر، نه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خویش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است. 			سعدی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پدر با پسر یکدگر را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کنار 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	گرفتند کرده غم از دل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کنار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		اسدی توسی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0308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6FA44-A495-7285-B535-5DEADB3B3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C9C9E2-7DD7-4161-376D-EF14C29517D3}"/>
              </a:ext>
            </a:extLst>
          </p:cNvPr>
          <p:cNvSpPr txBox="1"/>
          <p:nvPr/>
        </p:nvSpPr>
        <p:spPr>
          <a:xfrm>
            <a:off x="1674055" y="592911"/>
            <a:ext cx="10269415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اختلافی: ناهمسانی واژه‌ها در یک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واج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اوّل، وسط یا آخر (به‌جز مصوّت کوتاه)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مگذران روز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س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لامت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به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لامت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، حافظ 	 چه توقع ز جهان گذران می‌داری	حافظ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6842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A48A2-6532-BF68-5BD0-9359E7041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A58A75-DCC1-ABF4-5820-517DE1860D3F}"/>
              </a:ext>
            </a:extLst>
          </p:cNvPr>
          <p:cNvSpPr txBox="1"/>
          <p:nvPr/>
        </p:nvSpPr>
        <p:spPr>
          <a:xfrm>
            <a:off x="1674055" y="592911"/>
            <a:ext cx="10269415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اختلافی: ناهمسانی واژه‌ها در یک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واج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اوّل، وسط یا آخر (به‌جز مصوّت کوتاه)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کنونت که چشم است اشکی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ب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ب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 زبان در دهان است عذری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ب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سعدی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4953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0726B-2B9C-C6DF-E3E9-BEFFBF352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7700EC-0BD4-F96A-802B-069F586FA82E}"/>
              </a:ext>
            </a:extLst>
          </p:cNvPr>
          <p:cNvSpPr txBox="1"/>
          <p:nvPr/>
        </p:nvSpPr>
        <p:spPr>
          <a:xfrm>
            <a:off x="1674055" y="592911"/>
            <a:ext cx="10269415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جناس و انواع آن: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جناس ناهمسان (ناقص):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اختلافی: ناهمسانی واژه‌ها در یک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واج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اوّل، وسط یا آخر (به‌جز مصوّت کوتاه)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نمونه‌ها: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بـ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وی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جـ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وی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مولیان آید همـی	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یـا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یـا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مهـربـان آیــد همـی 	رودکی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17936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2208</Words>
  <Application>Microsoft Office PowerPoint</Application>
  <PresentationFormat>Widescreen</PresentationFormat>
  <Paragraphs>209</Paragraphs>
  <Slides>51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</dc:creator>
  <cp:lastModifiedBy>Ali</cp:lastModifiedBy>
  <cp:revision>8</cp:revision>
  <dcterms:created xsi:type="dcterms:W3CDTF">2025-02-28T07:03:44Z</dcterms:created>
  <dcterms:modified xsi:type="dcterms:W3CDTF">2025-03-02T11:42:54Z</dcterms:modified>
</cp:coreProperties>
</file>