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441" r:id="rId2"/>
    <p:sldId id="442" r:id="rId3"/>
    <p:sldId id="443" r:id="rId4"/>
    <p:sldId id="444" r:id="rId5"/>
    <p:sldId id="445" r:id="rId6"/>
    <p:sldId id="446" r:id="rId7"/>
    <p:sldId id="447" r:id="rId8"/>
    <p:sldId id="448" r:id="rId9"/>
    <p:sldId id="449" r:id="rId10"/>
    <p:sldId id="450" r:id="rId11"/>
    <p:sldId id="451" r:id="rId12"/>
    <p:sldId id="452" r:id="rId13"/>
    <p:sldId id="453" r:id="rId14"/>
    <p:sldId id="492" r:id="rId15"/>
    <p:sldId id="454" r:id="rId16"/>
    <p:sldId id="455" r:id="rId17"/>
    <p:sldId id="456" r:id="rId18"/>
    <p:sldId id="457" r:id="rId19"/>
    <p:sldId id="459" r:id="rId20"/>
    <p:sldId id="458" r:id="rId21"/>
    <p:sldId id="460" r:id="rId22"/>
    <p:sldId id="461" r:id="rId23"/>
    <p:sldId id="462" r:id="rId24"/>
    <p:sldId id="493" r:id="rId25"/>
    <p:sldId id="463" r:id="rId26"/>
    <p:sldId id="464" r:id="rId27"/>
    <p:sldId id="465" r:id="rId28"/>
    <p:sldId id="466" r:id="rId29"/>
    <p:sldId id="467" r:id="rId30"/>
    <p:sldId id="468" r:id="rId31"/>
    <p:sldId id="469" r:id="rId32"/>
    <p:sldId id="470" r:id="rId33"/>
    <p:sldId id="471" r:id="rId34"/>
    <p:sldId id="472" r:id="rId35"/>
    <p:sldId id="473" r:id="rId36"/>
    <p:sldId id="474" r:id="rId37"/>
    <p:sldId id="475" r:id="rId38"/>
    <p:sldId id="476" r:id="rId39"/>
    <p:sldId id="477" r:id="rId40"/>
    <p:sldId id="478" r:id="rId41"/>
    <p:sldId id="479" r:id="rId42"/>
    <p:sldId id="480" r:id="rId43"/>
    <p:sldId id="481" r:id="rId44"/>
    <p:sldId id="482" r:id="rId45"/>
    <p:sldId id="483" r:id="rId46"/>
    <p:sldId id="484" r:id="rId47"/>
    <p:sldId id="485" r:id="rId48"/>
    <p:sldId id="486" r:id="rId49"/>
    <p:sldId id="487" r:id="rId50"/>
    <p:sldId id="488" r:id="rId51"/>
    <p:sldId id="489" r:id="rId52"/>
    <p:sldId id="491"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22" autoAdjust="0"/>
    <p:restoredTop sz="94660"/>
  </p:normalViewPr>
  <p:slideViewPr>
    <p:cSldViewPr snapToGrid="0">
      <p:cViewPr varScale="1">
        <p:scale>
          <a:sx n="67" d="100"/>
          <a:sy n="67" d="100"/>
        </p:scale>
        <p:origin x="66" y="18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122D62-B167-50B1-F920-97D298C8CE8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E7E6B0C-77F8-7A8E-E16D-41260F1981A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5B0F56C-9390-3C67-B7C3-AB23B8A68A16}"/>
              </a:ext>
            </a:extLst>
          </p:cNvPr>
          <p:cNvSpPr>
            <a:spLocks noGrp="1"/>
          </p:cNvSpPr>
          <p:nvPr>
            <p:ph type="dt" sz="half" idx="10"/>
          </p:nvPr>
        </p:nvSpPr>
        <p:spPr/>
        <p:txBody>
          <a:bodyPr/>
          <a:lstStyle/>
          <a:p>
            <a:fld id="{0FAF9F9E-7EE6-46CA-8501-36583CDCB2DD}" type="datetimeFigureOut">
              <a:rPr lang="en-US" smtClean="0"/>
              <a:t>1/16/2025</a:t>
            </a:fld>
            <a:endParaRPr lang="en-US"/>
          </a:p>
        </p:txBody>
      </p:sp>
      <p:sp>
        <p:nvSpPr>
          <p:cNvPr id="5" name="Footer Placeholder 4">
            <a:extLst>
              <a:ext uri="{FF2B5EF4-FFF2-40B4-BE49-F238E27FC236}">
                <a16:creationId xmlns:a16="http://schemas.microsoft.com/office/drawing/2014/main" id="{1CEC765D-B725-425B-5976-24A9AF577D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05482E-BA07-73CF-162B-70A73D37EC5B}"/>
              </a:ext>
            </a:extLst>
          </p:cNvPr>
          <p:cNvSpPr>
            <a:spLocks noGrp="1"/>
          </p:cNvSpPr>
          <p:nvPr>
            <p:ph type="sldNum" sz="quarter" idx="12"/>
          </p:nvPr>
        </p:nvSpPr>
        <p:spPr/>
        <p:txBody>
          <a:bodyPr/>
          <a:lstStyle/>
          <a:p>
            <a:fld id="{3E2C4625-E9B6-48AA-96D5-4B2C857FC2D2}" type="slidenum">
              <a:rPr lang="en-US" smtClean="0"/>
              <a:t>‹#›</a:t>
            </a:fld>
            <a:endParaRPr lang="en-US"/>
          </a:p>
        </p:txBody>
      </p:sp>
    </p:spTree>
    <p:extLst>
      <p:ext uri="{BB962C8B-B14F-4D97-AF65-F5344CB8AC3E}">
        <p14:creationId xmlns:p14="http://schemas.microsoft.com/office/powerpoint/2010/main" val="34435169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947585-6D42-5198-F085-CDF7CBC94EA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30C6246-210E-2795-7992-AFEAF8451D2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3C6543-805F-726A-0102-BF71EAA1AF0A}"/>
              </a:ext>
            </a:extLst>
          </p:cNvPr>
          <p:cNvSpPr>
            <a:spLocks noGrp="1"/>
          </p:cNvSpPr>
          <p:nvPr>
            <p:ph type="dt" sz="half" idx="10"/>
          </p:nvPr>
        </p:nvSpPr>
        <p:spPr/>
        <p:txBody>
          <a:bodyPr/>
          <a:lstStyle/>
          <a:p>
            <a:fld id="{0FAF9F9E-7EE6-46CA-8501-36583CDCB2DD}" type="datetimeFigureOut">
              <a:rPr lang="en-US" smtClean="0"/>
              <a:t>1/16/2025</a:t>
            </a:fld>
            <a:endParaRPr lang="en-US"/>
          </a:p>
        </p:txBody>
      </p:sp>
      <p:sp>
        <p:nvSpPr>
          <p:cNvPr id="5" name="Footer Placeholder 4">
            <a:extLst>
              <a:ext uri="{FF2B5EF4-FFF2-40B4-BE49-F238E27FC236}">
                <a16:creationId xmlns:a16="http://schemas.microsoft.com/office/drawing/2014/main" id="{7CD8B15D-AA49-8D41-6E26-40AC33DCF3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14FDD4-84C1-0245-C8F4-28118154BCA4}"/>
              </a:ext>
            </a:extLst>
          </p:cNvPr>
          <p:cNvSpPr>
            <a:spLocks noGrp="1"/>
          </p:cNvSpPr>
          <p:nvPr>
            <p:ph type="sldNum" sz="quarter" idx="12"/>
          </p:nvPr>
        </p:nvSpPr>
        <p:spPr/>
        <p:txBody>
          <a:bodyPr/>
          <a:lstStyle/>
          <a:p>
            <a:fld id="{3E2C4625-E9B6-48AA-96D5-4B2C857FC2D2}" type="slidenum">
              <a:rPr lang="en-US" smtClean="0"/>
              <a:t>‹#›</a:t>
            </a:fld>
            <a:endParaRPr lang="en-US"/>
          </a:p>
        </p:txBody>
      </p:sp>
    </p:spTree>
    <p:extLst>
      <p:ext uri="{BB962C8B-B14F-4D97-AF65-F5344CB8AC3E}">
        <p14:creationId xmlns:p14="http://schemas.microsoft.com/office/powerpoint/2010/main" val="34208549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79E10D5-C2A1-F563-4671-B1FD72ECBE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43951AD-828B-7493-F4B0-E018918FB87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E9E2A4-2FB8-C89E-CF79-AA2CF74B779F}"/>
              </a:ext>
            </a:extLst>
          </p:cNvPr>
          <p:cNvSpPr>
            <a:spLocks noGrp="1"/>
          </p:cNvSpPr>
          <p:nvPr>
            <p:ph type="dt" sz="half" idx="10"/>
          </p:nvPr>
        </p:nvSpPr>
        <p:spPr/>
        <p:txBody>
          <a:bodyPr/>
          <a:lstStyle/>
          <a:p>
            <a:fld id="{0FAF9F9E-7EE6-46CA-8501-36583CDCB2DD}" type="datetimeFigureOut">
              <a:rPr lang="en-US" smtClean="0"/>
              <a:t>1/16/2025</a:t>
            </a:fld>
            <a:endParaRPr lang="en-US"/>
          </a:p>
        </p:txBody>
      </p:sp>
      <p:sp>
        <p:nvSpPr>
          <p:cNvPr id="5" name="Footer Placeholder 4">
            <a:extLst>
              <a:ext uri="{FF2B5EF4-FFF2-40B4-BE49-F238E27FC236}">
                <a16:creationId xmlns:a16="http://schemas.microsoft.com/office/drawing/2014/main" id="{F7D6D2F7-ABB5-74F6-594B-BCFC10EE71F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049E30-6F09-EF2E-336B-4E1969A4DF7D}"/>
              </a:ext>
            </a:extLst>
          </p:cNvPr>
          <p:cNvSpPr>
            <a:spLocks noGrp="1"/>
          </p:cNvSpPr>
          <p:nvPr>
            <p:ph type="sldNum" sz="quarter" idx="12"/>
          </p:nvPr>
        </p:nvSpPr>
        <p:spPr/>
        <p:txBody>
          <a:bodyPr/>
          <a:lstStyle/>
          <a:p>
            <a:fld id="{3E2C4625-E9B6-48AA-96D5-4B2C857FC2D2}" type="slidenum">
              <a:rPr lang="en-US" smtClean="0"/>
              <a:t>‹#›</a:t>
            </a:fld>
            <a:endParaRPr lang="en-US"/>
          </a:p>
        </p:txBody>
      </p:sp>
    </p:spTree>
    <p:extLst>
      <p:ext uri="{BB962C8B-B14F-4D97-AF65-F5344CB8AC3E}">
        <p14:creationId xmlns:p14="http://schemas.microsoft.com/office/powerpoint/2010/main" val="36524011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3E81C28-22F5-831F-DD94-55A38B80CFB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7227"/>
            <a:ext cx="12096206" cy="6970541"/>
          </a:xfrm>
          <a:prstGeom prst="rect">
            <a:avLst/>
          </a:prstGeom>
        </p:spPr>
      </p:pic>
      <p:sp>
        <p:nvSpPr>
          <p:cNvPr id="9" name="Rectangle: Rounded Corners 8">
            <a:extLst>
              <a:ext uri="{FF2B5EF4-FFF2-40B4-BE49-F238E27FC236}">
                <a16:creationId xmlns:a16="http://schemas.microsoft.com/office/drawing/2014/main" id="{D9E6B155-43A5-CA8C-4E0C-E7DFB686B78D}"/>
              </a:ext>
            </a:extLst>
          </p:cNvPr>
          <p:cNvSpPr/>
          <p:nvPr userDrawn="1"/>
        </p:nvSpPr>
        <p:spPr>
          <a:xfrm>
            <a:off x="8750103" y="-5024"/>
            <a:ext cx="2025747"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علوم و فنون 1</a:t>
            </a:r>
            <a:endParaRPr lang="en-US" dirty="0">
              <a:solidFill>
                <a:srgbClr val="FFFF00"/>
              </a:solidFill>
              <a:cs typeface="B Titr" panose="00000700000000000000" pitchFamily="2" charset="-78"/>
            </a:endParaRPr>
          </a:p>
        </p:txBody>
      </p:sp>
      <p:sp>
        <p:nvSpPr>
          <p:cNvPr id="10" name="Rectangle: Rounded Corners 9">
            <a:extLst>
              <a:ext uri="{FF2B5EF4-FFF2-40B4-BE49-F238E27FC236}">
                <a16:creationId xmlns:a16="http://schemas.microsoft.com/office/drawing/2014/main" id="{2447FAEF-8751-435F-8F78-00CB7C7398C7}"/>
              </a:ext>
            </a:extLst>
          </p:cNvPr>
          <p:cNvSpPr/>
          <p:nvPr userDrawn="1"/>
        </p:nvSpPr>
        <p:spPr>
          <a:xfrm>
            <a:off x="2547256" y="8039"/>
            <a:ext cx="5396633"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fa-IR" dirty="0">
                <a:solidFill>
                  <a:srgbClr val="FFFF00"/>
                </a:solidFill>
                <a:cs typeface="B Titr" panose="00000700000000000000" pitchFamily="2" charset="-78"/>
              </a:rPr>
              <a:t>درس هشتم : وزن شعر فارسی</a:t>
            </a:r>
          </a:p>
        </p:txBody>
      </p:sp>
      <p:sp>
        <p:nvSpPr>
          <p:cNvPr id="11" name="Rectangle: Rounded Corners 10">
            <a:extLst>
              <a:ext uri="{FF2B5EF4-FFF2-40B4-BE49-F238E27FC236}">
                <a16:creationId xmlns:a16="http://schemas.microsoft.com/office/drawing/2014/main" id="{0A071350-804D-0C3D-127A-3A58B550C5FF}"/>
              </a:ext>
            </a:extLst>
          </p:cNvPr>
          <p:cNvSpPr/>
          <p:nvPr userDrawn="1"/>
        </p:nvSpPr>
        <p:spPr>
          <a:xfrm rot="16200000">
            <a:off x="-724829" y="2989886"/>
            <a:ext cx="2025747"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دهم انسانی</a:t>
            </a:r>
            <a:endParaRPr lang="en-US" dirty="0">
              <a:solidFill>
                <a:srgbClr val="FFFF00"/>
              </a:solidFill>
              <a:cs typeface="B Titr" panose="00000700000000000000" pitchFamily="2" charset="-78"/>
            </a:endParaRPr>
          </a:p>
        </p:txBody>
      </p:sp>
      <p:sp>
        <p:nvSpPr>
          <p:cNvPr id="12" name="Rectangle: Rounded Corners 11">
            <a:extLst>
              <a:ext uri="{FF2B5EF4-FFF2-40B4-BE49-F238E27FC236}">
                <a16:creationId xmlns:a16="http://schemas.microsoft.com/office/drawing/2014/main" id="{652090F0-3291-72B6-12F6-BCAFB679C6BD}"/>
              </a:ext>
            </a:extLst>
          </p:cNvPr>
          <p:cNvSpPr/>
          <p:nvPr userDrawn="1"/>
        </p:nvSpPr>
        <p:spPr>
          <a:xfrm rot="16200000">
            <a:off x="-1048387" y="5137213"/>
            <a:ext cx="2661140"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سید علی مرتضوی باروق</a:t>
            </a:r>
            <a:endParaRPr lang="en-US" dirty="0">
              <a:solidFill>
                <a:srgbClr val="FFFF00"/>
              </a:solidFill>
              <a:cs typeface="B Titr" panose="00000700000000000000" pitchFamily="2" charset="-78"/>
            </a:endParaRPr>
          </a:p>
        </p:txBody>
      </p:sp>
    </p:spTree>
    <p:extLst>
      <p:ext uri="{BB962C8B-B14F-4D97-AF65-F5344CB8AC3E}">
        <p14:creationId xmlns:p14="http://schemas.microsoft.com/office/powerpoint/2010/main" val="11031470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7469D-3102-E9B0-467E-F536DB04BCE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E9C1E7D-ACD6-3AC0-34E8-1F6FC9AF68C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DBE1B2-742F-AD46-9F35-BB3D475DE6A3}"/>
              </a:ext>
            </a:extLst>
          </p:cNvPr>
          <p:cNvSpPr>
            <a:spLocks noGrp="1"/>
          </p:cNvSpPr>
          <p:nvPr>
            <p:ph type="dt" sz="half" idx="10"/>
          </p:nvPr>
        </p:nvSpPr>
        <p:spPr/>
        <p:txBody>
          <a:bodyPr/>
          <a:lstStyle/>
          <a:p>
            <a:fld id="{0FAF9F9E-7EE6-46CA-8501-36583CDCB2DD}" type="datetimeFigureOut">
              <a:rPr lang="en-US" smtClean="0"/>
              <a:t>1/16/2025</a:t>
            </a:fld>
            <a:endParaRPr lang="en-US"/>
          </a:p>
        </p:txBody>
      </p:sp>
      <p:sp>
        <p:nvSpPr>
          <p:cNvPr id="5" name="Footer Placeholder 4">
            <a:extLst>
              <a:ext uri="{FF2B5EF4-FFF2-40B4-BE49-F238E27FC236}">
                <a16:creationId xmlns:a16="http://schemas.microsoft.com/office/drawing/2014/main" id="{BCDDB0B5-6FB3-F607-C613-1C25292226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D24FE7F-81CE-5BCD-BF6A-F69822DC265C}"/>
              </a:ext>
            </a:extLst>
          </p:cNvPr>
          <p:cNvSpPr>
            <a:spLocks noGrp="1"/>
          </p:cNvSpPr>
          <p:nvPr>
            <p:ph type="sldNum" sz="quarter" idx="12"/>
          </p:nvPr>
        </p:nvSpPr>
        <p:spPr/>
        <p:txBody>
          <a:bodyPr/>
          <a:lstStyle/>
          <a:p>
            <a:fld id="{3E2C4625-E9B6-48AA-96D5-4B2C857FC2D2}" type="slidenum">
              <a:rPr lang="en-US" smtClean="0"/>
              <a:t>‹#›</a:t>
            </a:fld>
            <a:endParaRPr lang="en-US"/>
          </a:p>
        </p:txBody>
      </p:sp>
    </p:spTree>
    <p:extLst>
      <p:ext uri="{BB962C8B-B14F-4D97-AF65-F5344CB8AC3E}">
        <p14:creationId xmlns:p14="http://schemas.microsoft.com/office/powerpoint/2010/main" val="31916952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1955C1-31AF-8F05-D0FA-FC7619913C4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6CC2F95-C359-5A97-C3D2-D7ABF7E88BE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F683F6F-56B3-871A-7C8F-E230B96DA6CE}"/>
              </a:ext>
            </a:extLst>
          </p:cNvPr>
          <p:cNvSpPr>
            <a:spLocks noGrp="1"/>
          </p:cNvSpPr>
          <p:nvPr>
            <p:ph type="dt" sz="half" idx="10"/>
          </p:nvPr>
        </p:nvSpPr>
        <p:spPr/>
        <p:txBody>
          <a:bodyPr/>
          <a:lstStyle/>
          <a:p>
            <a:fld id="{0FAF9F9E-7EE6-46CA-8501-36583CDCB2DD}" type="datetimeFigureOut">
              <a:rPr lang="en-US" smtClean="0"/>
              <a:t>1/16/2025</a:t>
            </a:fld>
            <a:endParaRPr lang="en-US"/>
          </a:p>
        </p:txBody>
      </p:sp>
      <p:sp>
        <p:nvSpPr>
          <p:cNvPr id="5" name="Footer Placeholder 4">
            <a:extLst>
              <a:ext uri="{FF2B5EF4-FFF2-40B4-BE49-F238E27FC236}">
                <a16:creationId xmlns:a16="http://schemas.microsoft.com/office/drawing/2014/main" id="{24A83E24-9E22-0F0A-12A2-193E19A795A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656EA77-4FE6-B7D4-5811-DBF51D8188B5}"/>
              </a:ext>
            </a:extLst>
          </p:cNvPr>
          <p:cNvSpPr>
            <a:spLocks noGrp="1"/>
          </p:cNvSpPr>
          <p:nvPr>
            <p:ph type="sldNum" sz="quarter" idx="12"/>
          </p:nvPr>
        </p:nvSpPr>
        <p:spPr/>
        <p:txBody>
          <a:bodyPr/>
          <a:lstStyle/>
          <a:p>
            <a:fld id="{3E2C4625-E9B6-48AA-96D5-4B2C857FC2D2}" type="slidenum">
              <a:rPr lang="en-US" smtClean="0"/>
              <a:t>‹#›</a:t>
            </a:fld>
            <a:endParaRPr lang="en-US"/>
          </a:p>
        </p:txBody>
      </p:sp>
    </p:spTree>
    <p:extLst>
      <p:ext uri="{BB962C8B-B14F-4D97-AF65-F5344CB8AC3E}">
        <p14:creationId xmlns:p14="http://schemas.microsoft.com/office/powerpoint/2010/main" val="41365191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5E4BC6-0EB4-87FC-5089-A9F93AEE010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4B0C4ED-8D2E-4D8B-5A4C-5CC2B1352E4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686E928-61F7-F905-F83C-33BF5740A62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C0D6B0A-B681-F642-A100-2C15D4B67578}"/>
              </a:ext>
            </a:extLst>
          </p:cNvPr>
          <p:cNvSpPr>
            <a:spLocks noGrp="1"/>
          </p:cNvSpPr>
          <p:nvPr>
            <p:ph type="dt" sz="half" idx="10"/>
          </p:nvPr>
        </p:nvSpPr>
        <p:spPr/>
        <p:txBody>
          <a:bodyPr/>
          <a:lstStyle/>
          <a:p>
            <a:fld id="{0FAF9F9E-7EE6-46CA-8501-36583CDCB2DD}" type="datetimeFigureOut">
              <a:rPr lang="en-US" smtClean="0"/>
              <a:t>1/16/2025</a:t>
            </a:fld>
            <a:endParaRPr lang="en-US"/>
          </a:p>
        </p:txBody>
      </p:sp>
      <p:sp>
        <p:nvSpPr>
          <p:cNvPr id="6" name="Footer Placeholder 5">
            <a:extLst>
              <a:ext uri="{FF2B5EF4-FFF2-40B4-BE49-F238E27FC236}">
                <a16:creationId xmlns:a16="http://schemas.microsoft.com/office/drawing/2014/main" id="{BF3C608C-76EC-7F3C-76C5-0260B008FD7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E2CDE3-417F-0BEF-9B8A-0F81F8C7C0E8}"/>
              </a:ext>
            </a:extLst>
          </p:cNvPr>
          <p:cNvSpPr>
            <a:spLocks noGrp="1"/>
          </p:cNvSpPr>
          <p:nvPr>
            <p:ph type="sldNum" sz="quarter" idx="12"/>
          </p:nvPr>
        </p:nvSpPr>
        <p:spPr/>
        <p:txBody>
          <a:bodyPr/>
          <a:lstStyle/>
          <a:p>
            <a:fld id="{3E2C4625-E9B6-48AA-96D5-4B2C857FC2D2}" type="slidenum">
              <a:rPr lang="en-US" smtClean="0"/>
              <a:t>‹#›</a:t>
            </a:fld>
            <a:endParaRPr lang="en-US"/>
          </a:p>
        </p:txBody>
      </p:sp>
    </p:spTree>
    <p:extLst>
      <p:ext uri="{BB962C8B-B14F-4D97-AF65-F5344CB8AC3E}">
        <p14:creationId xmlns:p14="http://schemas.microsoft.com/office/powerpoint/2010/main" val="14742718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EDD67A-5A81-0FD2-C653-6BE44F26D70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12BD0ED-DB93-A824-A856-4B1576CE632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756F8F3-F84D-E1AD-9A90-3F1A5FACC1A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9E35502-6AB1-4032-80A9-5E5D95F188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6C67697-ECC8-02D8-CBE4-3CF9C38CB88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D91D3B0-37DE-FD47-10EF-BB53C15FB54A}"/>
              </a:ext>
            </a:extLst>
          </p:cNvPr>
          <p:cNvSpPr>
            <a:spLocks noGrp="1"/>
          </p:cNvSpPr>
          <p:nvPr>
            <p:ph type="dt" sz="half" idx="10"/>
          </p:nvPr>
        </p:nvSpPr>
        <p:spPr/>
        <p:txBody>
          <a:bodyPr/>
          <a:lstStyle/>
          <a:p>
            <a:fld id="{0FAF9F9E-7EE6-46CA-8501-36583CDCB2DD}" type="datetimeFigureOut">
              <a:rPr lang="en-US" smtClean="0"/>
              <a:t>1/16/2025</a:t>
            </a:fld>
            <a:endParaRPr lang="en-US"/>
          </a:p>
        </p:txBody>
      </p:sp>
      <p:sp>
        <p:nvSpPr>
          <p:cNvPr id="8" name="Footer Placeholder 7">
            <a:extLst>
              <a:ext uri="{FF2B5EF4-FFF2-40B4-BE49-F238E27FC236}">
                <a16:creationId xmlns:a16="http://schemas.microsoft.com/office/drawing/2014/main" id="{CB480CB4-BF83-E7EE-8F19-D4DEA16932B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620E13E-552E-429E-350A-1CB4656D9181}"/>
              </a:ext>
            </a:extLst>
          </p:cNvPr>
          <p:cNvSpPr>
            <a:spLocks noGrp="1"/>
          </p:cNvSpPr>
          <p:nvPr>
            <p:ph type="sldNum" sz="quarter" idx="12"/>
          </p:nvPr>
        </p:nvSpPr>
        <p:spPr/>
        <p:txBody>
          <a:bodyPr/>
          <a:lstStyle/>
          <a:p>
            <a:fld id="{3E2C4625-E9B6-48AA-96D5-4B2C857FC2D2}" type="slidenum">
              <a:rPr lang="en-US" smtClean="0"/>
              <a:t>‹#›</a:t>
            </a:fld>
            <a:endParaRPr lang="en-US"/>
          </a:p>
        </p:txBody>
      </p:sp>
    </p:spTree>
    <p:extLst>
      <p:ext uri="{BB962C8B-B14F-4D97-AF65-F5344CB8AC3E}">
        <p14:creationId xmlns:p14="http://schemas.microsoft.com/office/powerpoint/2010/main" val="3987916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008E65-0C47-2187-7702-8237E693AB5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3C78E69-0321-29A1-53B8-4F93249F4459}"/>
              </a:ext>
            </a:extLst>
          </p:cNvPr>
          <p:cNvSpPr>
            <a:spLocks noGrp="1"/>
          </p:cNvSpPr>
          <p:nvPr>
            <p:ph type="dt" sz="half" idx="10"/>
          </p:nvPr>
        </p:nvSpPr>
        <p:spPr/>
        <p:txBody>
          <a:bodyPr/>
          <a:lstStyle/>
          <a:p>
            <a:fld id="{0FAF9F9E-7EE6-46CA-8501-36583CDCB2DD}" type="datetimeFigureOut">
              <a:rPr lang="en-US" smtClean="0"/>
              <a:t>1/16/2025</a:t>
            </a:fld>
            <a:endParaRPr lang="en-US"/>
          </a:p>
        </p:txBody>
      </p:sp>
      <p:sp>
        <p:nvSpPr>
          <p:cNvPr id="4" name="Footer Placeholder 3">
            <a:extLst>
              <a:ext uri="{FF2B5EF4-FFF2-40B4-BE49-F238E27FC236}">
                <a16:creationId xmlns:a16="http://schemas.microsoft.com/office/drawing/2014/main" id="{1E1FF5EC-8DA8-4CCA-F31C-FB1C6F6831A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91D7539-ABC7-4F51-175F-054D185A8FA7}"/>
              </a:ext>
            </a:extLst>
          </p:cNvPr>
          <p:cNvSpPr>
            <a:spLocks noGrp="1"/>
          </p:cNvSpPr>
          <p:nvPr>
            <p:ph type="sldNum" sz="quarter" idx="12"/>
          </p:nvPr>
        </p:nvSpPr>
        <p:spPr/>
        <p:txBody>
          <a:bodyPr/>
          <a:lstStyle/>
          <a:p>
            <a:fld id="{3E2C4625-E9B6-48AA-96D5-4B2C857FC2D2}" type="slidenum">
              <a:rPr lang="en-US" smtClean="0"/>
              <a:t>‹#›</a:t>
            </a:fld>
            <a:endParaRPr lang="en-US"/>
          </a:p>
        </p:txBody>
      </p:sp>
    </p:spTree>
    <p:extLst>
      <p:ext uri="{BB962C8B-B14F-4D97-AF65-F5344CB8AC3E}">
        <p14:creationId xmlns:p14="http://schemas.microsoft.com/office/powerpoint/2010/main" val="37584262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FB02412-ADBB-4357-E3C6-0A507C6D51A9}"/>
              </a:ext>
            </a:extLst>
          </p:cNvPr>
          <p:cNvSpPr>
            <a:spLocks noGrp="1"/>
          </p:cNvSpPr>
          <p:nvPr>
            <p:ph type="dt" sz="half" idx="10"/>
          </p:nvPr>
        </p:nvSpPr>
        <p:spPr/>
        <p:txBody>
          <a:bodyPr/>
          <a:lstStyle/>
          <a:p>
            <a:fld id="{0FAF9F9E-7EE6-46CA-8501-36583CDCB2DD}" type="datetimeFigureOut">
              <a:rPr lang="en-US" smtClean="0"/>
              <a:t>1/16/2025</a:t>
            </a:fld>
            <a:endParaRPr lang="en-US"/>
          </a:p>
        </p:txBody>
      </p:sp>
      <p:sp>
        <p:nvSpPr>
          <p:cNvPr id="3" name="Footer Placeholder 2">
            <a:extLst>
              <a:ext uri="{FF2B5EF4-FFF2-40B4-BE49-F238E27FC236}">
                <a16:creationId xmlns:a16="http://schemas.microsoft.com/office/drawing/2014/main" id="{621369BA-EA34-EFC6-23F7-51D07723F66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7C7ACFF-A7E8-FD07-609C-AD7639D11F80}"/>
              </a:ext>
            </a:extLst>
          </p:cNvPr>
          <p:cNvSpPr>
            <a:spLocks noGrp="1"/>
          </p:cNvSpPr>
          <p:nvPr>
            <p:ph type="sldNum" sz="quarter" idx="12"/>
          </p:nvPr>
        </p:nvSpPr>
        <p:spPr/>
        <p:txBody>
          <a:bodyPr/>
          <a:lstStyle/>
          <a:p>
            <a:fld id="{3E2C4625-E9B6-48AA-96D5-4B2C857FC2D2}" type="slidenum">
              <a:rPr lang="en-US" smtClean="0"/>
              <a:t>‹#›</a:t>
            </a:fld>
            <a:endParaRPr lang="en-US"/>
          </a:p>
        </p:txBody>
      </p:sp>
    </p:spTree>
    <p:extLst>
      <p:ext uri="{BB962C8B-B14F-4D97-AF65-F5344CB8AC3E}">
        <p14:creationId xmlns:p14="http://schemas.microsoft.com/office/powerpoint/2010/main" val="39165694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05F096-CE3B-7B30-CE5A-C9E06F87F94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54CF62C-D64F-ABFE-98C7-63A7094890D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69ECAB3-CD11-77DE-5AC3-86D5F55F2D4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27B6518-4D54-3DF6-14C5-5A728C584E1B}"/>
              </a:ext>
            </a:extLst>
          </p:cNvPr>
          <p:cNvSpPr>
            <a:spLocks noGrp="1"/>
          </p:cNvSpPr>
          <p:nvPr>
            <p:ph type="dt" sz="half" idx="10"/>
          </p:nvPr>
        </p:nvSpPr>
        <p:spPr/>
        <p:txBody>
          <a:bodyPr/>
          <a:lstStyle/>
          <a:p>
            <a:fld id="{0FAF9F9E-7EE6-46CA-8501-36583CDCB2DD}" type="datetimeFigureOut">
              <a:rPr lang="en-US" smtClean="0"/>
              <a:t>1/16/2025</a:t>
            </a:fld>
            <a:endParaRPr lang="en-US"/>
          </a:p>
        </p:txBody>
      </p:sp>
      <p:sp>
        <p:nvSpPr>
          <p:cNvPr id="6" name="Footer Placeholder 5">
            <a:extLst>
              <a:ext uri="{FF2B5EF4-FFF2-40B4-BE49-F238E27FC236}">
                <a16:creationId xmlns:a16="http://schemas.microsoft.com/office/drawing/2014/main" id="{D8289041-FFB3-25C4-ED44-BE55D9DA571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852B410-BF72-EE73-88FA-287B50E34932}"/>
              </a:ext>
            </a:extLst>
          </p:cNvPr>
          <p:cNvSpPr>
            <a:spLocks noGrp="1"/>
          </p:cNvSpPr>
          <p:nvPr>
            <p:ph type="sldNum" sz="quarter" idx="12"/>
          </p:nvPr>
        </p:nvSpPr>
        <p:spPr/>
        <p:txBody>
          <a:bodyPr/>
          <a:lstStyle/>
          <a:p>
            <a:fld id="{3E2C4625-E9B6-48AA-96D5-4B2C857FC2D2}" type="slidenum">
              <a:rPr lang="en-US" smtClean="0"/>
              <a:t>‹#›</a:t>
            </a:fld>
            <a:endParaRPr lang="en-US"/>
          </a:p>
        </p:txBody>
      </p:sp>
    </p:spTree>
    <p:extLst>
      <p:ext uri="{BB962C8B-B14F-4D97-AF65-F5344CB8AC3E}">
        <p14:creationId xmlns:p14="http://schemas.microsoft.com/office/powerpoint/2010/main" val="18356193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03729D-36E7-5F6E-4586-1BFF40AD81F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B9AF68D-B638-BCF6-CE6F-C3F6F4C302F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8275E9A-E06E-6730-776C-B50A9BA4CBE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66B350E-5F48-DA6E-5786-806021B1AC08}"/>
              </a:ext>
            </a:extLst>
          </p:cNvPr>
          <p:cNvSpPr>
            <a:spLocks noGrp="1"/>
          </p:cNvSpPr>
          <p:nvPr>
            <p:ph type="dt" sz="half" idx="10"/>
          </p:nvPr>
        </p:nvSpPr>
        <p:spPr/>
        <p:txBody>
          <a:bodyPr/>
          <a:lstStyle/>
          <a:p>
            <a:fld id="{0FAF9F9E-7EE6-46CA-8501-36583CDCB2DD}" type="datetimeFigureOut">
              <a:rPr lang="en-US" smtClean="0"/>
              <a:t>1/16/2025</a:t>
            </a:fld>
            <a:endParaRPr lang="en-US"/>
          </a:p>
        </p:txBody>
      </p:sp>
      <p:sp>
        <p:nvSpPr>
          <p:cNvPr id="6" name="Footer Placeholder 5">
            <a:extLst>
              <a:ext uri="{FF2B5EF4-FFF2-40B4-BE49-F238E27FC236}">
                <a16:creationId xmlns:a16="http://schemas.microsoft.com/office/drawing/2014/main" id="{89008CF4-B51A-9545-94B9-5071FBEA049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4AB3FE9-9ACB-030F-8759-20FE36AACF9C}"/>
              </a:ext>
            </a:extLst>
          </p:cNvPr>
          <p:cNvSpPr>
            <a:spLocks noGrp="1"/>
          </p:cNvSpPr>
          <p:nvPr>
            <p:ph type="sldNum" sz="quarter" idx="12"/>
          </p:nvPr>
        </p:nvSpPr>
        <p:spPr/>
        <p:txBody>
          <a:bodyPr/>
          <a:lstStyle/>
          <a:p>
            <a:fld id="{3E2C4625-E9B6-48AA-96D5-4B2C857FC2D2}" type="slidenum">
              <a:rPr lang="en-US" smtClean="0"/>
              <a:t>‹#›</a:t>
            </a:fld>
            <a:endParaRPr lang="en-US"/>
          </a:p>
        </p:txBody>
      </p:sp>
    </p:spTree>
    <p:extLst>
      <p:ext uri="{BB962C8B-B14F-4D97-AF65-F5344CB8AC3E}">
        <p14:creationId xmlns:p14="http://schemas.microsoft.com/office/powerpoint/2010/main" val="16569797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44F0212-8DC0-F1BB-88B8-9608C4B0DF0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934F47B-5ACB-75BC-95CE-118B81585C8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76EF3F5-C612-C9B2-6CF8-514AC93EA96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AF9F9E-7EE6-46CA-8501-36583CDCB2DD}" type="datetimeFigureOut">
              <a:rPr lang="en-US" smtClean="0"/>
              <a:t>1/16/2025</a:t>
            </a:fld>
            <a:endParaRPr lang="en-US"/>
          </a:p>
        </p:txBody>
      </p:sp>
      <p:sp>
        <p:nvSpPr>
          <p:cNvPr id="5" name="Footer Placeholder 4">
            <a:extLst>
              <a:ext uri="{FF2B5EF4-FFF2-40B4-BE49-F238E27FC236}">
                <a16:creationId xmlns:a16="http://schemas.microsoft.com/office/drawing/2014/main" id="{B7C32DAA-B28F-6E21-CCFB-EC52F0C1C9D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677171D-E0AB-D3D1-FEEF-24D96E17241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2C4625-E9B6-48AA-96D5-4B2C857FC2D2}" type="slidenum">
              <a:rPr lang="en-US" smtClean="0"/>
              <a:t>‹#›</a:t>
            </a:fld>
            <a:endParaRPr lang="en-US"/>
          </a:p>
        </p:txBody>
      </p:sp>
    </p:spTree>
    <p:extLst>
      <p:ext uri="{BB962C8B-B14F-4D97-AF65-F5344CB8AC3E}">
        <p14:creationId xmlns:p14="http://schemas.microsoft.com/office/powerpoint/2010/main" val="307588994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17BD5E6-ED4B-621B-36F3-324B52EA3CCA}"/>
              </a:ext>
            </a:extLst>
          </p:cNvPr>
          <p:cNvSpPr txBox="1"/>
          <p:nvPr/>
        </p:nvSpPr>
        <p:spPr>
          <a:xfrm>
            <a:off x="1505243" y="-7578"/>
            <a:ext cx="9270609" cy="67403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بسمه تعالی: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علوم و فنون دهم، فصل چهارم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هفتۀ یازدهم،(هفتۀ دوم نیمسال دوم)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درس هشتم: </a:t>
            </a:r>
            <a:r>
              <a:rPr lang="fa-IR" sz="3200" b="1" dirty="0" smtClean="0">
                <a:solidFill>
                  <a:prstClr val="black"/>
                </a:solidFill>
                <a:latin typeface="Calibri" panose="020F0502020204030204"/>
                <a:cs typeface="B Titr" panose="00000700000000000000" pitchFamily="2" charset="-78"/>
              </a:rPr>
              <a:t>وزن شعر فارسی</a:t>
            </a:r>
            <a:endPar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زنگ اول</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مدرس: دکتر سید علی مرتضوی باروق</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B Titr" panose="00000700000000000000" pitchFamily="2" charset="-78"/>
              </a:rPr>
              <a:t>Adabiat_mortazavi</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17167570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5D1BC86-BA79-A51C-2F96-94798C4F0E13}"/>
              </a:ext>
            </a:extLst>
          </p:cNvPr>
          <p:cNvSpPr txBox="1"/>
          <p:nvPr/>
        </p:nvSpPr>
        <p:spPr>
          <a:xfrm>
            <a:off x="576775" y="1334144"/>
            <a:ext cx="11211952" cy="5170646"/>
          </a:xfrm>
          <a:prstGeom prst="rect">
            <a:avLst/>
          </a:prstGeom>
          <a:noFill/>
        </p:spPr>
        <p:txBody>
          <a:bodyPr wrap="square">
            <a:spAutoFit/>
          </a:bodyPr>
          <a:lstStyle/>
          <a:p>
            <a:pPr algn="r" rtl="1">
              <a:lnSpc>
                <a:spcPct val="200000"/>
              </a:lnSpc>
            </a:pPr>
            <a:r>
              <a:rPr lang="fa-IR" sz="2400" b="1" dirty="0">
                <a:cs typeface="B Titr" panose="00000700000000000000" pitchFamily="2" charset="-78"/>
              </a:rPr>
              <a:t>وزن شعر: </a:t>
            </a:r>
          </a:p>
          <a:p>
            <a:pPr algn="r" rtl="1">
              <a:lnSpc>
                <a:spcPct val="200000"/>
              </a:lnSpc>
            </a:pPr>
            <a:r>
              <a:rPr lang="fa-IR" sz="2400" b="1" dirty="0">
                <a:cs typeface="B Nazanin" panose="00000400000000000000" pitchFamily="2" charset="-78"/>
              </a:rPr>
              <a:t>تقطیع</a:t>
            </a:r>
          </a:p>
          <a:p>
            <a:pPr algn="r" rtl="1">
              <a:lnSpc>
                <a:spcPct val="200000"/>
              </a:lnSpc>
            </a:pPr>
            <a:r>
              <a:rPr lang="fa-IR" sz="2400" b="1" dirty="0">
                <a:cs typeface="B Nazanin" panose="00000400000000000000" pitchFamily="2" charset="-78"/>
              </a:rPr>
              <a:t>«تقطیع» یعنی قطعه قطعه کردن شعر به ارکان عروضی و هجاها. </a:t>
            </a:r>
          </a:p>
          <a:p>
            <a:pPr algn="r" rtl="1">
              <a:lnSpc>
                <a:spcPct val="200000"/>
              </a:lnSpc>
            </a:pPr>
            <a:r>
              <a:rPr lang="fa-IR" sz="2400" b="1" dirty="0">
                <a:cs typeface="B Nazanin" panose="00000400000000000000" pitchFamily="2" charset="-78"/>
              </a:rPr>
              <a:t>برای دستیابی به وزن یک بیت، آن را به</a:t>
            </a:r>
            <a:r>
              <a:rPr lang="fa-IR" sz="2400" b="1" dirty="0">
                <a:cs typeface="B Titr" panose="00000700000000000000" pitchFamily="2" charset="-78"/>
              </a:rPr>
              <a:t> ارکان </a:t>
            </a:r>
            <a:r>
              <a:rPr lang="fa-IR" sz="2400" b="1" dirty="0">
                <a:cs typeface="B Nazanin" panose="00000400000000000000" pitchFamily="2" charset="-78"/>
              </a:rPr>
              <a:t>و سپس به </a:t>
            </a:r>
            <a:r>
              <a:rPr lang="fa-IR" sz="2400" b="1" dirty="0">
                <a:cs typeface="B Titr" panose="00000700000000000000" pitchFamily="2" charset="-78"/>
              </a:rPr>
              <a:t>هجاها</a:t>
            </a:r>
            <a:r>
              <a:rPr lang="fa-IR" sz="2400" b="1" dirty="0">
                <a:cs typeface="B Nazanin" panose="00000400000000000000" pitchFamily="2" charset="-78"/>
              </a:rPr>
              <a:t> تقسیم می‌کنیم. در تقطیع  به ارکان، یک مصراع را به چندپاره (رکن) هماهنگ تقسیم می‌کنیم</a:t>
            </a:r>
          </a:p>
          <a:p>
            <a:pPr algn="r" rtl="1">
              <a:lnSpc>
                <a:spcPct val="200000"/>
              </a:lnSpc>
            </a:pPr>
            <a:r>
              <a:rPr lang="fa-IR" sz="2400" b="1" dirty="0">
                <a:cs typeface="B Nazanin" panose="00000400000000000000" pitchFamily="2" charset="-78"/>
              </a:rPr>
              <a:t>مرنجان دلم را که این مرغ وحشی 		ز بامی که برخاست، مشکل نشیند</a:t>
            </a:r>
          </a:p>
          <a:p>
            <a:pPr algn="r" rtl="1">
              <a:lnSpc>
                <a:spcPct val="20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37041708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9D26E35-BF9A-C434-AF05-2D26C3DD0504}"/>
              </a:ext>
            </a:extLst>
          </p:cNvPr>
          <p:cNvSpPr txBox="1"/>
          <p:nvPr/>
        </p:nvSpPr>
        <p:spPr>
          <a:xfrm>
            <a:off x="731519" y="406036"/>
            <a:ext cx="11211952" cy="5355312"/>
          </a:xfrm>
          <a:prstGeom prst="rect">
            <a:avLst/>
          </a:prstGeom>
          <a:noFill/>
        </p:spPr>
        <p:txBody>
          <a:bodyPr wrap="square">
            <a:spAutoFit/>
          </a:bodyPr>
          <a:lstStyle/>
          <a:p>
            <a:pPr algn="r" rtl="1">
              <a:lnSpc>
                <a:spcPct val="150000"/>
              </a:lnSpc>
            </a:pPr>
            <a:r>
              <a:rPr lang="fa-IR" sz="2400" b="1" dirty="0">
                <a:cs typeface="B Titr" panose="00000700000000000000" pitchFamily="2" charset="-78"/>
              </a:rPr>
              <a:t>وزن شعر: </a:t>
            </a:r>
          </a:p>
          <a:p>
            <a:pPr algn="r" rtl="1">
              <a:lnSpc>
                <a:spcPct val="150000"/>
              </a:lnSpc>
            </a:pPr>
            <a:r>
              <a:rPr lang="fa-IR" sz="2400" b="1" dirty="0">
                <a:cs typeface="B Titr" panose="00000700000000000000" pitchFamily="2" charset="-78"/>
              </a:rPr>
              <a:t>تقطیع به ارکان به روش سرضربه</a:t>
            </a:r>
          </a:p>
          <a:p>
            <a:pPr algn="r" rtl="1">
              <a:lnSpc>
                <a:spcPct val="150000"/>
              </a:lnSpc>
            </a:pPr>
            <a:r>
              <a:rPr lang="fa-IR" sz="2400" b="1" dirty="0">
                <a:cs typeface="B Titr" panose="00000700000000000000" pitchFamily="2" charset="-78"/>
              </a:rPr>
              <a:t>سرضربه: </a:t>
            </a:r>
            <a:r>
              <a:rPr lang="fa-IR" sz="2400" b="1" dirty="0">
                <a:cs typeface="B Nazanin" panose="00000400000000000000" pitchFamily="2" charset="-78"/>
              </a:rPr>
              <a:t>ضربه‌ای که بر اولین هجای بیت می‌زنیم و پس از سه یا چهار هجا تکرار می‌ شود. مکثی که پس از سه یا چهار هجا ایجاد می‌ شود، </a:t>
            </a:r>
          </a:p>
          <a:p>
            <a:pPr algn="r" rtl="1">
              <a:lnSpc>
                <a:spcPct val="150000"/>
              </a:lnSpc>
            </a:pPr>
            <a:r>
              <a:rPr lang="fa-IR" sz="2400" b="1" dirty="0">
                <a:cs typeface="B Titr" panose="00000700000000000000" pitchFamily="2" charset="-78"/>
              </a:rPr>
              <a:t>ایستگاه آوایی: </a:t>
            </a:r>
            <a:r>
              <a:rPr lang="fa-IR" sz="2400" b="1" dirty="0">
                <a:cs typeface="B Nazanin" panose="00000400000000000000" pitchFamily="2" charset="-78"/>
              </a:rPr>
              <a:t>مکثی که پس از سه یا چهار هجا ایجاد می‌شود و پس ازآن سرضربه تکرار می‌شود.</a:t>
            </a:r>
          </a:p>
          <a:p>
            <a:pPr algn="r" rtl="1">
              <a:lnSpc>
                <a:spcPct val="150000"/>
              </a:lnSpc>
            </a:pPr>
            <a:r>
              <a:rPr lang="fa-IR" sz="2400" b="1" dirty="0">
                <a:cs typeface="B Titr" panose="00000700000000000000" pitchFamily="2" charset="-78"/>
              </a:rPr>
              <a:t>رکن(پایۀ آوایی): </a:t>
            </a:r>
            <a:r>
              <a:rPr lang="fa-IR" sz="2400" b="1" dirty="0">
                <a:cs typeface="B Nazanin" panose="00000400000000000000" pitchFamily="2" charset="-78"/>
              </a:rPr>
              <a:t>مقدار آوایی که از سرضربه آغاز و در ایستگاه آوایی پایان می‌پذیرد. </a:t>
            </a:r>
          </a:p>
          <a:p>
            <a:pPr algn="r" rtl="1">
              <a:lnSpc>
                <a:spcPct val="150000"/>
              </a:lnSpc>
            </a:pPr>
            <a:r>
              <a:rPr lang="fa-IR" sz="2400" b="1" dirty="0">
                <a:cs typeface="B Nazanin" panose="00000400000000000000" pitchFamily="2" charset="-78"/>
              </a:rPr>
              <a:t>مرنجان دلم را که این مرغ وحشی 		ز بامی که برخاست، مشکل نشیند</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p:txBody>
      </p:sp>
      <p:graphicFrame>
        <p:nvGraphicFramePr>
          <p:cNvPr id="3" name="Table 2">
            <a:extLst>
              <a:ext uri="{FF2B5EF4-FFF2-40B4-BE49-F238E27FC236}">
                <a16:creationId xmlns:a16="http://schemas.microsoft.com/office/drawing/2014/main" id="{781EEBA8-7CEA-C810-0312-F8C8E88B2CDB}"/>
              </a:ext>
            </a:extLst>
          </p:cNvPr>
          <p:cNvGraphicFramePr>
            <a:graphicFrameLocks noGrp="1"/>
          </p:cNvGraphicFramePr>
          <p:nvPr>
            <p:extLst>
              <p:ext uri="{D42A27DB-BD31-4B8C-83A1-F6EECF244321}">
                <p14:modId xmlns:p14="http://schemas.microsoft.com/office/powerpoint/2010/main" val="38223067"/>
              </p:ext>
            </p:extLst>
          </p:nvPr>
        </p:nvGraphicFramePr>
        <p:xfrm>
          <a:off x="2077321" y="4784868"/>
          <a:ext cx="9383160" cy="1371674"/>
        </p:xfrm>
        <a:graphic>
          <a:graphicData uri="http://schemas.openxmlformats.org/drawingml/2006/table">
            <a:tbl>
              <a:tblPr firstRow="1" bandRow="1">
                <a:tableStyleId>{5C22544A-7EE6-4342-B048-85BDC9FD1C3A}</a:tableStyleId>
              </a:tblPr>
              <a:tblGrid>
                <a:gridCol w="737668">
                  <a:extLst>
                    <a:ext uri="{9D8B030D-6E8A-4147-A177-3AD203B41FA5}">
                      <a16:colId xmlns:a16="http://schemas.microsoft.com/office/drawing/2014/main" val="928463769"/>
                    </a:ext>
                  </a:extLst>
                </a:gridCol>
                <a:gridCol w="590135">
                  <a:extLst>
                    <a:ext uri="{9D8B030D-6E8A-4147-A177-3AD203B41FA5}">
                      <a16:colId xmlns:a16="http://schemas.microsoft.com/office/drawing/2014/main" val="3128423582"/>
                    </a:ext>
                  </a:extLst>
                </a:gridCol>
                <a:gridCol w="634396">
                  <a:extLst>
                    <a:ext uri="{9D8B030D-6E8A-4147-A177-3AD203B41FA5}">
                      <a16:colId xmlns:a16="http://schemas.microsoft.com/office/drawing/2014/main" val="4029525478"/>
                    </a:ext>
                  </a:extLst>
                </a:gridCol>
                <a:gridCol w="457354">
                  <a:extLst>
                    <a:ext uri="{9D8B030D-6E8A-4147-A177-3AD203B41FA5}">
                      <a16:colId xmlns:a16="http://schemas.microsoft.com/office/drawing/2014/main" val="1682089993"/>
                    </a:ext>
                  </a:extLst>
                </a:gridCol>
                <a:gridCol w="634396">
                  <a:extLst>
                    <a:ext uri="{9D8B030D-6E8A-4147-A177-3AD203B41FA5}">
                      <a16:colId xmlns:a16="http://schemas.microsoft.com/office/drawing/2014/main" val="437883216"/>
                    </a:ext>
                  </a:extLst>
                </a:gridCol>
                <a:gridCol w="708162">
                  <a:extLst>
                    <a:ext uri="{9D8B030D-6E8A-4147-A177-3AD203B41FA5}">
                      <a16:colId xmlns:a16="http://schemas.microsoft.com/office/drawing/2014/main" val="2089316504"/>
                    </a:ext>
                  </a:extLst>
                </a:gridCol>
                <a:gridCol w="663903">
                  <a:extLst>
                    <a:ext uri="{9D8B030D-6E8A-4147-A177-3AD203B41FA5}">
                      <a16:colId xmlns:a16="http://schemas.microsoft.com/office/drawing/2014/main" val="480278569"/>
                    </a:ext>
                  </a:extLst>
                </a:gridCol>
                <a:gridCol w="388800">
                  <a:extLst>
                    <a:ext uri="{9D8B030D-6E8A-4147-A177-3AD203B41FA5}">
                      <a16:colId xmlns:a16="http://schemas.microsoft.com/office/drawing/2014/main" val="4292913218"/>
                    </a:ext>
                  </a:extLst>
                </a:gridCol>
                <a:gridCol w="652621">
                  <a:extLst>
                    <a:ext uri="{9D8B030D-6E8A-4147-A177-3AD203B41FA5}">
                      <a16:colId xmlns:a16="http://schemas.microsoft.com/office/drawing/2014/main" val="1804072037"/>
                    </a:ext>
                  </a:extLst>
                </a:gridCol>
                <a:gridCol w="652621">
                  <a:extLst>
                    <a:ext uri="{9D8B030D-6E8A-4147-A177-3AD203B41FA5}">
                      <a16:colId xmlns:a16="http://schemas.microsoft.com/office/drawing/2014/main" val="636181059"/>
                    </a:ext>
                  </a:extLst>
                </a:gridCol>
                <a:gridCol w="652621">
                  <a:extLst>
                    <a:ext uri="{9D8B030D-6E8A-4147-A177-3AD203B41FA5}">
                      <a16:colId xmlns:a16="http://schemas.microsoft.com/office/drawing/2014/main" val="224999095"/>
                    </a:ext>
                  </a:extLst>
                </a:gridCol>
                <a:gridCol w="426974">
                  <a:extLst>
                    <a:ext uri="{9D8B030D-6E8A-4147-A177-3AD203B41FA5}">
                      <a16:colId xmlns:a16="http://schemas.microsoft.com/office/drawing/2014/main" val="3109421227"/>
                    </a:ext>
                  </a:extLst>
                </a:gridCol>
                <a:gridCol w="878267">
                  <a:extLst>
                    <a:ext uri="{9D8B030D-6E8A-4147-A177-3AD203B41FA5}">
                      <a16:colId xmlns:a16="http://schemas.microsoft.com/office/drawing/2014/main" val="3315787878"/>
                    </a:ext>
                  </a:extLst>
                </a:gridCol>
                <a:gridCol w="652621">
                  <a:extLst>
                    <a:ext uri="{9D8B030D-6E8A-4147-A177-3AD203B41FA5}">
                      <a16:colId xmlns:a16="http://schemas.microsoft.com/office/drawing/2014/main" val="1007839880"/>
                    </a:ext>
                  </a:extLst>
                </a:gridCol>
                <a:gridCol w="652621">
                  <a:extLst>
                    <a:ext uri="{9D8B030D-6E8A-4147-A177-3AD203B41FA5}">
                      <a16:colId xmlns:a16="http://schemas.microsoft.com/office/drawing/2014/main" val="3918517986"/>
                    </a:ext>
                  </a:extLst>
                </a:gridCol>
              </a:tblGrid>
              <a:tr h="685837">
                <a:tc>
                  <a:txBody>
                    <a:bodyPr/>
                    <a:lstStyle/>
                    <a:p>
                      <a:pPr algn="r" rtl="1"/>
                      <a:r>
                        <a:rPr lang="fa-IR" sz="2400" b="1" dirty="0">
                          <a:solidFill>
                            <a:schemeClr val="tx1"/>
                          </a:solidFill>
                          <a:cs typeface="B Nazanin" panose="00000400000000000000" pitchFamily="2" charset="-78"/>
                        </a:rPr>
                        <a:t>شی</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r" rtl="1"/>
                      <a:r>
                        <a:rPr lang="fa-IR" sz="2400" b="1" dirty="0">
                          <a:solidFill>
                            <a:schemeClr val="tx1"/>
                          </a:solidFill>
                          <a:cs typeface="B Nazanin" panose="00000400000000000000" pitchFamily="2" charset="-78"/>
                        </a:rPr>
                        <a:t>وَح</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r" rtl="1"/>
                      <a:r>
                        <a:rPr lang="fa-IR" sz="2400" b="1" dirty="0">
                          <a:solidFill>
                            <a:schemeClr val="tx1"/>
                          </a:solidFill>
                          <a:cs typeface="B Nazanin" panose="00000400000000000000" pitchFamily="2" charset="-78"/>
                        </a:rPr>
                        <a:t>غِ</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rowSpan="2">
                  <a:txBody>
                    <a:bodyPr/>
                    <a:lstStyle/>
                    <a:p>
                      <a:pPr algn="r" rtl="1"/>
                      <a:endParaRPr lang="en-US" sz="2400" b="1" dirty="0">
                        <a:solidFill>
                          <a:schemeClr val="tx1"/>
                        </a:solidFill>
                        <a:cs typeface="B Nazanin" panose="00000400000000000000" pitchFamily="2" charset="-78"/>
                      </a:endParaRPr>
                    </a:p>
                  </a:txBody>
                  <a:tcPr>
                    <a:solidFill>
                      <a:srgbClr val="FF0000"/>
                    </a:solidFill>
                  </a:tcPr>
                </a:tc>
                <a:tc>
                  <a:txBody>
                    <a:bodyPr/>
                    <a:lstStyle/>
                    <a:p>
                      <a:pPr algn="r" rtl="1"/>
                      <a:r>
                        <a:rPr lang="fa-IR" sz="2400" b="1" dirty="0">
                          <a:solidFill>
                            <a:schemeClr val="tx1"/>
                          </a:solidFill>
                          <a:cs typeface="B Nazanin" panose="00000400000000000000" pitchFamily="2" charset="-78"/>
                        </a:rPr>
                        <a:t>مُر</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r" rtl="1"/>
                      <a:r>
                        <a:rPr lang="fa-IR" sz="2400" b="1" dirty="0">
                          <a:solidFill>
                            <a:schemeClr val="tx1"/>
                          </a:solidFill>
                          <a:cs typeface="B Nazanin" panose="00000400000000000000" pitchFamily="2" charset="-78"/>
                        </a:rPr>
                        <a:t>این</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r" rtl="1"/>
                      <a:r>
                        <a:rPr lang="fa-IR" sz="2400" b="1" dirty="0">
                          <a:solidFill>
                            <a:schemeClr val="tx1"/>
                          </a:solidFill>
                          <a:cs typeface="B Nazanin" panose="00000400000000000000" pitchFamily="2" charset="-78"/>
                        </a:rPr>
                        <a:t>کِ </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rowSpan="2">
                  <a:txBody>
                    <a:bodyPr/>
                    <a:lstStyle/>
                    <a:p>
                      <a:pPr algn="r" rtl="1"/>
                      <a:endParaRPr lang="en-US" sz="2400" b="1" dirty="0">
                        <a:solidFill>
                          <a:schemeClr val="tx1"/>
                        </a:solidFill>
                        <a:cs typeface="B Nazanin" panose="00000400000000000000" pitchFamily="2" charset="-78"/>
                      </a:endParaRPr>
                    </a:p>
                  </a:txBody>
                  <a:tcPr>
                    <a:solidFill>
                      <a:srgbClr val="FF0000"/>
                    </a:solidFill>
                  </a:tcPr>
                </a:tc>
                <a:tc>
                  <a:txBody>
                    <a:bodyPr/>
                    <a:lstStyle/>
                    <a:p>
                      <a:pPr algn="r" rtl="1"/>
                      <a:r>
                        <a:rPr lang="fa-IR" sz="2400" b="1" dirty="0">
                          <a:solidFill>
                            <a:schemeClr val="tx1"/>
                          </a:solidFill>
                          <a:cs typeface="B Nazanin" panose="00000400000000000000" pitchFamily="2" charset="-78"/>
                        </a:rPr>
                        <a:t>را</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r" rtl="1"/>
                      <a:r>
                        <a:rPr lang="fa-IR" sz="2400" b="1" dirty="0">
                          <a:solidFill>
                            <a:schemeClr val="tx1"/>
                          </a:solidFill>
                          <a:cs typeface="B Nazanin" panose="00000400000000000000" pitchFamily="2" charset="-78"/>
                        </a:rPr>
                        <a:t>لَم</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r" rtl="1"/>
                      <a:r>
                        <a:rPr lang="fa-IR" sz="2400" b="1" dirty="0">
                          <a:solidFill>
                            <a:schemeClr val="tx1"/>
                          </a:solidFill>
                          <a:cs typeface="B Nazanin" panose="00000400000000000000" pitchFamily="2" charset="-78"/>
                        </a:rPr>
                        <a:t>دِ </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rowSpan="2">
                  <a:txBody>
                    <a:bodyPr/>
                    <a:lstStyle/>
                    <a:p>
                      <a:pPr algn="r" rtl="1"/>
                      <a:endParaRPr lang="en-US" sz="2400" b="1" dirty="0">
                        <a:solidFill>
                          <a:srgbClr val="C00000"/>
                        </a:solidFill>
                        <a:cs typeface="B Nazanin" panose="00000400000000000000" pitchFamily="2" charset="-78"/>
                      </a:endParaRPr>
                    </a:p>
                  </a:txBody>
                  <a:tcPr>
                    <a:solidFill>
                      <a:srgbClr val="FF0000"/>
                    </a:solidFill>
                  </a:tcPr>
                </a:tc>
                <a:tc>
                  <a:txBody>
                    <a:bodyPr/>
                    <a:lstStyle/>
                    <a:p>
                      <a:pPr algn="r" rtl="1"/>
                      <a:r>
                        <a:rPr lang="fa-IR" sz="2400" b="1" dirty="0">
                          <a:solidFill>
                            <a:schemeClr val="tx1"/>
                          </a:solidFill>
                          <a:cs typeface="B Nazanin" panose="00000400000000000000" pitchFamily="2" charset="-78"/>
                        </a:rPr>
                        <a:t>جان</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r" rtl="1"/>
                      <a:r>
                        <a:rPr lang="fa-IR" sz="2400" b="1" dirty="0">
                          <a:solidFill>
                            <a:schemeClr val="tx1"/>
                          </a:solidFill>
                          <a:cs typeface="B Nazanin" panose="00000400000000000000" pitchFamily="2" charset="-78"/>
                        </a:rPr>
                        <a:t>رَن</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r" rtl="1"/>
                      <a:r>
                        <a:rPr lang="fa-IR" sz="2400" b="1" dirty="0">
                          <a:solidFill>
                            <a:schemeClr val="tx1"/>
                          </a:solidFill>
                          <a:cs typeface="B Nazanin" panose="00000400000000000000" pitchFamily="2" charset="-78"/>
                        </a:rPr>
                        <a:t>مَ</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extLst>
                  <a:ext uri="{0D108BD9-81ED-4DB2-BD59-A6C34878D82A}">
                    <a16:rowId xmlns:a16="http://schemas.microsoft.com/office/drawing/2014/main" val="1369649828"/>
                  </a:ext>
                </a:extLst>
              </a:tr>
              <a:tr h="685837">
                <a:tc>
                  <a:txBody>
                    <a:bodyPr/>
                    <a:lstStyle/>
                    <a:p>
                      <a:pPr algn="r" rtl="1"/>
                      <a:r>
                        <a:rPr lang="fa-IR" sz="2400" b="1" dirty="0">
                          <a:solidFill>
                            <a:schemeClr val="tx1"/>
                          </a:solidFill>
                          <a:cs typeface="B Nazanin" panose="00000400000000000000" pitchFamily="2" charset="-78"/>
                        </a:rPr>
                        <a:t>نَد</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r" rtl="1"/>
                      <a:r>
                        <a:rPr lang="fa-IR" sz="2400" b="1" dirty="0">
                          <a:solidFill>
                            <a:schemeClr val="tx1"/>
                          </a:solidFill>
                          <a:cs typeface="B Nazanin" panose="00000400000000000000" pitchFamily="2" charset="-78"/>
                        </a:rPr>
                        <a:t>شی</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r" rtl="1"/>
                      <a:r>
                        <a:rPr lang="fa-IR" sz="2400" b="1" dirty="0">
                          <a:solidFill>
                            <a:schemeClr val="tx1"/>
                          </a:solidFill>
                          <a:cs typeface="B Nazanin" panose="00000400000000000000" pitchFamily="2" charset="-78"/>
                        </a:rPr>
                        <a:t>نِ </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vMerge="1">
                  <a:txBody>
                    <a:bodyPr/>
                    <a:lstStyle/>
                    <a:p>
                      <a:pPr algn="r" rtl="1"/>
                      <a:endParaRPr lang="en-US" sz="2400"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کِل</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r" rtl="1"/>
                      <a:r>
                        <a:rPr lang="fa-IR" sz="2400" b="1" dirty="0">
                          <a:solidFill>
                            <a:schemeClr val="tx1"/>
                          </a:solidFill>
                          <a:cs typeface="B Nazanin" panose="00000400000000000000" pitchFamily="2" charset="-78"/>
                        </a:rPr>
                        <a:t>مُش</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r" rtl="1"/>
                      <a:r>
                        <a:rPr lang="fa-IR" sz="2400" b="1" dirty="0">
                          <a:solidFill>
                            <a:schemeClr val="tx1"/>
                          </a:solidFill>
                          <a:cs typeface="B Nazanin" panose="00000400000000000000" pitchFamily="2" charset="-78"/>
                        </a:rPr>
                        <a:t>ست</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vMerge="1">
                  <a:txBody>
                    <a:bodyPr/>
                    <a:lstStyle/>
                    <a:p>
                      <a:pPr algn="r" rtl="1"/>
                      <a:endParaRPr lang="en-US" sz="2400"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خا</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r" rtl="1"/>
                      <a:r>
                        <a:rPr lang="fa-IR" sz="2400" b="1" dirty="0">
                          <a:solidFill>
                            <a:schemeClr val="tx1"/>
                          </a:solidFill>
                          <a:cs typeface="B Nazanin" panose="00000400000000000000" pitchFamily="2" charset="-78"/>
                        </a:rPr>
                        <a:t>بر</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r" rtl="1"/>
                      <a:r>
                        <a:rPr lang="fa-IR" sz="2400" b="1" dirty="0">
                          <a:solidFill>
                            <a:schemeClr val="tx1"/>
                          </a:solidFill>
                          <a:cs typeface="B Nazanin" panose="00000400000000000000" pitchFamily="2" charset="-78"/>
                        </a:rPr>
                        <a:t>کِ </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vMerge="1">
                  <a:txBody>
                    <a:bodyPr/>
                    <a:lstStyle/>
                    <a:p>
                      <a:pPr algn="r" rtl="1"/>
                      <a:endParaRPr lang="en-US" sz="2400"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می</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r" rtl="1"/>
                      <a:r>
                        <a:rPr lang="fa-IR" sz="2400" b="1" dirty="0">
                          <a:solidFill>
                            <a:schemeClr val="tx1"/>
                          </a:solidFill>
                          <a:cs typeface="B Nazanin" panose="00000400000000000000" pitchFamily="2" charset="-78"/>
                        </a:rPr>
                        <a:t>با</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r" rtl="1"/>
                      <a:r>
                        <a:rPr lang="fa-IR" sz="2400" b="1" dirty="0">
                          <a:solidFill>
                            <a:schemeClr val="tx1"/>
                          </a:solidFill>
                          <a:cs typeface="B Nazanin" panose="00000400000000000000" pitchFamily="2" charset="-78"/>
                        </a:rPr>
                        <a:t>زِ </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extLst>
                  <a:ext uri="{0D108BD9-81ED-4DB2-BD59-A6C34878D82A}">
                    <a16:rowId xmlns:a16="http://schemas.microsoft.com/office/drawing/2014/main" val="2630322789"/>
                  </a:ext>
                </a:extLst>
              </a:tr>
            </a:tbl>
          </a:graphicData>
        </a:graphic>
      </p:graphicFrame>
    </p:spTree>
    <p:extLst>
      <p:ext uri="{BB962C8B-B14F-4D97-AF65-F5344CB8AC3E}">
        <p14:creationId xmlns:p14="http://schemas.microsoft.com/office/powerpoint/2010/main" val="34941643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112EB5C-851B-BEA3-91F8-48058D7DA5FD}"/>
              </a:ext>
            </a:extLst>
          </p:cNvPr>
          <p:cNvSpPr txBox="1"/>
          <p:nvPr/>
        </p:nvSpPr>
        <p:spPr>
          <a:xfrm>
            <a:off x="548640" y="377541"/>
            <a:ext cx="11408900" cy="5032147"/>
          </a:xfrm>
          <a:prstGeom prst="rect">
            <a:avLst/>
          </a:prstGeom>
          <a:noFill/>
        </p:spPr>
        <p:txBody>
          <a:bodyPr wrap="square">
            <a:spAutoFit/>
          </a:bodyPr>
          <a:lstStyle/>
          <a:p>
            <a:pPr algn="r" rtl="1">
              <a:lnSpc>
                <a:spcPct val="150000"/>
              </a:lnSpc>
            </a:pPr>
            <a:r>
              <a:rPr lang="fa-IR" sz="2400" b="1" dirty="0">
                <a:cs typeface="B Titr" panose="00000700000000000000" pitchFamily="2" charset="-78"/>
              </a:rPr>
              <a:t>وزن شعر: </a:t>
            </a:r>
          </a:p>
          <a:p>
            <a:pPr algn="r" rtl="1">
              <a:lnSpc>
                <a:spcPct val="150000"/>
              </a:lnSpc>
            </a:pPr>
            <a:r>
              <a:rPr lang="fa-IR" sz="2400" b="1" dirty="0">
                <a:cs typeface="B Titr" panose="00000700000000000000" pitchFamily="2" charset="-78"/>
              </a:rPr>
              <a:t>تقطیع به هجا: به روش ضربۀ هجا:</a:t>
            </a:r>
          </a:p>
          <a:p>
            <a:pPr algn="r" rtl="1">
              <a:lnSpc>
                <a:spcPct val="150000"/>
              </a:lnSpc>
            </a:pPr>
            <a:r>
              <a:rPr lang="fa-IR" sz="2400" b="1" dirty="0">
                <a:cs typeface="B Nazanin" panose="00000400000000000000" pitchFamily="2" charset="-78"/>
              </a:rPr>
              <a:t>پس از مشخص شدن ارکان، اکنون می‌توانید هجاهای شعر را با ضربۀ هجا مشخص و مرز هر هجا را با خط عمودی کوتاهی مشخص کنیم</a:t>
            </a:r>
          </a:p>
          <a:p>
            <a:pPr algn="r" rtl="1">
              <a:lnSpc>
                <a:spcPct val="150000"/>
              </a:lnSpc>
            </a:pPr>
            <a:r>
              <a:rPr lang="fa-IR" sz="2400" b="1" dirty="0">
                <a:cs typeface="B Titr" panose="00000700000000000000" pitchFamily="2" charset="-78"/>
              </a:rPr>
              <a:t>ضربۀ هجا: </a:t>
            </a:r>
            <a:r>
              <a:rPr lang="fa-IR" sz="2400" b="1" dirty="0">
                <a:cs typeface="B Nazanin" panose="00000400000000000000" pitchFamily="2" charset="-78"/>
              </a:rPr>
              <a:t>ضربه‌ای که روی هر هجا می‌زنیم. اگر شعر را با آهنگ بخوانیم؛</a:t>
            </a:r>
          </a:p>
          <a:p>
            <a:pPr algn="r" rtl="1">
              <a:lnSpc>
                <a:spcPct val="150000"/>
              </a:lnSpc>
            </a:pPr>
            <a:r>
              <a:rPr lang="fa-IR" sz="2400" b="1" dirty="0">
                <a:cs typeface="B Nazanin" panose="00000400000000000000" pitchFamily="2" charset="-78"/>
              </a:rPr>
              <a:t>1- ضربۀ هجای بلند با فاصله از هم زده‌می‌شود؛</a:t>
            </a:r>
          </a:p>
          <a:p>
            <a:pPr algn="r" rtl="1">
              <a:lnSpc>
                <a:spcPct val="150000"/>
              </a:lnSpc>
            </a:pPr>
            <a:r>
              <a:rPr lang="fa-IR" sz="2400" b="1" dirty="0">
                <a:cs typeface="B Nazanin" panose="00000400000000000000" pitchFamily="2" charset="-78"/>
              </a:rPr>
              <a:t>2- ضربۀ هجای کوتاه بدون فاصله و چسبیده به هجای بعدی زده‌می‌شود؛</a:t>
            </a:r>
          </a:p>
          <a:p>
            <a:pPr algn="r" rtl="1">
              <a:lnSpc>
                <a:spcPct val="150000"/>
              </a:lnSpc>
            </a:pPr>
            <a:r>
              <a:rPr lang="fa-IR" sz="2400" b="1" dirty="0">
                <a:cs typeface="B Nazanin" panose="00000400000000000000" pitchFamily="2" charset="-78"/>
              </a:rPr>
              <a:t>3- هجای کشیده با افزودن یک مصوّت کوتاه به یک هجای کوتاه و یک هجای بلند تبدیل می‌شود.</a:t>
            </a:r>
          </a:p>
          <a:p>
            <a:pPr algn="r" rtl="1">
              <a:lnSpc>
                <a:spcPct val="150000"/>
              </a:lnSpc>
            </a:pPr>
            <a:r>
              <a:rPr lang="fa-IR" sz="2400" b="1" dirty="0">
                <a:cs typeface="B Nazanin" panose="00000400000000000000" pitchFamily="2" charset="-78"/>
              </a:rPr>
              <a:t>توجّه: اگر هجای کشیده پس از مصوت بلند، دو صامت داشته‌باشد‎‌‌ّ، صامت پایانی را نمی‌خوانیم (دوست= دوسِ)</a:t>
            </a:r>
          </a:p>
        </p:txBody>
      </p:sp>
    </p:spTree>
    <p:extLst>
      <p:ext uri="{BB962C8B-B14F-4D97-AF65-F5344CB8AC3E}">
        <p14:creationId xmlns:p14="http://schemas.microsoft.com/office/powerpoint/2010/main" val="28989964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88089F5-59D2-E926-4309-48B10CF841F9}"/>
              </a:ext>
            </a:extLst>
          </p:cNvPr>
          <p:cNvSpPr txBox="1"/>
          <p:nvPr/>
        </p:nvSpPr>
        <p:spPr>
          <a:xfrm>
            <a:off x="731519" y="406036"/>
            <a:ext cx="11211952" cy="2031325"/>
          </a:xfrm>
          <a:prstGeom prst="rect">
            <a:avLst/>
          </a:prstGeom>
          <a:noFill/>
        </p:spPr>
        <p:txBody>
          <a:bodyPr wrap="square">
            <a:spAutoFit/>
          </a:bodyPr>
          <a:lstStyle/>
          <a:p>
            <a:pPr algn="r" rtl="1">
              <a:lnSpc>
                <a:spcPct val="150000"/>
              </a:lnSpc>
            </a:pPr>
            <a:r>
              <a:rPr lang="fa-IR" sz="2400" b="1">
                <a:cs typeface="B Titr" panose="00000700000000000000" pitchFamily="2" charset="-78"/>
              </a:rPr>
              <a:t>وزن شعر: </a:t>
            </a:r>
          </a:p>
          <a:p>
            <a:pPr algn="r" rtl="1">
              <a:lnSpc>
                <a:spcPct val="200000"/>
              </a:lnSpc>
            </a:pPr>
            <a:endParaRPr lang="fa-IR" sz="2400" b="1">
              <a:cs typeface="B Nazanin" panose="00000400000000000000" pitchFamily="2" charset="-78"/>
            </a:endParaRPr>
          </a:p>
          <a:p>
            <a:pPr algn="r" rtl="1">
              <a:lnSpc>
                <a:spcPct val="200000"/>
              </a:lnSpc>
            </a:pPr>
            <a:endParaRPr lang="fa-IR" sz="2400" b="1" dirty="0">
              <a:cs typeface="B Nazanin" panose="00000400000000000000" pitchFamily="2" charset="-78"/>
            </a:endParaRPr>
          </a:p>
        </p:txBody>
      </p:sp>
      <p:sp>
        <p:nvSpPr>
          <p:cNvPr id="5" name="TextBox 4">
            <a:extLst>
              <a:ext uri="{FF2B5EF4-FFF2-40B4-BE49-F238E27FC236}">
                <a16:creationId xmlns:a16="http://schemas.microsoft.com/office/drawing/2014/main" id="{D34AB678-B814-093D-CA0B-C56AA3192D4C}"/>
              </a:ext>
            </a:extLst>
          </p:cNvPr>
          <p:cNvSpPr txBox="1"/>
          <p:nvPr/>
        </p:nvSpPr>
        <p:spPr>
          <a:xfrm>
            <a:off x="731519" y="973044"/>
            <a:ext cx="11211952" cy="5032147"/>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تقطیع به هجا: به روش ضربۀ هجا:</a:t>
            </a:r>
          </a:p>
          <a:p>
            <a:pPr marL="0" marR="0" lvl="0" indent="0" algn="r" defTabSz="914400" rtl="1" eaLnBrk="1" fontAlgn="auto" latinLnBrk="0" hangingPunct="1">
              <a:lnSpc>
                <a:spcPct val="150000"/>
              </a:lnSpc>
              <a:spcBef>
                <a:spcPts val="0"/>
              </a:spcBef>
              <a:spcAft>
                <a:spcPts val="0"/>
              </a:spcAft>
              <a:buClrTx/>
              <a:buSzTx/>
              <a:buFontTx/>
              <a:buNone/>
              <a:tabLst/>
              <a:defRPr/>
            </a:pPr>
            <a:endParaRPr lang="fa-IR" sz="2400" b="1" dirty="0">
              <a:solidFill>
                <a:prstClr val="black"/>
              </a:solidFill>
              <a:latin typeface="Calibri" panose="020F0502020204030204"/>
              <a:cs typeface="B Titr" panose="00000700000000000000" pitchFamily="2" charset="-78"/>
            </a:endParaRPr>
          </a:p>
          <a:p>
            <a:pPr marL="0" marR="0" lvl="0" indent="0" algn="r" defTabSz="914400" rtl="1" eaLnBrk="1" fontAlgn="auto" latinLnBrk="0" hangingPunct="1">
              <a:lnSpc>
                <a:spcPct val="15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cs typeface="B Titr" panose="00000700000000000000" pitchFamily="2" charset="-78"/>
            </a:endParaRPr>
          </a:p>
          <a:p>
            <a:pPr marL="0" marR="0" lvl="0" indent="0" algn="r" defTabSz="914400" rtl="1" eaLnBrk="1" fontAlgn="auto" latinLnBrk="0" hangingPunct="1">
              <a:lnSpc>
                <a:spcPct val="150000"/>
              </a:lnSpc>
              <a:spcBef>
                <a:spcPts val="0"/>
              </a:spcBef>
              <a:spcAft>
                <a:spcPts val="0"/>
              </a:spcAft>
              <a:buClrTx/>
              <a:buSzTx/>
              <a:buFontTx/>
              <a:buNone/>
              <a:tabLst/>
              <a:defRPr/>
            </a:pPr>
            <a:endParaRPr lang="fa-IR" sz="2400" b="1" dirty="0">
              <a:solidFill>
                <a:prstClr val="black"/>
              </a:solidFill>
              <a:latin typeface="Calibri" panose="020F0502020204030204"/>
              <a:cs typeface="B Titr" panose="00000700000000000000" pitchFamily="2" charset="-78"/>
            </a:endParaRPr>
          </a:p>
          <a:p>
            <a:pPr marL="0" marR="0" lvl="0" indent="0" algn="r" defTabSz="914400" rtl="1" eaLnBrk="1" fontAlgn="auto" latinLnBrk="0" hangingPunct="1">
              <a:lnSpc>
                <a:spcPct val="15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cs typeface="B Titr" panose="00000700000000000000" pitchFamily="2" charset="-78"/>
            </a:endParaRPr>
          </a:p>
          <a:p>
            <a:pPr marL="0" marR="0" lvl="0" indent="0" algn="r" defTabSz="914400" rtl="1" eaLnBrk="1" fontAlgn="auto" latinLnBrk="0" hangingPunct="1">
              <a:lnSpc>
                <a:spcPct val="150000"/>
              </a:lnSpc>
              <a:spcBef>
                <a:spcPts val="0"/>
              </a:spcBef>
              <a:spcAft>
                <a:spcPts val="0"/>
              </a:spcAft>
              <a:buClrTx/>
              <a:buSzTx/>
              <a:buFontTx/>
              <a:buNone/>
              <a:tabLst/>
              <a:defRPr/>
            </a:pPr>
            <a:endParaRPr lang="fa-IR" sz="2400" b="1" dirty="0">
              <a:solidFill>
                <a:prstClr val="black"/>
              </a:solidFill>
              <a:latin typeface="Calibri" panose="020F0502020204030204"/>
              <a:cs typeface="B Titr" panose="00000700000000000000" pitchFamily="2" charset="-78"/>
            </a:endParaRPr>
          </a:p>
          <a:p>
            <a:pPr marL="0" marR="0" lvl="0" indent="0" algn="r" defTabSz="914400" rtl="1" eaLnBrk="1" fontAlgn="auto" latinLnBrk="0" hangingPunct="1">
              <a:lnSpc>
                <a:spcPct val="15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endParaRPr>
          </a:p>
          <a:p>
            <a:pPr marL="0" marR="0" lvl="0" indent="0" algn="r" defTabSz="914400" rtl="1" eaLnBrk="1" fontAlgn="auto" latinLnBrk="0" hangingPunct="1">
              <a:lnSpc>
                <a:spcPct val="15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با توجّه به مصراع دوم در می‌یابیم که نوع و نظم چینش هجاها در هر دو مصراع یکسان است که نشان‌دهندۀ هموزنی این دو مصراع است.</a:t>
            </a:r>
            <a:endPar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endParaRPr>
          </a:p>
        </p:txBody>
      </p:sp>
      <p:graphicFrame>
        <p:nvGraphicFramePr>
          <p:cNvPr id="7" name="Table 6">
            <a:extLst>
              <a:ext uri="{FF2B5EF4-FFF2-40B4-BE49-F238E27FC236}">
                <a16:creationId xmlns:a16="http://schemas.microsoft.com/office/drawing/2014/main" id="{E0CABEDA-57BB-A8DB-02F6-38947DC2C182}"/>
              </a:ext>
            </a:extLst>
          </p:cNvPr>
          <p:cNvGraphicFramePr>
            <a:graphicFrameLocks noGrp="1"/>
          </p:cNvGraphicFramePr>
          <p:nvPr>
            <p:extLst>
              <p:ext uri="{D42A27DB-BD31-4B8C-83A1-F6EECF244321}">
                <p14:modId xmlns:p14="http://schemas.microsoft.com/office/powerpoint/2010/main" val="1338790165"/>
              </p:ext>
            </p:extLst>
          </p:nvPr>
        </p:nvGraphicFramePr>
        <p:xfrm>
          <a:off x="1645921" y="2114514"/>
          <a:ext cx="10185008" cy="2306126"/>
        </p:xfrm>
        <a:graphic>
          <a:graphicData uri="http://schemas.openxmlformats.org/drawingml/2006/table">
            <a:tbl>
              <a:tblPr firstRow="1" bandRow="1">
                <a:tableStyleId>{5C22544A-7EE6-4342-B048-85BDC9FD1C3A}</a:tableStyleId>
              </a:tblPr>
              <a:tblGrid>
                <a:gridCol w="639611">
                  <a:extLst>
                    <a:ext uri="{9D8B030D-6E8A-4147-A177-3AD203B41FA5}">
                      <a16:colId xmlns:a16="http://schemas.microsoft.com/office/drawing/2014/main" val="3468143981"/>
                    </a:ext>
                  </a:extLst>
                </a:gridCol>
                <a:gridCol w="681814">
                  <a:extLst>
                    <a:ext uri="{9D8B030D-6E8A-4147-A177-3AD203B41FA5}">
                      <a16:colId xmlns:a16="http://schemas.microsoft.com/office/drawing/2014/main" val="285583495"/>
                    </a:ext>
                  </a:extLst>
                </a:gridCol>
                <a:gridCol w="829010">
                  <a:extLst>
                    <a:ext uri="{9D8B030D-6E8A-4147-A177-3AD203B41FA5}">
                      <a16:colId xmlns:a16="http://schemas.microsoft.com/office/drawing/2014/main" val="3275384336"/>
                    </a:ext>
                  </a:extLst>
                </a:gridCol>
                <a:gridCol w="534618">
                  <a:extLst>
                    <a:ext uri="{9D8B030D-6E8A-4147-A177-3AD203B41FA5}">
                      <a16:colId xmlns:a16="http://schemas.microsoft.com/office/drawing/2014/main" val="2173726737"/>
                    </a:ext>
                  </a:extLst>
                </a:gridCol>
                <a:gridCol w="681814">
                  <a:extLst>
                    <a:ext uri="{9D8B030D-6E8A-4147-A177-3AD203B41FA5}">
                      <a16:colId xmlns:a16="http://schemas.microsoft.com/office/drawing/2014/main" val="3568592471"/>
                    </a:ext>
                  </a:extLst>
                </a:gridCol>
                <a:gridCol w="681814">
                  <a:extLst>
                    <a:ext uri="{9D8B030D-6E8A-4147-A177-3AD203B41FA5}">
                      <a16:colId xmlns:a16="http://schemas.microsoft.com/office/drawing/2014/main" val="1860329711"/>
                    </a:ext>
                  </a:extLst>
                </a:gridCol>
                <a:gridCol w="815719">
                  <a:extLst>
                    <a:ext uri="{9D8B030D-6E8A-4147-A177-3AD203B41FA5}">
                      <a16:colId xmlns:a16="http://schemas.microsoft.com/office/drawing/2014/main" val="1932058400"/>
                    </a:ext>
                  </a:extLst>
                </a:gridCol>
                <a:gridCol w="547909">
                  <a:extLst>
                    <a:ext uri="{9D8B030D-6E8A-4147-A177-3AD203B41FA5}">
                      <a16:colId xmlns:a16="http://schemas.microsoft.com/office/drawing/2014/main" val="2751665615"/>
                    </a:ext>
                  </a:extLst>
                </a:gridCol>
                <a:gridCol w="681814">
                  <a:extLst>
                    <a:ext uri="{9D8B030D-6E8A-4147-A177-3AD203B41FA5}">
                      <a16:colId xmlns:a16="http://schemas.microsoft.com/office/drawing/2014/main" val="1676029151"/>
                    </a:ext>
                  </a:extLst>
                </a:gridCol>
                <a:gridCol w="681814">
                  <a:extLst>
                    <a:ext uri="{9D8B030D-6E8A-4147-A177-3AD203B41FA5}">
                      <a16:colId xmlns:a16="http://schemas.microsoft.com/office/drawing/2014/main" val="1804245715"/>
                    </a:ext>
                  </a:extLst>
                </a:gridCol>
                <a:gridCol w="681814">
                  <a:extLst>
                    <a:ext uri="{9D8B030D-6E8A-4147-A177-3AD203B41FA5}">
                      <a16:colId xmlns:a16="http://schemas.microsoft.com/office/drawing/2014/main" val="4141022742"/>
                    </a:ext>
                  </a:extLst>
                </a:gridCol>
                <a:gridCol w="442610">
                  <a:extLst>
                    <a:ext uri="{9D8B030D-6E8A-4147-A177-3AD203B41FA5}">
                      <a16:colId xmlns:a16="http://schemas.microsoft.com/office/drawing/2014/main" val="3570546517"/>
                    </a:ext>
                  </a:extLst>
                </a:gridCol>
                <a:gridCol w="843322">
                  <a:extLst>
                    <a:ext uri="{9D8B030D-6E8A-4147-A177-3AD203B41FA5}">
                      <a16:colId xmlns:a16="http://schemas.microsoft.com/office/drawing/2014/main" val="4240527549"/>
                    </a:ext>
                  </a:extLst>
                </a:gridCol>
                <a:gridCol w="759511">
                  <a:extLst>
                    <a:ext uri="{9D8B030D-6E8A-4147-A177-3AD203B41FA5}">
                      <a16:colId xmlns:a16="http://schemas.microsoft.com/office/drawing/2014/main" val="3721741594"/>
                    </a:ext>
                  </a:extLst>
                </a:gridCol>
                <a:gridCol w="681814">
                  <a:extLst>
                    <a:ext uri="{9D8B030D-6E8A-4147-A177-3AD203B41FA5}">
                      <a16:colId xmlns:a16="http://schemas.microsoft.com/office/drawing/2014/main" val="3981841107"/>
                    </a:ext>
                  </a:extLst>
                </a:gridCol>
              </a:tblGrid>
              <a:tr h="820361">
                <a:tc>
                  <a:txBody>
                    <a:bodyPr/>
                    <a:lstStyle/>
                    <a:p>
                      <a:pPr algn="ctr" rtl="1"/>
                      <a:r>
                        <a:rPr lang="fa-IR" sz="2400" b="1" dirty="0">
                          <a:solidFill>
                            <a:schemeClr val="tx1"/>
                          </a:solidFill>
                          <a:cs typeface="B Nazanin" panose="00000400000000000000" pitchFamily="2" charset="-78"/>
                        </a:rPr>
                        <a:t>شی</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ctr" rtl="1"/>
                      <a:r>
                        <a:rPr lang="fa-IR" sz="2400" b="1" dirty="0">
                          <a:solidFill>
                            <a:schemeClr val="tx1"/>
                          </a:solidFill>
                          <a:cs typeface="B Nazanin" panose="00000400000000000000" pitchFamily="2" charset="-78"/>
                        </a:rPr>
                        <a:t>وَح</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ctr" rtl="1"/>
                      <a:r>
                        <a:rPr lang="fa-IR" sz="2400" b="1" dirty="0">
                          <a:solidFill>
                            <a:schemeClr val="tx1"/>
                          </a:solidFill>
                          <a:cs typeface="B Nazanin" panose="00000400000000000000" pitchFamily="2" charset="-78"/>
                        </a:rPr>
                        <a:t>غِ</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rowSpan="3">
                  <a:txBody>
                    <a:bodyPr/>
                    <a:lstStyle/>
                    <a:p>
                      <a:pPr algn="ctr" rtl="1"/>
                      <a:endParaRPr lang="en-US" sz="2400" b="1" dirty="0">
                        <a:solidFill>
                          <a:schemeClr val="tx1"/>
                        </a:solidFill>
                        <a:cs typeface="B Nazanin" panose="00000400000000000000" pitchFamily="2" charset="-78"/>
                      </a:endParaRPr>
                    </a:p>
                  </a:txBody>
                  <a:tcPr>
                    <a:solidFill>
                      <a:srgbClr val="FFC000"/>
                    </a:solidFill>
                  </a:tcPr>
                </a:tc>
                <a:tc>
                  <a:txBody>
                    <a:bodyPr/>
                    <a:lstStyle/>
                    <a:p>
                      <a:pPr algn="ctr" rtl="1"/>
                      <a:r>
                        <a:rPr lang="fa-IR" sz="2400" b="1" dirty="0">
                          <a:solidFill>
                            <a:schemeClr val="tx1"/>
                          </a:solidFill>
                          <a:cs typeface="B Nazanin" panose="00000400000000000000" pitchFamily="2" charset="-78"/>
                        </a:rPr>
                        <a:t>مُر</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ctr" rtl="1"/>
                      <a:r>
                        <a:rPr lang="fa-IR" sz="2400" b="1" dirty="0">
                          <a:solidFill>
                            <a:schemeClr val="tx1"/>
                          </a:solidFill>
                          <a:cs typeface="B Nazanin" panose="00000400000000000000" pitchFamily="2" charset="-78"/>
                        </a:rPr>
                        <a:t>این</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ctr" rtl="1"/>
                      <a:r>
                        <a:rPr lang="fa-IR" sz="2400" b="1" dirty="0">
                          <a:solidFill>
                            <a:schemeClr val="tx1"/>
                          </a:solidFill>
                          <a:cs typeface="B Nazanin" panose="00000400000000000000" pitchFamily="2" charset="-78"/>
                        </a:rPr>
                        <a:t>کِ </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rowSpan="3">
                  <a:txBody>
                    <a:bodyPr/>
                    <a:lstStyle/>
                    <a:p>
                      <a:pPr algn="ctr" rtl="1"/>
                      <a:endParaRPr lang="en-US" sz="2400" b="1" dirty="0">
                        <a:solidFill>
                          <a:schemeClr val="tx1"/>
                        </a:solidFill>
                        <a:cs typeface="B Nazanin" panose="00000400000000000000" pitchFamily="2" charset="-78"/>
                      </a:endParaRPr>
                    </a:p>
                  </a:txBody>
                  <a:tcPr>
                    <a:solidFill>
                      <a:srgbClr val="FFC000"/>
                    </a:solidFill>
                  </a:tcPr>
                </a:tc>
                <a:tc>
                  <a:txBody>
                    <a:bodyPr/>
                    <a:lstStyle/>
                    <a:p>
                      <a:pPr algn="ctr" rtl="1"/>
                      <a:r>
                        <a:rPr lang="fa-IR" sz="2400" b="1" dirty="0">
                          <a:solidFill>
                            <a:schemeClr val="tx1"/>
                          </a:solidFill>
                          <a:cs typeface="B Nazanin" panose="00000400000000000000" pitchFamily="2" charset="-78"/>
                        </a:rPr>
                        <a:t>را</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ctr" rtl="1"/>
                      <a:r>
                        <a:rPr lang="fa-IR" sz="2400" b="1" dirty="0">
                          <a:solidFill>
                            <a:schemeClr val="tx1"/>
                          </a:solidFill>
                          <a:cs typeface="B Nazanin" panose="00000400000000000000" pitchFamily="2" charset="-78"/>
                        </a:rPr>
                        <a:t>لَم</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ctr" rtl="1"/>
                      <a:r>
                        <a:rPr lang="fa-IR" sz="2400" b="1" dirty="0">
                          <a:solidFill>
                            <a:schemeClr val="tx1"/>
                          </a:solidFill>
                          <a:cs typeface="B Nazanin" panose="00000400000000000000" pitchFamily="2" charset="-78"/>
                        </a:rPr>
                        <a:t>دِ </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rowSpan="3">
                  <a:txBody>
                    <a:bodyPr/>
                    <a:lstStyle/>
                    <a:p>
                      <a:pPr algn="ctr" rtl="1"/>
                      <a:endParaRPr lang="en-US" sz="2400" b="1" dirty="0">
                        <a:solidFill>
                          <a:srgbClr val="C00000"/>
                        </a:solidFill>
                        <a:cs typeface="B Nazanin" panose="00000400000000000000" pitchFamily="2" charset="-78"/>
                      </a:endParaRPr>
                    </a:p>
                  </a:txBody>
                  <a:tcPr>
                    <a:solidFill>
                      <a:srgbClr val="FFC000"/>
                    </a:solidFill>
                  </a:tcPr>
                </a:tc>
                <a:tc>
                  <a:txBody>
                    <a:bodyPr/>
                    <a:lstStyle/>
                    <a:p>
                      <a:pPr algn="ctr" rtl="1"/>
                      <a:r>
                        <a:rPr lang="fa-IR" sz="2400" b="1" dirty="0">
                          <a:solidFill>
                            <a:schemeClr val="tx1"/>
                          </a:solidFill>
                          <a:cs typeface="B Nazanin" panose="00000400000000000000" pitchFamily="2" charset="-78"/>
                        </a:rPr>
                        <a:t>جان</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ctr" rtl="1"/>
                      <a:r>
                        <a:rPr lang="fa-IR" sz="2400" b="1" dirty="0">
                          <a:solidFill>
                            <a:schemeClr val="tx1"/>
                          </a:solidFill>
                          <a:cs typeface="B Nazanin" panose="00000400000000000000" pitchFamily="2" charset="-78"/>
                        </a:rPr>
                        <a:t>رَن</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ctr" rtl="1"/>
                      <a:r>
                        <a:rPr lang="fa-IR" sz="2400" b="1" dirty="0">
                          <a:solidFill>
                            <a:schemeClr val="tx1"/>
                          </a:solidFill>
                          <a:cs typeface="B Nazanin" panose="00000400000000000000" pitchFamily="2" charset="-78"/>
                        </a:rPr>
                        <a:t>مَ</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extLst>
                  <a:ext uri="{0D108BD9-81ED-4DB2-BD59-A6C34878D82A}">
                    <a16:rowId xmlns:a16="http://schemas.microsoft.com/office/drawing/2014/main" val="328948895"/>
                  </a:ext>
                </a:extLst>
              </a:tr>
              <a:tr h="665404">
                <a:tc>
                  <a:txBody>
                    <a:bodyPr/>
                    <a:lstStyle/>
                    <a:p>
                      <a:pPr algn="ctr"/>
                      <a:r>
                        <a:rPr lang="fa-IR" sz="2400" b="1" dirty="0">
                          <a:cs typeface="B Nazanin" panose="00000400000000000000" pitchFamily="2" charset="-78"/>
                        </a:rPr>
                        <a:t>ــ</a:t>
                      </a:r>
                      <a:endParaRPr lang="en-US" sz="2400" b="1" dirty="0">
                        <a:cs typeface="B Nazanin" panose="00000400000000000000" pitchFamily="2" charset="-78"/>
                      </a:endParaRPr>
                    </a:p>
                  </a:txBody>
                  <a:tcPr>
                    <a:solidFill>
                      <a:schemeClr val="accent1">
                        <a:lumMod val="20000"/>
                        <a:lumOff val="80000"/>
                      </a:schemeClr>
                    </a:solidFill>
                  </a:tcPr>
                </a:tc>
                <a:tc>
                  <a:txBody>
                    <a:bodyPr/>
                    <a:lstStyle/>
                    <a:p>
                      <a:pPr algn="ctr"/>
                      <a:r>
                        <a:rPr lang="fa-IR" sz="2400" b="1" dirty="0">
                          <a:cs typeface="B Nazanin" panose="00000400000000000000" pitchFamily="2" charset="-78"/>
                        </a:rPr>
                        <a:t>ــ</a:t>
                      </a:r>
                      <a:endParaRPr lang="en-US" sz="2400" b="1" dirty="0">
                        <a:cs typeface="B Nazanin" panose="00000400000000000000" pitchFamily="2" charset="-78"/>
                      </a:endParaRPr>
                    </a:p>
                  </a:txBody>
                  <a:tcPr>
                    <a:solidFill>
                      <a:schemeClr val="accent1">
                        <a:lumMod val="20000"/>
                        <a:lumOff val="80000"/>
                      </a:schemeClr>
                    </a:solidFill>
                  </a:tcPr>
                </a:tc>
                <a:tc>
                  <a:txBody>
                    <a:bodyPr/>
                    <a:lstStyle/>
                    <a:p>
                      <a:pPr algn="ctr"/>
                      <a:r>
                        <a:rPr lang="en-US" sz="2400" b="1" dirty="0">
                          <a:cs typeface="B Nazanin" panose="00000400000000000000" pitchFamily="2" charset="-78"/>
                        </a:rPr>
                        <a:t>U</a:t>
                      </a:r>
                    </a:p>
                  </a:txBody>
                  <a:tcPr>
                    <a:solidFill>
                      <a:schemeClr val="accent1">
                        <a:lumMod val="20000"/>
                        <a:lumOff val="80000"/>
                      </a:schemeClr>
                    </a:solidFill>
                  </a:tcPr>
                </a:tc>
                <a:tc vMerge="1">
                  <a:txBody>
                    <a:bodyPr/>
                    <a:lstStyle/>
                    <a:p>
                      <a:pPr algn="r" rtl="1"/>
                      <a:endParaRPr lang="en-US" sz="2400" b="1" dirty="0">
                        <a:solidFill>
                          <a:schemeClr val="tx1"/>
                        </a:solidFill>
                        <a:cs typeface="B Nazanin" panose="00000400000000000000" pitchFamily="2" charset="-78"/>
                      </a:endParaRPr>
                    </a:p>
                  </a:txBody>
                  <a:tcPr>
                    <a:solidFill>
                      <a:srgbClr val="FFC000"/>
                    </a:solidFill>
                  </a:tcPr>
                </a:tc>
                <a:tc>
                  <a:txBody>
                    <a:bodyPr/>
                    <a:lstStyle/>
                    <a:p>
                      <a:pPr algn="ctr"/>
                      <a:r>
                        <a:rPr lang="fa-IR" b="1" dirty="0">
                          <a:cs typeface="B Nazanin" panose="00000400000000000000" pitchFamily="2" charset="-78"/>
                        </a:rPr>
                        <a:t>ــ</a:t>
                      </a:r>
                      <a:endParaRPr lang="en-US" b="1" dirty="0">
                        <a:cs typeface="B Nazanin" panose="00000400000000000000" pitchFamily="2" charset="-78"/>
                      </a:endParaRPr>
                    </a:p>
                  </a:txBody>
                  <a:tcPr>
                    <a:solidFill>
                      <a:schemeClr val="accent1">
                        <a:lumMod val="20000"/>
                        <a:lumOff val="80000"/>
                      </a:schemeClr>
                    </a:solidFill>
                  </a:tcPr>
                </a:tc>
                <a:tc>
                  <a:txBody>
                    <a:bodyPr/>
                    <a:lstStyle/>
                    <a:p>
                      <a:pPr algn="ctr"/>
                      <a:r>
                        <a:rPr lang="fa-IR" b="1" dirty="0">
                          <a:cs typeface="B Nazanin" panose="00000400000000000000" pitchFamily="2" charset="-78"/>
                        </a:rPr>
                        <a:t>ــ</a:t>
                      </a:r>
                      <a:endParaRPr lang="en-US" b="1" dirty="0">
                        <a:cs typeface="B Nazanin" panose="00000400000000000000" pitchFamily="2" charset="-78"/>
                      </a:endParaRPr>
                    </a:p>
                  </a:txBody>
                  <a:tcPr>
                    <a:solidFill>
                      <a:schemeClr val="accent1">
                        <a:lumMod val="20000"/>
                        <a:lumOff val="80000"/>
                      </a:schemeClr>
                    </a:solidFill>
                  </a:tcPr>
                </a:tc>
                <a:tc>
                  <a:txBody>
                    <a:bodyPr/>
                    <a:lstStyle/>
                    <a:p>
                      <a:pPr algn="ctr"/>
                      <a:r>
                        <a:rPr lang="en-US" b="1" dirty="0">
                          <a:cs typeface="B Nazanin" panose="00000400000000000000" pitchFamily="2" charset="-78"/>
                        </a:rPr>
                        <a:t>U</a:t>
                      </a:r>
                    </a:p>
                  </a:txBody>
                  <a:tcPr>
                    <a:solidFill>
                      <a:schemeClr val="accent1">
                        <a:lumMod val="20000"/>
                        <a:lumOff val="80000"/>
                      </a:schemeClr>
                    </a:solidFill>
                  </a:tcPr>
                </a:tc>
                <a:tc vMerge="1">
                  <a:txBody>
                    <a:bodyPr/>
                    <a:lstStyle/>
                    <a:p>
                      <a:pPr algn="r" rtl="1"/>
                      <a:endParaRPr lang="en-US" sz="2400" b="1" dirty="0">
                        <a:solidFill>
                          <a:schemeClr val="tx1"/>
                        </a:solidFill>
                        <a:cs typeface="B Nazanin" panose="00000400000000000000" pitchFamily="2" charset="-78"/>
                      </a:endParaRPr>
                    </a:p>
                  </a:txBody>
                  <a:tcPr>
                    <a:solidFill>
                      <a:srgbClr val="FFC000"/>
                    </a:solidFill>
                  </a:tcPr>
                </a:tc>
                <a:tc>
                  <a:txBody>
                    <a:bodyPr/>
                    <a:lstStyle/>
                    <a:p>
                      <a:pPr algn="ctr"/>
                      <a:r>
                        <a:rPr lang="fa-IR" b="1" dirty="0">
                          <a:cs typeface="B Nazanin" panose="00000400000000000000" pitchFamily="2" charset="-78"/>
                        </a:rPr>
                        <a:t>ــ</a:t>
                      </a:r>
                      <a:endParaRPr lang="en-US" b="1" dirty="0">
                        <a:cs typeface="B Nazanin" panose="00000400000000000000" pitchFamily="2" charset="-78"/>
                      </a:endParaRPr>
                    </a:p>
                  </a:txBody>
                  <a:tcPr>
                    <a:solidFill>
                      <a:schemeClr val="accent1">
                        <a:lumMod val="20000"/>
                        <a:lumOff val="80000"/>
                      </a:schemeClr>
                    </a:solidFill>
                  </a:tcPr>
                </a:tc>
                <a:tc>
                  <a:txBody>
                    <a:bodyPr/>
                    <a:lstStyle/>
                    <a:p>
                      <a:pPr algn="ctr"/>
                      <a:r>
                        <a:rPr lang="fa-IR" b="1" dirty="0">
                          <a:cs typeface="B Nazanin" panose="00000400000000000000" pitchFamily="2" charset="-78"/>
                        </a:rPr>
                        <a:t>ــ</a:t>
                      </a:r>
                      <a:endParaRPr lang="en-US" b="1" dirty="0">
                        <a:cs typeface="B Nazanin" panose="00000400000000000000" pitchFamily="2" charset="-78"/>
                      </a:endParaRPr>
                    </a:p>
                  </a:txBody>
                  <a:tcPr>
                    <a:solidFill>
                      <a:schemeClr val="accent1">
                        <a:lumMod val="20000"/>
                        <a:lumOff val="80000"/>
                      </a:schemeClr>
                    </a:solidFill>
                  </a:tcPr>
                </a:tc>
                <a:tc>
                  <a:txBody>
                    <a:bodyPr/>
                    <a:lstStyle/>
                    <a:p>
                      <a:pPr algn="ctr"/>
                      <a:r>
                        <a:rPr lang="en-US" b="1" dirty="0">
                          <a:cs typeface="B Nazanin" panose="00000400000000000000" pitchFamily="2" charset="-78"/>
                        </a:rPr>
                        <a:t>U</a:t>
                      </a:r>
                    </a:p>
                  </a:txBody>
                  <a:tcPr>
                    <a:solidFill>
                      <a:schemeClr val="accent1">
                        <a:lumMod val="20000"/>
                        <a:lumOff val="80000"/>
                      </a:schemeClr>
                    </a:solidFill>
                  </a:tcPr>
                </a:tc>
                <a:tc vMerge="1">
                  <a:txBody>
                    <a:bodyPr/>
                    <a:lstStyle/>
                    <a:p>
                      <a:pPr algn="r" rtl="1"/>
                      <a:endParaRPr lang="en-US" sz="2400" b="1" dirty="0">
                        <a:solidFill>
                          <a:srgbClr val="C00000"/>
                        </a:solidFill>
                        <a:cs typeface="B Nazanin" panose="00000400000000000000" pitchFamily="2" charset="-78"/>
                      </a:endParaRPr>
                    </a:p>
                  </a:txBody>
                  <a:tcPr>
                    <a:solidFill>
                      <a:srgbClr val="FFC000"/>
                    </a:solidFill>
                  </a:tcPr>
                </a:tc>
                <a:tc>
                  <a:txBody>
                    <a:bodyPr/>
                    <a:lstStyle/>
                    <a:p>
                      <a:pPr algn="ctr"/>
                      <a:r>
                        <a:rPr lang="fa-IR" b="1">
                          <a:cs typeface="B Nazanin" panose="00000400000000000000" pitchFamily="2" charset="-78"/>
                        </a:rPr>
                        <a:t>ــ</a:t>
                      </a:r>
                      <a:endParaRPr lang="en-US" b="1" dirty="0">
                        <a:cs typeface="B Nazanin" panose="00000400000000000000" pitchFamily="2" charset="-78"/>
                      </a:endParaRPr>
                    </a:p>
                  </a:txBody>
                  <a:tcPr>
                    <a:solidFill>
                      <a:schemeClr val="accent1">
                        <a:lumMod val="20000"/>
                        <a:lumOff val="80000"/>
                      </a:schemeClr>
                    </a:solidFill>
                  </a:tcPr>
                </a:tc>
                <a:tc>
                  <a:txBody>
                    <a:bodyPr/>
                    <a:lstStyle/>
                    <a:p>
                      <a:pPr algn="ctr"/>
                      <a:r>
                        <a:rPr lang="fa-IR" b="1">
                          <a:cs typeface="B Nazanin" panose="00000400000000000000" pitchFamily="2" charset="-78"/>
                        </a:rPr>
                        <a:t>ــ</a:t>
                      </a:r>
                      <a:endParaRPr lang="en-US" b="1" dirty="0">
                        <a:cs typeface="B Nazanin" panose="00000400000000000000" pitchFamily="2" charset="-78"/>
                      </a:endParaRPr>
                    </a:p>
                  </a:txBody>
                  <a:tcPr>
                    <a:solidFill>
                      <a:schemeClr val="accent1">
                        <a:lumMod val="20000"/>
                        <a:lumOff val="80000"/>
                      </a:schemeClr>
                    </a:solidFill>
                  </a:tcPr>
                </a:tc>
                <a:tc>
                  <a:txBody>
                    <a:bodyPr/>
                    <a:lstStyle/>
                    <a:p>
                      <a:pPr algn="ctr"/>
                      <a:r>
                        <a:rPr lang="en-US" b="1" dirty="0">
                          <a:cs typeface="B Nazanin" panose="00000400000000000000" pitchFamily="2" charset="-78"/>
                        </a:rPr>
                        <a:t>U</a:t>
                      </a:r>
                    </a:p>
                  </a:txBody>
                  <a:tcPr>
                    <a:solidFill>
                      <a:schemeClr val="accent1">
                        <a:lumMod val="20000"/>
                        <a:lumOff val="80000"/>
                      </a:schemeClr>
                    </a:solidFill>
                  </a:tcPr>
                </a:tc>
                <a:extLst>
                  <a:ext uri="{0D108BD9-81ED-4DB2-BD59-A6C34878D82A}">
                    <a16:rowId xmlns:a16="http://schemas.microsoft.com/office/drawing/2014/main" val="1364418782"/>
                  </a:ext>
                </a:extLst>
              </a:tr>
              <a:tr h="820361">
                <a:tc>
                  <a:txBody>
                    <a:bodyPr/>
                    <a:lstStyle/>
                    <a:p>
                      <a:pPr algn="ctr"/>
                      <a:r>
                        <a:rPr lang="fa-IR" sz="2400" b="1" dirty="0">
                          <a:cs typeface="B Nazanin" panose="00000400000000000000" pitchFamily="2" charset="-78"/>
                        </a:rPr>
                        <a:t>نَد</a:t>
                      </a:r>
                      <a:endParaRPr lang="en-US" sz="2400" b="1" dirty="0">
                        <a:cs typeface="B Nazanin" panose="00000400000000000000" pitchFamily="2" charset="-78"/>
                      </a:endParaRPr>
                    </a:p>
                  </a:txBody>
                  <a:tcPr>
                    <a:solidFill>
                      <a:schemeClr val="accent1">
                        <a:lumMod val="20000"/>
                        <a:lumOff val="80000"/>
                      </a:schemeClr>
                    </a:solidFill>
                  </a:tcPr>
                </a:tc>
                <a:tc>
                  <a:txBody>
                    <a:bodyPr/>
                    <a:lstStyle/>
                    <a:p>
                      <a:pPr algn="ctr"/>
                      <a:r>
                        <a:rPr lang="fa-IR" sz="2400" b="1" dirty="0">
                          <a:cs typeface="B Nazanin" panose="00000400000000000000" pitchFamily="2" charset="-78"/>
                        </a:rPr>
                        <a:t>شی</a:t>
                      </a:r>
                      <a:endParaRPr lang="en-US" sz="2400" b="1" dirty="0">
                        <a:cs typeface="B Nazanin" panose="00000400000000000000" pitchFamily="2" charset="-78"/>
                      </a:endParaRPr>
                    </a:p>
                  </a:txBody>
                  <a:tcPr>
                    <a:solidFill>
                      <a:schemeClr val="accent1">
                        <a:lumMod val="20000"/>
                        <a:lumOff val="80000"/>
                      </a:schemeClr>
                    </a:solidFill>
                  </a:tcPr>
                </a:tc>
                <a:tc>
                  <a:txBody>
                    <a:bodyPr/>
                    <a:lstStyle/>
                    <a:p>
                      <a:pPr algn="ctr"/>
                      <a:r>
                        <a:rPr lang="fa-IR" sz="2400" b="1" dirty="0">
                          <a:cs typeface="B Nazanin" panose="00000400000000000000" pitchFamily="2" charset="-78"/>
                        </a:rPr>
                        <a:t>نِ </a:t>
                      </a:r>
                      <a:endParaRPr lang="en-US" sz="2400" b="1" dirty="0">
                        <a:cs typeface="B Nazanin" panose="00000400000000000000" pitchFamily="2" charset="-78"/>
                      </a:endParaRPr>
                    </a:p>
                  </a:txBody>
                  <a:tcPr>
                    <a:solidFill>
                      <a:schemeClr val="accent1">
                        <a:lumMod val="20000"/>
                        <a:lumOff val="80000"/>
                      </a:schemeClr>
                    </a:solidFill>
                  </a:tcPr>
                </a:tc>
                <a:tc vMerge="1">
                  <a:txBody>
                    <a:bodyPr/>
                    <a:lstStyle/>
                    <a:p>
                      <a:pPr algn="r" rtl="1"/>
                      <a:endParaRPr lang="en-US" sz="2400" dirty="0">
                        <a:solidFill>
                          <a:schemeClr val="tx1"/>
                        </a:solidFill>
                        <a:cs typeface="B Nazanin" panose="00000400000000000000" pitchFamily="2" charset="-78"/>
                      </a:endParaRPr>
                    </a:p>
                  </a:txBody>
                  <a:tcPr/>
                </a:tc>
                <a:tc>
                  <a:txBody>
                    <a:bodyPr/>
                    <a:lstStyle/>
                    <a:p>
                      <a:pPr algn="ctr" rtl="1"/>
                      <a:r>
                        <a:rPr lang="fa-IR" sz="2400" b="1" dirty="0">
                          <a:solidFill>
                            <a:schemeClr val="tx1"/>
                          </a:solidFill>
                          <a:cs typeface="B Nazanin" panose="00000400000000000000" pitchFamily="2" charset="-78"/>
                        </a:rPr>
                        <a:t>کِل</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ctr" rtl="1"/>
                      <a:r>
                        <a:rPr lang="fa-IR" sz="2400" b="1" dirty="0">
                          <a:solidFill>
                            <a:schemeClr val="tx1"/>
                          </a:solidFill>
                          <a:cs typeface="B Nazanin" panose="00000400000000000000" pitchFamily="2" charset="-78"/>
                        </a:rPr>
                        <a:t>مُش</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ctr" rtl="1"/>
                      <a:r>
                        <a:rPr lang="fa-IR" sz="2400" b="1" dirty="0">
                          <a:solidFill>
                            <a:schemeClr val="tx1"/>
                          </a:solidFill>
                          <a:cs typeface="B Nazanin" panose="00000400000000000000" pitchFamily="2" charset="-78"/>
                        </a:rPr>
                        <a:t>ست</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vMerge="1">
                  <a:txBody>
                    <a:bodyPr/>
                    <a:lstStyle/>
                    <a:p>
                      <a:pPr algn="r" rtl="1"/>
                      <a:endParaRPr lang="en-US" sz="2400" dirty="0">
                        <a:solidFill>
                          <a:schemeClr val="tx1"/>
                        </a:solidFill>
                        <a:cs typeface="B Nazanin" panose="00000400000000000000" pitchFamily="2" charset="-78"/>
                      </a:endParaRPr>
                    </a:p>
                  </a:txBody>
                  <a:tcPr/>
                </a:tc>
                <a:tc>
                  <a:txBody>
                    <a:bodyPr/>
                    <a:lstStyle/>
                    <a:p>
                      <a:pPr algn="ctr" rtl="1"/>
                      <a:r>
                        <a:rPr lang="fa-IR" sz="2400" b="1" dirty="0">
                          <a:solidFill>
                            <a:schemeClr val="tx1"/>
                          </a:solidFill>
                          <a:cs typeface="B Nazanin" panose="00000400000000000000" pitchFamily="2" charset="-78"/>
                        </a:rPr>
                        <a:t>خا</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ctr" rtl="1"/>
                      <a:r>
                        <a:rPr lang="fa-IR" sz="2400" b="1" dirty="0">
                          <a:solidFill>
                            <a:schemeClr val="tx1"/>
                          </a:solidFill>
                          <a:cs typeface="B Nazanin" panose="00000400000000000000" pitchFamily="2" charset="-78"/>
                        </a:rPr>
                        <a:t>بر</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ctr" rtl="1"/>
                      <a:r>
                        <a:rPr lang="fa-IR" sz="2400" b="1" dirty="0">
                          <a:solidFill>
                            <a:schemeClr val="tx1"/>
                          </a:solidFill>
                          <a:cs typeface="B Nazanin" panose="00000400000000000000" pitchFamily="2" charset="-78"/>
                        </a:rPr>
                        <a:t>کِ </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vMerge="1">
                  <a:txBody>
                    <a:bodyPr/>
                    <a:lstStyle/>
                    <a:p>
                      <a:pPr algn="r" rtl="1"/>
                      <a:endParaRPr lang="en-US" sz="2400" dirty="0">
                        <a:solidFill>
                          <a:schemeClr val="tx1"/>
                        </a:solidFill>
                        <a:cs typeface="B Nazanin" panose="00000400000000000000" pitchFamily="2" charset="-78"/>
                      </a:endParaRPr>
                    </a:p>
                  </a:txBody>
                  <a:tcPr/>
                </a:tc>
                <a:tc>
                  <a:txBody>
                    <a:bodyPr/>
                    <a:lstStyle/>
                    <a:p>
                      <a:pPr algn="ctr" rtl="1"/>
                      <a:r>
                        <a:rPr lang="fa-IR" sz="2400" b="1">
                          <a:solidFill>
                            <a:schemeClr val="tx1"/>
                          </a:solidFill>
                          <a:cs typeface="B Nazanin" panose="00000400000000000000" pitchFamily="2" charset="-78"/>
                        </a:rPr>
                        <a:t>می</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ctr" rtl="1"/>
                      <a:r>
                        <a:rPr lang="fa-IR" sz="2400" b="1">
                          <a:solidFill>
                            <a:schemeClr val="tx1"/>
                          </a:solidFill>
                          <a:cs typeface="B Nazanin" panose="00000400000000000000" pitchFamily="2" charset="-78"/>
                        </a:rPr>
                        <a:t>با</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ctr" rtl="1"/>
                      <a:r>
                        <a:rPr lang="fa-IR" sz="2400" b="1" dirty="0">
                          <a:solidFill>
                            <a:schemeClr val="tx1"/>
                          </a:solidFill>
                          <a:cs typeface="B Nazanin" panose="00000400000000000000" pitchFamily="2" charset="-78"/>
                        </a:rPr>
                        <a:t>زِ </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extLst>
                  <a:ext uri="{0D108BD9-81ED-4DB2-BD59-A6C34878D82A}">
                    <a16:rowId xmlns:a16="http://schemas.microsoft.com/office/drawing/2014/main" val="1649516093"/>
                  </a:ext>
                </a:extLst>
              </a:tr>
            </a:tbl>
          </a:graphicData>
        </a:graphic>
      </p:graphicFrame>
    </p:spTree>
    <p:extLst>
      <p:ext uri="{BB962C8B-B14F-4D97-AF65-F5344CB8AC3E}">
        <p14:creationId xmlns:p14="http://schemas.microsoft.com/office/powerpoint/2010/main" val="37063931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17BD5E6-ED4B-621B-36F3-324B52EA3CCA}"/>
              </a:ext>
            </a:extLst>
          </p:cNvPr>
          <p:cNvSpPr txBox="1"/>
          <p:nvPr/>
        </p:nvSpPr>
        <p:spPr>
          <a:xfrm>
            <a:off x="1505243" y="-7578"/>
            <a:ext cx="9270609" cy="67403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بسمه تعالی: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علوم و فنون دهم، فصل چهارم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هفتۀ یازدهم،(هفتۀ دوم نیمسال دوم)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درس هشتم: </a:t>
            </a:r>
            <a:r>
              <a:rPr kumimoji="0" lang="fa-IR" sz="3200" b="1" i="0" u="none" strike="noStrike" kern="1200" cap="none" spc="0" normalizeH="0" baseline="0" noProof="0" dirty="0" smtClean="0">
                <a:ln>
                  <a:noFill/>
                </a:ln>
                <a:solidFill>
                  <a:prstClr val="black"/>
                </a:solidFill>
                <a:effectLst/>
                <a:uLnTx/>
                <a:uFillTx/>
                <a:latin typeface="Calibri" panose="020F0502020204030204"/>
                <a:ea typeface="+mn-ea"/>
                <a:cs typeface="B Titr" panose="00000700000000000000" pitchFamily="2" charset="-78"/>
              </a:rPr>
              <a:t>وزن شعر فارسی</a:t>
            </a:r>
            <a:endPar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زنگ </a:t>
            </a:r>
            <a:r>
              <a:rPr kumimoji="0" lang="fa-IR" sz="3200" b="1" i="0" u="none" strike="noStrike" kern="1200" cap="none" spc="0" normalizeH="0" baseline="0" noProof="0" dirty="0" smtClean="0">
                <a:ln>
                  <a:noFill/>
                </a:ln>
                <a:solidFill>
                  <a:prstClr val="black"/>
                </a:solidFill>
                <a:effectLst/>
                <a:uLnTx/>
                <a:uFillTx/>
                <a:latin typeface="Calibri" panose="020F0502020204030204"/>
                <a:ea typeface="+mn-ea"/>
                <a:cs typeface="B Titr" panose="00000700000000000000" pitchFamily="2" charset="-78"/>
              </a:rPr>
              <a:t>دوم</a:t>
            </a:r>
            <a:endPar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مدرس: دکتر سید علی مرتضوی باروق</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B Titr" panose="00000700000000000000" pitchFamily="2" charset="-78"/>
              </a:rPr>
              <a:t>Adabiat_mortazavi</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24528472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1B464D7-08C2-385F-5994-FA1F4CEBBA26}"/>
              </a:ext>
            </a:extLst>
          </p:cNvPr>
          <p:cNvSpPr txBox="1"/>
          <p:nvPr/>
        </p:nvSpPr>
        <p:spPr>
          <a:xfrm>
            <a:off x="548640" y="377541"/>
            <a:ext cx="11408900" cy="1154162"/>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1-  نام و نام خانوادگی خود را با خط عروضی بنویسید.</a:t>
            </a:r>
          </a:p>
        </p:txBody>
      </p:sp>
    </p:spTree>
    <p:extLst>
      <p:ext uri="{BB962C8B-B14F-4D97-AF65-F5344CB8AC3E}">
        <p14:creationId xmlns:p14="http://schemas.microsoft.com/office/powerpoint/2010/main" val="20435923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F45AAB1-D1CF-9288-D0E3-19A981CA3AE7}"/>
              </a:ext>
            </a:extLst>
          </p:cNvPr>
          <p:cNvSpPr txBox="1"/>
          <p:nvPr/>
        </p:nvSpPr>
        <p:spPr>
          <a:xfrm>
            <a:off x="548640" y="377541"/>
            <a:ext cx="11408900" cy="2262158"/>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2- هجاهای بیت زیر را، مشخص کنید.</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برد مرغ دون، دانه از پیش مور 	مروّت نباشد بر افتاده زور				سعدی.</a:t>
            </a:r>
          </a:p>
        </p:txBody>
      </p:sp>
    </p:spTree>
    <p:extLst>
      <p:ext uri="{BB962C8B-B14F-4D97-AF65-F5344CB8AC3E}">
        <p14:creationId xmlns:p14="http://schemas.microsoft.com/office/powerpoint/2010/main" val="39147921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61EBAC-56B5-57C2-B9C0-1A30EAA6C481}"/>
              </a:ext>
            </a:extLst>
          </p:cNvPr>
          <p:cNvSpPr txBox="1"/>
          <p:nvPr/>
        </p:nvSpPr>
        <p:spPr>
          <a:xfrm>
            <a:off x="548640" y="377541"/>
            <a:ext cx="11408900" cy="2816156"/>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3-واژه‌های زیر را با خط عروضی بنویسید و مرز هر کدام از واژه‌ها را که بیش از یک هجا دارد، مشخص کنید.</a:t>
            </a:r>
          </a:p>
          <a:p>
            <a:pPr algn="r" rtl="1">
              <a:lnSpc>
                <a:spcPct val="150000"/>
              </a:lnSpc>
            </a:pPr>
            <a:r>
              <a:rPr lang="fa-IR" sz="2400" b="1" dirty="0">
                <a:cs typeface="B Nazanin" panose="00000400000000000000" pitchFamily="2" charset="-78"/>
              </a:rPr>
              <a:t> رهایی، لانه، خویشتن‌شناسی، محبّت، دلنوازان، نیکو، خواهش، رهرو، بزرگراه، بنفشه، ملالت، التماس، خود، سفینه، چون، پشتوانه، مجموعه، روزنه، خواستن، مؤذّن، کاشته، راهوار.</a:t>
            </a:r>
          </a:p>
          <a:p>
            <a:pPr algn="r" rtl="1">
              <a:lnSpc>
                <a:spcPct val="15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7352326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4C5383D-C2FA-2F15-2A85-11EEDC46B741}"/>
              </a:ext>
            </a:extLst>
          </p:cNvPr>
          <p:cNvSpPr txBox="1"/>
          <p:nvPr/>
        </p:nvSpPr>
        <p:spPr>
          <a:xfrm>
            <a:off x="548640" y="377541"/>
            <a:ext cx="11408900" cy="2816156"/>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5 -  ابیات زیر را درست بخوانید و با خط ّ عروضی بنویسید. سپس مرز هجاها را مشخص کنید و زیر هر هجا علامت آن را بگذارید.</a:t>
            </a:r>
          </a:p>
          <a:p>
            <a:pPr algn="r" rtl="1">
              <a:lnSpc>
                <a:spcPct val="150000"/>
              </a:lnSpc>
            </a:pPr>
            <a:r>
              <a:rPr lang="fa-IR" sz="2400" b="1" dirty="0">
                <a:cs typeface="B Nazanin" panose="00000400000000000000" pitchFamily="2" charset="-78"/>
              </a:rPr>
              <a:t>با من بگو تا کیستی، مهری بگو، ماهی بگو		خوابی خیالی چیستی، اشکی بگو آهی بگو	 اوستا</a:t>
            </a:r>
          </a:p>
          <a:p>
            <a:pPr algn="r" rtl="1">
              <a:lnSpc>
                <a:spcPct val="15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4668358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DAB9B36-179C-F0C4-71B2-852BCE0E756B}"/>
              </a:ext>
            </a:extLst>
          </p:cNvPr>
          <p:cNvSpPr txBox="1"/>
          <p:nvPr/>
        </p:nvSpPr>
        <p:spPr>
          <a:xfrm>
            <a:off x="548640" y="377541"/>
            <a:ext cx="11408900" cy="2816156"/>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5 -  ابیات زیر را درست بخوانید و با خط  عروضی بنویسید. سپس مرز هجاها را مشخص کنید و زیر هر هجا علامت آن را بگذارید.</a:t>
            </a:r>
          </a:p>
          <a:p>
            <a:pPr algn="r" rtl="1">
              <a:lnSpc>
                <a:spcPct val="150000"/>
              </a:lnSpc>
            </a:pPr>
            <a:r>
              <a:rPr lang="fa-IR" sz="2400" b="1" dirty="0">
                <a:cs typeface="B Nazanin" panose="00000400000000000000" pitchFamily="2" charset="-78"/>
              </a:rPr>
              <a:t>بر سـرآنم که گـر ز دسـت برآیـد			 دست بـه کاری زنـم که غصه سرآید 	حافظ</a:t>
            </a:r>
          </a:p>
          <a:p>
            <a:pPr algn="r" rtl="1">
              <a:lnSpc>
                <a:spcPct val="15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41207018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568EE41-423B-2EFA-B8F1-734969B34CBE}"/>
              </a:ext>
            </a:extLst>
          </p:cNvPr>
          <p:cNvSpPr txBox="1"/>
          <p:nvPr/>
        </p:nvSpPr>
        <p:spPr>
          <a:xfrm>
            <a:off x="1012876" y="687030"/>
            <a:ext cx="10832122" cy="3682226"/>
          </a:xfrm>
          <a:prstGeom prst="rect">
            <a:avLst/>
          </a:prstGeom>
          <a:noFill/>
        </p:spPr>
        <p:txBody>
          <a:bodyPr wrap="square">
            <a:spAutoFit/>
          </a:bodyPr>
          <a:lstStyle/>
          <a:p>
            <a:pPr algn="r" rtl="1">
              <a:lnSpc>
                <a:spcPct val="200000"/>
              </a:lnSpc>
            </a:pPr>
            <a:r>
              <a:rPr lang="fa-IR" sz="2400" b="1" dirty="0">
                <a:cs typeface="B Titr" panose="00000700000000000000" pitchFamily="2" charset="-78"/>
              </a:rPr>
              <a:t>وزن شعر: </a:t>
            </a:r>
          </a:p>
          <a:p>
            <a:pPr algn="r" rtl="1">
              <a:lnSpc>
                <a:spcPct val="200000"/>
              </a:lnSpc>
            </a:pPr>
            <a:r>
              <a:rPr lang="fa-IR" sz="2400" b="1" dirty="0">
                <a:cs typeface="B Nazanin" panose="00000400000000000000" pitchFamily="2" charset="-78"/>
              </a:rPr>
              <a:t>وزن شعر، نظمی است بر مبنای کمیّت هجاها، یعنی بر پایۀ چینش هماهنگ هجاهای کوتاه و بلند استوار است. علمی که قواعد وزن شعر و طبقه‌بندی وزن‌ها را از جنبۀ نظری و عملی تعیین می‌کند، </a:t>
            </a:r>
            <a:r>
              <a:rPr lang="fa-IR" sz="2400" b="1" dirty="0">
                <a:solidFill>
                  <a:srgbClr val="FF0000"/>
                </a:solidFill>
                <a:cs typeface="B Nazanin" panose="00000400000000000000" pitchFamily="2" charset="-78"/>
              </a:rPr>
              <a:t>«عروض» </a:t>
            </a:r>
            <a:r>
              <a:rPr lang="fa-IR" sz="2400" b="1" dirty="0">
                <a:cs typeface="B Nazanin" panose="00000400000000000000" pitchFamily="2" charset="-78"/>
              </a:rPr>
              <a:t>نامیده می‌شود.</a:t>
            </a:r>
          </a:p>
          <a:p>
            <a:pPr algn="r" rtl="1">
              <a:lnSpc>
                <a:spcPct val="200000"/>
              </a:lnSpc>
            </a:pPr>
            <a:endParaRPr lang="en-US" sz="2400" b="1" dirty="0">
              <a:cs typeface="B Nazanin" panose="00000400000000000000" pitchFamily="2" charset="-78"/>
            </a:endParaRPr>
          </a:p>
        </p:txBody>
      </p:sp>
    </p:spTree>
    <p:extLst>
      <p:ext uri="{BB962C8B-B14F-4D97-AF65-F5344CB8AC3E}">
        <p14:creationId xmlns:p14="http://schemas.microsoft.com/office/powerpoint/2010/main" val="42574437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B2E3778-13D7-C1B1-F2FC-BCDE4EEE6460}"/>
              </a:ext>
            </a:extLst>
          </p:cNvPr>
          <p:cNvSpPr txBox="1"/>
          <p:nvPr/>
        </p:nvSpPr>
        <p:spPr>
          <a:xfrm>
            <a:off x="548640" y="377541"/>
            <a:ext cx="11408900" cy="1708160"/>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6 - تقطیع هجایی ابیات زیر را انجام دهید.</a:t>
            </a:r>
          </a:p>
          <a:p>
            <a:pPr algn="r" rtl="1">
              <a:lnSpc>
                <a:spcPct val="150000"/>
              </a:lnSpc>
            </a:pPr>
            <a:r>
              <a:rPr lang="fa-IR" sz="2400" b="1" dirty="0">
                <a:cs typeface="B Nazanin" panose="00000400000000000000" pitchFamily="2" charset="-78"/>
              </a:rPr>
              <a:t>کی رفته  ای ز دل که تمنا کنم تو را ؟		 کی بوده‌ای نهفته که پیدا کنم تو را ؟     فروغی بسطامی</a:t>
            </a:r>
          </a:p>
        </p:txBody>
      </p:sp>
    </p:spTree>
    <p:extLst>
      <p:ext uri="{BB962C8B-B14F-4D97-AF65-F5344CB8AC3E}">
        <p14:creationId xmlns:p14="http://schemas.microsoft.com/office/powerpoint/2010/main" val="31455034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6296B04-D547-1621-D976-4C2F93EF1291}"/>
              </a:ext>
            </a:extLst>
          </p:cNvPr>
          <p:cNvSpPr txBox="1"/>
          <p:nvPr/>
        </p:nvSpPr>
        <p:spPr>
          <a:xfrm>
            <a:off x="548640" y="377541"/>
            <a:ext cx="11408900" cy="1708160"/>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6- تقطیع هجایی ابیات زیر را انجام دهید.</a:t>
            </a:r>
          </a:p>
          <a:p>
            <a:pPr algn="r" rtl="1">
              <a:lnSpc>
                <a:spcPct val="150000"/>
              </a:lnSpc>
            </a:pPr>
            <a:r>
              <a:rPr lang="fa-IR" sz="2400" b="1" dirty="0">
                <a:cs typeface="B Nazanin" panose="00000400000000000000" pitchFamily="2" charset="-78"/>
              </a:rPr>
              <a:t>آینـه ار نقش تو بنمـود راست			 خـودشکن، آیینه شکستن خطاست	 نظامی</a:t>
            </a:r>
          </a:p>
        </p:txBody>
      </p:sp>
    </p:spTree>
    <p:extLst>
      <p:ext uri="{BB962C8B-B14F-4D97-AF65-F5344CB8AC3E}">
        <p14:creationId xmlns:p14="http://schemas.microsoft.com/office/powerpoint/2010/main" val="33997549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7FF8DFD-6A45-35EC-10D0-6C69295E3F9D}"/>
              </a:ext>
            </a:extLst>
          </p:cNvPr>
          <p:cNvSpPr txBox="1"/>
          <p:nvPr/>
        </p:nvSpPr>
        <p:spPr>
          <a:xfrm>
            <a:off x="548640" y="377541"/>
            <a:ext cx="11408900" cy="1708160"/>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6-  تقطیع هجایی ابیات زیر را انجام دهید.</a:t>
            </a:r>
          </a:p>
          <a:p>
            <a:pPr algn="r" rtl="1">
              <a:lnSpc>
                <a:spcPct val="150000"/>
              </a:lnSpc>
            </a:pPr>
            <a:r>
              <a:rPr lang="fa-IR" sz="2400" b="1" dirty="0">
                <a:cs typeface="B Nazanin" panose="00000400000000000000" pitchFamily="2" charset="-78"/>
              </a:rPr>
              <a:t>اگر کاری کنی مزدی ستـانی			 چو بیـکاری، یقین بی‌مـزد مانی	         ناصر خسرو</a:t>
            </a:r>
          </a:p>
        </p:txBody>
      </p:sp>
    </p:spTree>
    <p:extLst>
      <p:ext uri="{BB962C8B-B14F-4D97-AF65-F5344CB8AC3E}">
        <p14:creationId xmlns:p14="http://schemas.microsoft.com/office/powerpoint/2010/main" val="5856788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10AEC7-3007-6F1C-A09C-5CAD0A96AB15}"/>
              </a:ext>
            </a:extLst>
          </p:cNvPr>
          <p:cNvSpPr txBox="1"/>
          <p:nvPr/>
        </p:nvSpPr>
        <p:spPr>
          <a:xfrm>
            <a:off x="548640" y="560421"/>
            <a:ext cx="11408900" cy="5032147"/>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7-  با توجه به عالمت هجاها، کدام واژه ّ ها با حذف همزه، تلفظ شده‌اند؟</a:t>
            </a:r>
          </a:p>
          <a:p>
            <a:pPr algn="r" rtl="1">
              <a:lnSpc>
                <a:spcPct val="150000"/>
              </a:lnSpc>
            </a:pPr>
            <a:r>
              <a:rPr lang="fa-IR" sz="2400" b="1" dirty="0">
                <a:cs typeface="B Nazanin" panose="00000400000000000000" pitchFamily="2" charset="-78"/>
              </a:rPr>
              <a:t>بادآورده</a:t>
            </a:r>
            <a:r>
              <a:rPr lang="fa-IR" sz="2400" b="1" dirty="0">
                <a:solidFill>
                  <a:srgbClr val="FF0000"/>
                </a:solidFill>
                <a:cs typeface="B Nazanin" panose="00000400000000000000" pitchFamily="2" charset="-78"/>
              </a:rPr>
              <a:t>:     	   ـ ـ ـ </a:t>
            </a:r>
            <a:r>
              <a:rPr lang="en-US" sz="2400" b="1" dirty="0">
                <a:solidFill>
                  <a:srgbClr val="FF0000"/>
                </a:solidFill>
                <a:cs typeface="B Nazanin" panose="00000400000000000000" pitchFamily="2" charset="-78"/>
              </a:rPr>
              <a:t>U</a:t>
            </a:r>
          </a:p>
          <a:p>
            <a:pPr algn="r" rtl="1">
              <a:lnSpc>
                <a:spcPct val="150000"/>
              </a:lnSpc>
            </a:pPr>
            <a:r>
              <a:rPr lang="fa-IR" sz="2400" b="1" dirty="0">
                <a:cs typeface="B Nazanin" panose="00000400000000000000" pitchFamily="2" charset="-78"/>
              </a:rPr>
              <a:t>پلنگ افکن:  	  </a:t>
            </a:r>
            <a:r>
              <a:rPr lang="en-US" sz="2400" b="1" dirty="0">
                <a:solidFill>
                  <a:srgbClr val="FF0000"/>
                </a:solidFill>
                <a:cs typeface="B Nazanin" panose="00000400000000000000" pitchFamily="2" charset="-78"/>
              </a:rPr>
              <a:t>Uـ U ـ ـ </a:t>
            </a:r>
          </a:p>
          <a:p>
            <a:pPr algn="r" rtl="1">
              <a:lnSpc>
                <a:spcPct val="150000"/>
              </a:lnSpc>
            </a:pPr>
            <a:r>
              <a:rPr lang="fa-IR" sz="2400" b="1" dirty="0">
                <a:cs typeface="B Nazanin" panose="00000400000000000000" pitchFamily="2" charset="-78"/>
              </a:rPr>
              <a:t>دانش آموز:    	  </a:t>
            </a:r>
            <a:r>
              <a:rPr lang="fa-IR" sz="2400" b="1" dirty="0">
                <a:solidFill>
                  <a:srgbClr val="FF0000"/>
                </a:solidFill>
                <a:cs typeface="B Nazanin" panose="00000400000000000000" pitchFamily="2" charset="-78"/>
              </a:rPr>
              <a:t>ـ ـ ـ ـ </a:t>
            </a:r>
            <a:r>
              <a:rPr lang="en-US" sz="2400" b="1" dirty="0">
                <a:solidFill>
                  <a:srgbClr val="FF0000"/>
                </a:solidFill>
                <a:cs typeface="B Nazanin" panose="00000400000000000000" pitchFamily="2" charset="-78"/>
              </a:rPr>
              <a:t>U </a:t>
            </a:r>
          </a:p>
          <a:p>
            <a:pPr algn="r" rtl="1">
              <a:lnSpc>
                <a:spcPct val="150000"/>
              </a:lnSpc>
            </a:pPr>
            <a:r>
              <a:rPr lang="fa-IR" sz="2400" b="1" dirty="0">
                <a:cs typeface="B Nazanin" panose="00000400000000000000" pitchFamily="2" charset="-78"/>
              </a:rPr>
              <a:t>گل اندام:        	  </a:t>
            </a:r>
            <a:r>
              <a:rPr lang="fa-IR" sz="2400" b="1" dirty="0">
                <a:solidFill>
                  <a:srgbClr val="FF0000"/>
                </a:solidFill>
                <a:cs typeface="B Nazanin" panose="00000400000000000000" pitchFamily="2" charset="-78"/>
              </a:rPr>
              <a:t>ـ ـ ـ </a:t>
            </a:r>
            <a:r>
              <a:rPr lang="en-US" sz="2400" b="1" dirty="0">
                <a:solidFill>
                  <a:srgbClr val="FF0000"/>
                </a:solidFill>
                <a:cs typeface="B Nazanin" panose="00000400000000000000" pitchFamily="2" charset="-78"/>
              </a:rPr>
              <a:t>U</a:t>
            </a:r>
          </a:p>
          <a:p>
            <a:pPr algn="r" rtl="1">
              <a:lnSpc>
                <a:spcPct val="150000"/>
              </a:lnSpc>
            </a:pPr>
            <a:r>
              <a:rPr lang="fa-IR" sz="2400" b="1" dirty="0">
                <a:cs typeface="B Nazanin" panose="00000400000000000000" pitchFamily="2" charset="-78"/>
              </a:rPr>
              <a:t>پیام آور:         	</a:t>
            </a:r>
            <a:r>
              <a:rPr lang="en-US" sz="2400" b="1" dirty="0">
                <a:solidFill>
                  <a:srgbClr val="FF0000"/>
                </a:solidFill>
                <a:cs typeface="B Nazanin" panose="00000400000000000000" pitchFamily="2" charset="-78"/>
              </a:rPr>
              <a:t>U ـ ـ ـ </a:t>
            </a:r>
          </a:p>
          <a:p>
            <a:pPr algn="r" rtl="1">
              <a:lnSpc>
                <a:spcPct val="150000"/>
              </a:lnSpc>
            </a:pPr>
            <a:r>
              <a:rPr lang="fa-IR" sz="2400" b="1" dirty="0">
                <a:cs typeface="B Nazanin" panose="00000400000000000000" pitchFamily="2" charset="-78"/>
              </a:rPr>
              <a:t>خوش اندام:    	 </a:t>
            </a:r>
            <a:r>
              <a:rPr lang="en-US" sz="2400" b="1" dirty="0">
                <a:solidFill>
                  <a:srgbClr val="FF0000"/>
                </a:solidFill>
                <a:cs typeface="B Nazanin" panose="00000400000000000000" pitchFamily="2" charset="-78"/>
              </a:rPr>
              <a:t>Uـ ـ U </a:t>
            </a:r>
          </a:p>
          <a:p>
            <a:pPr algn="r" rtl="1">
              <a:lnSpc>
                <a:spcPct val="150000"/>
              </a:lnSpc>
            </a:pPr>
            <a:r>
              <a:rPr lang="fa-IR" sz="2400" b="1" dirty="0">
                <a:cs typeface="B Nazanin" panose="00000400000000000000" pitchFamily="2" charset="-78"/>
              </a:rPr>
              <a:t>کارآزموده</a:t>
            </a:r>
            <a:r>
              <a:rPr lang="fa-IR" sz="2400" b="1" dirty="0">
                <a:solidFill>
                  <a:srgbClr val="FF0000"/>
                </a:solidFill>
                <a:cs typeface="B Nazanin" panose="00000400000000000000" pitchFamily="2" charset="-78"/>
              </a:rPr>
              <a:t>    	 :</a:t>
            </a:r>
            <a:r>
              <a:rPr lang="en-US" sz="2400" b="1" dirty="0">
                <a:solidFill>
                  <a:srgbClr val="FF0000"/>
                </a:solidFill>
                <a:cs typeface="B Nazanin" panose="00000400000000000000" pitchFamily="2" charset="-78"/>
              </a:rPr>
              <a:t>ـ ـ Uـ U</a:t>
            </a:r>
            <a:endParaRPr lang="fa-IR" sz="2400" b="1" dirty="0">
              <a:solidFill>
                <a:srgbClr val="FF0000"/>
              </a:solidFill>
              <a:cs typeface="B Nazanin" panose="00000400000000000000" pitchFamily="2" charset="-78"/>
            </a:endParaRPr>
          </a:p>
        </p:txBody>
      </p:sp>
    </p:spTree>
    <p:extLst>
      <p:ext uri="{BB962C8B-B14F-4D97-AF65-F5344CB8AC3E}">
        <p14:creationId xmlns:p14="http://schemas.microsoft.com/office/powerpoint/2010/main" val="27101805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17BD5E6-ED4B-621B-36F3-324B52EA3CCA}"/>
              </a:ext>
            </a:extLst>
          </p:cNvPr>
          <p:cNvSpPr txBox="1"/>
          <p:nvPr/>
        </p:nvSpPr>
        <p:spPr>
          <a:xfrm>
            <a:off x="1505243" y="-7578"/>
            <a:ext cx="9270609" cy="67403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بسمه تعالی: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علوم و فنون دهم، فصل چهارم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هفتۀ یازدهم،(هفتۀ دوم نیمسال دوم)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درس هشتم: </a:t>
            </a:r>
            <a:r>
              <a:rPr kumimoji="0" lang="fa-IR" sz="3200" b="1" i="0" u="none" strike="noStrike" kern="1200" cap="none" spc="0" normalizeH="0" baseline="0" noProof="0" dirty="0" smtClean="0">
                <a:ln>
                  <a:noFill/>
                </a:ln>
                <a:solidFill>
                  <a:prstClr val="black"/>
                </a:solidFill>
                <a:effectLst/>
                <a:uLnTx/>
                <a:uFillTx/>
                <a:latin typeface="Calibri" panose="020F0502020204030204"/>
                <a:ea typeface="+mn-ea"/>
                <a:cs typeface="B Titr" panose="00000700000000000000" pitchFamily="2" charset="-78"/>
              </a:rPr>
              <a:t>وزن شعر فارسی</a:t>
            </a:r>
            <a:endPar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زنگ </a:t>
            </a:r>
            <a:r>
              <a:rPr kumimoji="0" lang="fa-IR" sz="3200" b="1" i="0" u="none" strike="noStrike" kern="1200" cap="none" spc="0" normalizeH="0" baseline="0" noProof="0" dirty="0" smtClean="0">
                <a:ln>
                  <a:noFill/>
                </a:ln>
                <a:solidFill>
                  <a:prstClr val="black"/>
                </a:solidFill>
                <a:effectLst/>
                <a:uLnTx/>
                <a:uFillTx/>
                <a:latin typeface="Calibri" panose="020F0502020204030204"/>
                <a:ea typeface="+mn-ea"/>
                <a:cs typeface="B Titr" panose="00000700000000000000" pitchFamily="2" charset="-78"/>
              </a:rPr>
              <a:t>سوم</a:t>
            </a:r>
            <a:endPar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مدرس: دکتر سید علی مرتضوی باروق</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B Titr" panose="00000700000000000000" pitchFamily="2" charset="-78"/>
              </a:rPr>
              <a:t>Adabiat_mortazavi</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6366835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5B34DE2-4988-00BB-D0D1-E2BF8C5D4E6D}"/>
              </a:ext>
            </a:extLst>
          </p:cNvPr>
          <p:cNvSpPr txBox="1"/>
          <p:nvPr/>
        </p:nvSpPr>
        <p:spPr>
          <a:xfrm>
            <a:off x="548640" y="377541"/>
            <a:ext cx="11408900" cy="2816156"/>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1-نشانه‌های هجایی بیت زیر با نشانه‌های هجایی کدام بیت، یکسان است؟</a:t>
            </a:r>
          </a:p>
          <a:p>
            <a:pPr algn="r" rtl="1">
              <a:lnSpc>
                <a:spcPct val="150000"/>
              </a:lnSpc>
            </a:pPr>
            <a:r>
              <a:rPr lang="fa-IR" sz="2400" b="1" dirty="0">
                <a:cs typeface="B Nazanin" panose="00000400000000000000" pitchFamily="2" charset="-78"/>
              </a:rPr>
              <a:t> «پای استدلالیان چوبین بود 	 		پای چوبین سخت بی‌تمکین بود»</a:t>
            </a:r>
          </a:p>
          <a:p>
            <a:pPr algn="r" rtl="1">
              <a:lnSpc>
                <a:spcPct val="150000"/>
              </a:lnSpc>
            </a:pPr>
            <a:r>
              <a:rPr lang="fa-IR" sz="2400" b="1" dirty="0">
                <a:cs typeface="B Nazanin" panose="00000400000000000000" pitchFamily="2" charset="-78"/>
              </a:rPr>
              <a:t>الف) دل اگر خداشناسی همه در رخ‌ علی بین 	 به‌ علی شناختم‌ من، به‌ خدا قسم خدا را</a:t>
            </a:r>
          </a:p>
          <a:p>
            <a:pPr algn="r" rtl="1">
              <a:lnSpc>
                <a:spcPct val="150000"/>
              </a:lnSpc>
            </a:pPr>
            <a:r>
              <a:rPr lang="fa-IR" sz="2400" b="1" dirty="0">
                <a:cs typeface="B Nazanin" panose="00000400000000000000" pitchFamily="2" charset="-78"/>
              </a:rPr>
              <a:t> ب) یار بد مار است هین بگریز از او		 	 تا نریزد بر تو زهر آن زشت‌خو</a:t>
            </a:r>
          </a:p>
        </p:txBody>
      </p:sp>
    </p:spTree>
    <p:extLst>
      <p:ext uri="{BB962C8B-B14F-4D97-AF65-F5344CB8AC3E}">
        <p14:creationId xmlns:p14="http://schemas.microsoft.com/office/powerpoint/2010/main" val="13248407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6967DFA-7CB1-CC25-28DB-22FDB88A8C9E}"/>
              </a:ext>
            </a:extLst>
          </p:cNvPr>
          <p:cNvSpPr txBox="1"/>
          <p:nvPr/>
        </p:nvSpPr>
        <p:spPr>
          <a:xfrm>
            <a:off x="548640" y="377541"/>
            <a:ext cx="11408900" cy="1708160"/>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2- خط عروضی و نشانه‌های هجایی مصراع دوم بیت زیر را بنویسید..</a:t>
            </a:r>
          </a:p>
          <a:p>
            <a:pPr algn="r" rtl="1">
              <a:lnSpc>
                <a:spcPct val="150000"/>
              </a:lnSpc>
            </a:pPr>
            <a:r>
              <a:rPr lang="fa-IR" sz="2400" b="1" dirty="0">
                <a:cs typeface="B Nazanin" panose="00000400000000000000" pitchFamily="2" charset="-78"/>
              </a:rPr>
              <a:t> «من از اینجا به ملامت نروم 	 که من اینجا به امیدی گِرَوَم»</a:t>
            </a:r>
          </a:p>
        </p:txBody>
      </p:sp>
    </p:spTree>
    <p:extLst>
      <p:ext uri="{BB962C8B-B14F-4D97-AF65-F5344CB8AC3E}">
        <p14:creationId xmlns:p14="http://schemas.microsoft.com/office/powerpoint/2010/main" val="10770587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F60109-10E4-5990-0A80-5B5364EE18C3}"/>
              </a:ext>
            </a:extLst>
          </p:cNvPr>
          <p:cNvSpPr txBox="1"/>
          <p:nvPr/>
        </p:nvSpPr>
        <p:spPr>
          <a:xfrm>
            <a:off x="548640" y="377541"/>
            <a:ext cx="11408900" cy="2262158"/>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3-در تقطیع هجایی، هریک از ابیات زیر چند هجای کوتاه دارد؟</a:t>
            </a:r>
          </a:p>
          <a:p>
            <a:pPr algn="r" rtl="1">
              <a:lnSpc>
                <a:spcPct val="150000"/>
              </a:lnSpc>
            </a:pPr>
            <a:r>
              <a:rPr lang="fa-IR" sz="2400" b="1" dirty="0">
                <a:cs typeface="B Nazanin" panose="00000400000000000000" pitchFamily="2" charset="-78"/>
              </a:rPr>
              <a:t> الف) تا چند غم زمانه خوردن			تازیدن و تازیانه خوردن		</a:t>
            </a:r>
          </a:p>
          <a:p>
            <a:pPr algn="r" rtl="1">
              <a:lnSpc>
                <a:spcPct val="150000"/>
              </a:lnSpc>
            </a:pPr>
            <a:r>
              <a:rPr lang="fa-IR" sz="2400" b="1" dirty="0">
                <a:cs typeface="B Nazanin" panose="00000400000000000000" pitchFamily="2" charset="-78"/>
              </a:rPr>
              <a:t>ب) دلبر برفت و دلشدگان را خبر نکرد 	  	  یاد حریف شهر و رفیق سفر نکرد</a:t>
            </a:r>
          </a:p>
        </p:txBody>
      </p:sp>
    </p:spTree>
    <p:extLst>
      <p:ext uri="{BB962C8B-B14F-4D97-AF65-F5344CB8AC3E}">
        <p14:creationId xmlns:p14="http://schemas.microsoft.com/office/powerpoint/2010/main" val="39547087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126E322-F41A-BAE2-BF2E-D336B9B9BBEC}"/>
              </a:ext>
            </a:extLst>
          </p:cNvPr>
          <p:cNvSpPr txBox="1"/>
          <p:nvPr/>
        </p:nvSpPr>
        <p:spPr>
          <a:xfrm>
            <a:off x="548640" y="377541"/>
            <a:ext cx="11408900" cy="1708160"/>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4-واژه‌های زیر را یک‌بار با حذف همزه و یک‌بار بدون حذف همزه بخوانید و به خط عروضی بنویسید.</a:t>
            </a:r>
          </a:p>
          <a:p>
            <a:pPr algn="r" rtl="1">
              <a:lnSpc>
                <a:spcPct val="150000"/>
              </a:lnSpc>
            </a:pPr>
            <a:r>
              <a:rPr lang="fa-IR" sz="2400" b="1" dirty="0">
                <a:cs typeface="B Nazanin" panose="00000400000000000000" pitchFamily="2" charset="-78"/>
              </a:rPr>
              <a:t>«دست‌آورد – روح‌افزا – نان‌آور – سرآغاز - تیرانداز»</a:t>
            </a:r>
          </a:p>
        </p:txBody>
      </p:sp>
    </p:spTree>
    <p:extLst>
      <p:ext uri="{BB962C8B-B14F-4D97-AF65-F5344CB8AC3E}">
        <p14:creationId xmlns:p14="http://schemas.microsoft.com/office/powerpoint/2010/main" val="13225638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F36C445-37A1-69A3-28DD-8E51F7CF20D9}"/>
              </a:ext>
            </a:extLst>
          </p:cNvPr>
          <p:cNvSpPr txBox="1"/>
          <p:nvPr/>
        </p:nvSpPr>
        <p:spPr>
          <a:xfrm>
            <a:off x="548640" y="377541"/>
            <a:ext cx="11408900" cy="1708160"/>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5- واژگان زیر را تقطیع هجایی کنید و علامت مخصوص هر هجا را بنویسید.</a:t>
            </a:r>
          </a:p>
          <a:p>
            <a:pPr algn="r" rtl="1">
              <a:lnSpc>
                <a:spcPct val="150000"/>
              </a:lnSpc>
            </a:pPr>
            <a:r>
              <a:rPr lang="fa-IR" sz="2400" b="1" dirty="0">
                <a:cs typeface="B Nazanin" panose="00000400000000000000" pitchFamily="2" charset="-78"/>
              </a:rPr>
              <a:t>«کتاب – آرزو – خواستگاری – قابوس‌نامه – تبریزی – نیما یوشیج»</a:t>
            </a:r>
          </a:p>
        </p:txBody>
      </p:sp>
    </p:spTree>
    <p:extLst>
      <p:ext uri="{BB962C8B-B14F-4D97-AF65-F5344CB8AC3E}">
        <p14:creationId xmlns:p14="http://schemas.microsoft.com/office/powerpoint/2010/main" val="3583258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38A40D1-5A34-FFC3-76BE-ADDFBAAF162C}"/>
              </a:ext>
            </a:extLst>
          </p:cNvPr>
          <p:cNvSpPr txBox="1"/>
          <p:nvPr/>
        </p:nvSpPr>
        <p:spPr>
          <a:xfrm>
            <a:off x="604911" y="1334144"/>
            <a:ext cx="11183816" cy="2954655"/>
          </a:xfrm>
          <a:prstGeom prst="rect">
            <a:avLst/>
          </a:prstGeom>
          <a:noFill/>
        </p:spPr>
        <p:txBody>
          <a:bodyPr wrap="square">
            <a:spAutoFit/>
          </a:bodyPr>
          <a:lstStyle/>
          <a:p>
            <a:pPr algn="r" rtl="1">
              <a:lnSpc>
                <a:spcPct val="200000"/>
              </a:lnSpc>
            </a:pPr>
            <a:r>
              <a:rPr lang="fa-IR" sz="2400" b="1" dirty="0">
                <a:cs typeface="B Titr" panose="00000700000000000000" pitchFamily="2" charset="-78"/>
              </a:rPr>
              <a:t>وزن شعر: </a:t>
            </a:r>
          </a:p>
          <a:p>
            <a:pPr algn="r" rtl="1">
              <a:lnSpc>
                <a:spcPct val="200000"/>
              </a:lnSpc>
            </a:pPr>
            <a:r>
              <a:rPr lang="fa-IR" sz="2400" b="1" dirty="0">
                <a:cs typeface="B Nazanin" panose="00000400000000000000" pitchFamily="2" charset="-78"/>
              </a:rPr>
              <a:t>واحد وزن در شعر فارسی و در بسیاری از زبان‌های دیگر «مصراع» است. وزن هر مصراع شعر در این زبان‌ها نمودار وزن مصراع‌های دیگر است؛ وقتی شاعر، مصراع او ّل را سرود، بقیۀ مصراع‌ها را نیز باید در همان وزن بسراید.</a:t>
            </a:r>
          </a:p>
        </p:txBody>
      </p:sp>
    </p:spTree>
    <p:extLst>
      <p:ext uri="{BB962C8B-B14F-4D97-AF65-F5344CB8AC3E}">
        <p14:creationId xmlns:p14="http://schemas.microsoft.com/office/powerpoint/2010/main" val="26456813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00CB1CB-EB89-B2FE-1808-3D844D422AC4}"/>
              </a:ext>
            </a:extLst>
          </p:cNvPr>
          <p:cNvSpPr txBox="1"/>
          <p:nvPr/>
        </p:nvSpPr>
        <p:spPr>
          <a:xfrm>
            <a:off x="548640" y="377541"/>
            <a:ext cx="11408900" cy="1708160"/>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6- مصراع دوم بیت زیر را به خط عروضی بنویسید و علامت هر هجا را زیر آن بگذارید.</a:t>
            </a:r>
          </a:p>
          <a:p>
            <a:pPr algn="r" rtl="1">
              <a:lnSpc>
                <a:spcPct val="150000"/>
              </a:lnSpc>
            </a:pPr>
            <a:r>
              <a:rPr lang="fa-IR" sz="2400" b="1" dirty="0">
                <a:cs typeface="B Nazanin" panose="00000400000000000000" pitchFamily="2" charset="-78"/>
              </a:rPr>
              <a:t>«خرّم تن او که چون روانش	 	از تن برود سخن روان است» (سعدی)</a:t>
            </a:r>
          </a:p>
        </p:txBody>
      </p:sp>
    </p:spTree>
    <p:extLst>
      <p:ext uri="{BB962C8B-B14F-4D97-AF65-F5344CB8AC3E}">
        <p14:creationId xmlns:p14="http://schemas.microsoft.com/office/powerpoint/2010/main" val="42098972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0891C0C-5A44-D773-3403-CF1AAB8C98C4}"/>
              </a:ext>
            </a:extLst>
          </p:cNvPr>
          <p:cNvSpPr txBox="1"/>
          <p:nvPr/>
        </p:nvSpPr>
        <p:spPr>
          <a:xfrm>
            <a:off x="548640" y="377541"/>
            <a:ext cx="11408900" cy="1708160"/>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7-بیت زیر را تقطیع کنید، سپس مرز هجاها را مشخص کنید و زیر هر هجا علامت آن را بگذارید.</a:t>
            </a:r>
          </a:p>
          <a:p>
            <a:pPr algn="r" rtl="1">
              <a:lnSpc>
                <a:spcPct val="150000"/>
              </a:lnSpc>
            </a:pPr>
            <a:r>
              <a:rPr lang="fa-IR" sz="2400" b="1" dirty="0">
                <a:cs typeface="B Nazanin" panose="00000400000000000000" pitchFamily="2" charset="-78"/>
              </a:rPr>
              <a:t>«روی مپوشان که بهشتی بود	 	هر که ببیند چو تو حور ای صَنم» (سعدی)</a:t>
            </a:r>
          </a:p>
        </p:txBody>
      </p:sp>
    </p:spTree>
    <p:extLst>
      <p:ext uri="{BB962C8B-B14F-4D97-AF65-F5344CB8AC3E}">
        <p14:creationId xmlns:p14="http://schemas.microsoft.com/office/powerpoint/2010/main" val="13062943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7C0A00-E1B3-85BA-A336-1A943AB5D738}"/>
              </a:ext>
            </a:extLst>
          </p:cNvPr>
          <p:cNvSpPr txBox="1"/>
          <p:nvPr/>
        </p:nvSpPr>
        <p:spPr>
          <a:xfrm>
            <a:off x="548640" y="377541"/>
            <a:ext cx="11408900" cy="1708160"/>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8-بیت زیر را با خط عروضی بنویسید و مرز هجاها را مشخص کنید.</a:t>
            </a:r>
          </a:p>
          <a:p>
            <a:pPr algn="r" rtl="1">
              <a:lnSpc>
                <a:spcPct val="150000"/>
              </a:lnSpc>
            </a:pPr>
            <a:r>
              <a:rPr lang="fa-IR" sz="2400" b="1" dirty="0">
                <a:cs typeface="B Nazanin" panose="00000400000000000000" pitchFamily="2" charset="-78"/>
              </a:rPr>
              <a:t>«ای آن که غمگنی و سزاواری	 	واندر نهان سرشک همی‌باری» (رودکی)</a:t>
            </a:r>
          </a:p>
        </p:txBody>
      </p:sp>
    </p:spTree>
    <p:extLst>
      <p:ext uri="{BB962C8B-B14F-4D97-AF65-F5344CB8AC3E}">
        <p14:creationId xmlns:p14="http://schemas.microsoft.com/office/powerpoint/2010/main" val="21139255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04EC82B-69DF-5A96-1F4C-7E9415849C6E}"/>
              </a:ext>
            </a:extLst>
          </p:cNvPr>
          <p:cNvSpPr txBox="1"/>
          <p:nvPr/>
        </p:nvSpPr>
        <p:spPr>
          <a:xfrm>
            <a:off x="548640" y="377541"/>
            <a:ext cx="11408900" cy="1154162"/>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9-در نوشتن کلمه‌های «خواهش» و «بنفشه» به خط عروضی، چه نکاتی را باید رعایت کرد؟</a:t>
            </a:r>
          </a:p>
        </p:txBody>
      </p:sp>
    </p:spTree>
    <p:extLst>
      <p:ext uri="{BB962C8B-B14F-4D97-AF65-F5344CB8AC3E}">
        <p14:creationId xmlns:p14="http://schemas.microsoft.com/office/powerpoint/2010/main" val="14829575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BD1D4F3-381B-BB3B-AFC6-7A37362F1FB5}"/>
              </a:ext>
            </a:extLst>
          </p:cNvPr>
          <p:cNvSpPr txBox="1"/>
          <p:nvPr/>
        </p:nvSpPr>
        <p:spPr>
          <a:xfrm>
            <a:off x="548640" y="377541"/>
            <a:ext cx="11408900" cy="1154162"/>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10-واژۀ «محبّت» را به خط عروضی بنویسید و مرز هجاها را مشخص کنید.</a:t>
            </a:r>
          </a:p>
        </p:txBody>
      </p:sp>
    </p:spTree>
    <p:extLst>
      <p:ext uri="{BB962C8B-B14F-4D97-AF65-F5344CB8AC3E}">
        <p14:creationId xmlns:p14="http://schemas.microsoft.com/office/powerpoint/2010/main" val="5099321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FCA3B9C-E7C4-CCC5-4474-57C55475ED36}"/>
              </a:ext>
            </a:extLst>
          </p:cNvPr>
          <p:cNvSpPr txBox="1"/>
          <p:nvPr/>
        </p:nvSpPr>
        <p:spPr>
          <a:xfrm>
            <a:off x="548640" y="377541"/>
            <a:ext cx="11408900" cy="1154162"/>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11-در تقطیع هجایی مصراع «پیر گفتا که چه عزّت زین به» چه نکاتی را باید رعایت کنیم؟</a:t>
            </a:r>
          </a:p>
        </p:txBody>
      </p:sp>
    </p:spTree>
    <p:extLst>
      <p:ext uri="{BB962C8B-B14F-4D97-AF65-F5344CB8AC3E}">
        <p14:creationId xmlns:p14="http://schemas.microsoft.com/office/powerpoint/2010/main" val="28813964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28C36B4-3DD5-4873-4623-B945D97FEF0D}"/>
              </a:ext>
            </a:extLst>
          </p:cNvPr>
          <p:cNvSpPr txBox="1"/>
          <p:nvPr/>
        </p:nvSpPr>
        <p:spPr>
          <a:xfrm>
            <a:off x="548640" y="377541"/>
            <a:ext cx="11408900" cy="1154162"/>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12-کلمۀ «مهرانگیز» را یک بار با حذف همزه و بار دیگر با همزه بخوانید و به خط عروضی بنویسید.</a:t>
            </a:r>
          </a:p>
        </p:txBody>
      </p:sp>
    </p:spTree>
    <p:extLst>
      <p:ext uri="{BB962C8B-B14F-4D97-AF65-F5344CB8AC3E}">
        <p14:creationId xmlns:p14="http://schemas.microsoft.com/office/powerpoint/2010/main" val="27591437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065D4C0-9B88-3DA9-BC73-EE0FCDA98E32}"/>
              </a:ext>
            </a:extLst>
          </p:cNvPr>
          <p:cNvSpPr txBox="1"/>
          <p:nvPr/>
        </p:nvSpPr>
        <p:spPr>
          <a:xfrm>
            <a:off x="548640" y="377541"/>
            <a:ext cx="11408900" cy="2816156"/>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13-کدام‌یک از واژه‌های زیر با حذف همزه تلفظ شده است؟</a:t>
            </a:r>
          </a:p>
          <a:p>
            <a:pPr algn="r" rtl="1">
              <a:lnSpc>
                <a:spcPct val="150000"/>
              </a:lnSpc>
            </a:pPr>
            <a:r>
              <a:rPr lang="fa-IR" sz="2400" b="1" dirty="0">
                <a:cs typeface="B Nazanin" panose="00000400000000000000" pitchFamily="2" charset="-78"/>
              </a:rPr>
              <a:t>الف) ره‌آورد: </a:t>
            </a:r>
            <a:r>
              <a:rPr lang="en-US" sz="2400" b="1" dirty="0">
                <a:cs typeface="B Nazanin" panose="00000400000000000000" pitchFamily="2" charset="-78"/>
              </a:rPr>
              <a:t>U−−U</a:t>
            </a:r>
          </a:p>
          <a:p>
            <a:pPr algn="r" rtl="1">
              <a:lnSpc>
                <a:spcPct val="150000"/>
              </a:lnSpc>
            </a:pPr>
            <a:endParaRPr lang="en-US" sz="2400" b="1" dirty="0">
              <a:cs typeface="B Nazanin" panose="00000400000000000000" pitchFamily="2" charset="-78"/>
            </a:endParaRPr>
          </a:p>
          <a:p>
            <a:pPr algn="r" rtl="1">
              <a:lnSpc>
                <a:spcPct val="150000"/>
              </a:lnSpc>
            </a:pPr>
            <a:r>
              <a:rPr lang="fa-IR" sz="2400" b="1" dirty="0">
                <a:cs typeface="B Nazanin" panose="00000400000000000000" pitchFamily="2" charset="-78"/>
              </a:rPr>
              <a:t>ب) دانش‌آموز: </a:t>
            </a:r>
            <a:r>
              <a:rPr lang="en-US" sz="2400" b="1" dirty="0">
                <a:cs typeface="B Nazanin" panose="00000400000000000000" pitchFamily="2" charset="-78"/>
              </a:rPr>
              <a:t>U−−−−</a:t>
            </a:r>
            <a:endParaRPr lang="fa-IR" sz="2400" b="1" dirty="0">
              <a:cs typeface="B Nazanin" panose="00000400000000000000" pitchFamily="2" charset="-78"/>
            </a:endParaRPr>
          </a:p>
        </p:txBody>
      </p:sp>
    </p:spTree>
    <p:extLst>
      <p:ext uri="{BB962C8B-B14F-4D97-AF65-F5344CB8AC3E}">
        <p14:creationId xmlns:p14="http://schemas.microsoft.com/office/powerpoint/2010/main" val="115577491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6E9323B-A84D-9579-67EB-447FE3C89140}"/>
              </a:ext>
            </a:extLst>
          </p:cNvPr>
          <p:cNvSpPr txBox="1"/>
          <p:nvPr/>
        </p:nvSpPr>
        <p:spPr>
          <a:xfrm>
            <a:off x="548640" y="377541"/>
            <a:ext cx="11408900" cy="2262158"/>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14-برای هر یک از الگوهای هجایی زیر یک واژه مثال بزنید.</a:t>
            </a:r>
          </a:p>
          <a:p>
            <a:pPr algn="r" rtl="1">
              <a:lnSpc>
                <a:spcPct val="150000"/>
              </a:lnSpc>
            </a:pPr>
            <a:r>
              <a:rPr lang="fa-IR" sz="2400" b="1" dirty="0">
                <a:cs typeface="B Nazanin" panose="00000400000000000000" pitchFamily="2" charset="-78"/>
              </a:rPr>
              <a:t>الف) −−</a:t>
            </a:r>
            <a:r>
              <a:rPr lang="en-US" sz="2400" b="1" dirty="0">
                <a:cs typeface="B Nazanin" panose="00000400000000000000" pitchFamily="2" charset="-78"/>
              </a:rPr>
              <a:t>U</a:t>
            </a:r>
          </a:p>
          <a:p>
            <a:pPr algn="r" rtl="1">
              <a:lnSpc>
                <a:spcPct val="150000"/>
              </a:lnSpc>
            </a:pPr>
            <a:r>
              <a:rPr lang="fa-IR" sz="2400" b="1" dirty="0">
                <a:cs typeface="B Nazanin" panose="00000400000000000000" pitchFamily="2" charset="-78"/>
              </a:rPr>
              <a:t>ب) −</a:t>
            </a:r>
            <a:r>
              <a:rPr lang="en-US" sz="2400" b="1" dirty="0">
                <a:cs typeface="B Nazanin" panose="00000400000000000000" pitchFamily="2" charset="-78"/>
              </a:rPr>
              <a:t>U−−</a:t>
            </a:r>
            <a:endParaRPr lang="fa-IR" sz="2400" b="1" dirty="0">
              <a:cs typeface="B Nazanin" panose="00000400000000000000" pitchFamily="2" charset="-78"/>
            </a:endParaRPr>
          </a:p>
        </p:txBody>
      </p:sp>
    </p:spTree>
    <p:extLst>
      <p:ext uri="{BB962C8B-B14F-4D97-AF65-F5344CB8AC3E}">
        <p14:creationId xmlns:p14="http://schemas.microsoft.com/office/powerpoint/2010/main" val="214486217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7AFB0FD-683C-3BF3-AF2B-090C6546B739}"/>
              </a:ext>
            </a:extLst>
          </p:cNvPr>
          <p:cNvSpPr txBox="1"/>
          <p:nvPr/>
        </p:nvSpPr>
        <p:spPr>
          <a:xfrm>
            <a:off x="548640" y="377541"/>
            <a:ext cx="11408900" cy="3924151"/>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15-تقطیع هجایی کدام گزینه به‌صورت زیر است؟</a:t>
            </a:r>
          </a:p>
          <a:p>
            <a:pPr algn="ctr" rtl="1">
              <a:lnSpc>
                <a:spcPct val="150000"/>
              </a:lnSpc>
            </a:pPr>
            <a:r>
              <a:rPr lang="fa-IR" sz="2400" b="1" dirty="0">
                <a:cs typeface="B Nazanin" panose="00000400000000000000" pitchFamily="2" charset="-78"/>
              </a:rPr>
              <a:t>«‌ </a:t>
            </a:r>
            <a:r>
              <a:rPr lang="en-US" sz="2400" b="1" dirty="0">
                <a:cs typeface="B Nazanin" panose="00000400000000000000" pitchFamily="2" charset="-78"/>
              </a:rPr>
              <a:t>U−−U−−U−−U</a:t>
            </a:r>
            <a:r>
              <a:rPr lang="fa-IR" sz="2400" b="1" dirty="0">
                <a:cs typeface="B Nazanin" panose="00000400000000000000" pitchFamily="2" charset="-78"/>
              </a:rPr>
              <a:t>−»</a:t>
            </a:r>
          </a:p>
          <a:p>
            <a:pPr algn="r" rtl="1">
              <a:lnSpc>
                <a:spcPct val="150000"/>
              </a:lnSpc>
            </a:pPr>
            <a:r>
              <a:rPr lang="fa-IR" sz="2400" b="1" dirty="0">
                <a:cs typeface="B Nazanin" panose="00000400000000000000" pitchFamily="2" charset="-78"/>
              </a:rPr>
              <a:t> 1) خدایا به خواری مران از درم</a:t>
            </a:r>
          </a:p>
          <a:p>
            <a:pPr algn="r" rtl="1">
              <a:lnSpc>
                <a:spcPct val="150000"/>
              </a:lnSpc>
            </a:pPr>
            <a:r>
              <a:rPr lang="fa-IR" sz="2400" b="1" dirty="0">
                <a:cs typeface="B Nazanin" panose="00000400000000000000" pitchFamily="2" charset="-78"/>
              </a:rPr>
              <a:t>‌۲) به تو حاصلی ندارد غم روزگار گفتن</a:t>
            </a:r>
          </a:p>
          <a:p>
            <a:pPr algn="r" rtl="1">
              <a:lnSpc>
                <a:spcPct val="150000"/>
              </a:lnSpc>
            </a:pPr>
            <a:r>
              <a:rPr lang="fa-IR" sz="2400" b="1" dirty="0">
                <a:cs typeface="B Nazanin" panose="00000400000000000000" pitchFamily="2" charset="-78"/>
              </a:rPr>
              <a:t>۳) شاید اگر آفتاب و ماه نتابد</a:t>
            </a:r>
          </a:p>
          <a:p>
            <a:pPr algn="r" rtl="1">
              <a:lnSpc>
                <a:spcPct val="150000"/>
              </a:lnSpc>
            </a:pPr>
            <a:r>
              <a:rPr lang="fa-IR" sz="2400" b="1" dirty="0">
                <a:cs typeface="B Nazanin" panose="00000400000000000000" pitchFamily="2" charset="-78"/>
              </a:rPr>
              <a:t>۴) مرنجان دلم را که این مرغ وحشی</a:t>
            </a:r>
          </a:p>
        </p:txBody>
      </p:sp>
    </p:spTree>
    <p:extLst>
      <p:ext uri="{BB962C8B-B14F-4D97-AF65-F5344CB8AC3E}">
        <p14:creationId xmlns:p14="http://schemas.microsoft.com/office/powerpoint/2010/main" val="11696294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692B28-4444-3A74-6DDB-98B7DBA18CC3}"/>
              </a:ext>
            </a:extLst>
          </p:cNvPr>
          <p:cNvSpPr txBox="1"/>
          <p:nvPr/>
        </p:nvSpPr>
        <p:spPr>
          <a:xfrm>
            <a:off x="661181" y="419744"/>
            <a:ext cx="11211952"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وزن شعر: </a:t>
            </a:r>
          </a:p>
          <a:p>
            <a:pPr algn="r" rtl="1">
              <a:lnSpc>
                <a:spcPct val="200000"/>
              </a:lnSpc>
            </a:pPr>
            <a:r>
              <a:rPr lang="fa-IR" sz="2400" b="1" dirty="0">
                <a:cs typeface="B Nazanin" panose="00000400000000000000" pitchFamily="2" charset="-78"/>
              </a:rPr>
              <a:t>درست خواندن و درست نوشتن شعر (استفاده از خط عروضی) برای پیدا کردن وزن شعر، نخست آن را باید درست خواند. در خواندن نباید شکل نوشتاری کلمات، ما را دچار اشتباه کند. برای نمونه، کافی است شکل </a:t>
            </a:r>
          </a:p>
          <a:p>
            <a:pPr algn="r" rtl="1">
              <a:lnSpc>
                <a:spcPct val="200000"/>
              </a:lnSpc>
            </a:pPr>
            <a:r>
              <a:rPr lang="fa-IR" sz="2400" b="1" dirty="0">
                <a:cs typeface="B Nazanin" panose="00000400000000000000" pitchFamily="2" charset="-78"/>
              </a:rPr>
              <a:t>نوشتاری بیت را با صدایی که از خواندن آن می‌شنوید، مطابقت دهید؛ مثال:</a:t>
            </a:r>
          </a:p>
          <a:p>
            <a:pPr algn="r" rtl="1">
              <a:lnSpc>
                <a:spcPct val="200000"/>
              </a:lnSpc>
            </a:pPr>
            <a:r>
              <a:rPr lang="fa-IR" sz="2400" b="1" dirty="0">
                <a:cs typeface="B Nazanin" panose="00000400000000000000" pitchFamily="2" charset="-78"/>
              </a:rPr>
              <a:t>طاعت آن نیست که بر خاک نهی، پیشانی		 صدق پیش آر که اخلاص به پیشانی نیست سعدی</a:t>
            </a:r>
          </a:p>
        </p:txBody>
      </p:sp>
    </p:spTree>
    <p:extLst>
      <p:ext uri="{BB962C8B-B14F-4D97-AF65-F5344CB8AC3E}">
        <p14:creationId xmlns:p14="http://schemas.microsoft.com/office/powerpoint/2010/main" val="28639497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81AB822-223C-29A1-290D-A110CC699119}"/>
              </a:ext>
            </a:extLst>
          </p:cNvPr>
          <p:cNvSpPr txBox="1"/>
          <p:nvPr/>
        </p:nvSpPr>
        <p:spPr>
          <a:xfrm>
            <a:off x="548640" y="377541"/>
            <a:ext cx="11408900" cy="1154162"/>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16- واژۀ «شب آهنگ» را یک بار با حذف همزه و بار دیگر با همزه بخوانید و به خط عروضی بنویسید.</a:t>
            </a:r>
          </a:p>
        </p:txBody>
      </p:sp>
    </p:spTree>
    <p:extLst>
      <p:ext uri="{BB962C8B-B14F-4D97-AF65-F5344CB8AC3E}">
        <p14:creationId xmlns:p14="http://schemas.microsoft.com/office/powerpoint/2010/main" val="232744796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53CBBE7-9A86-D5F1-57C8-7D103D71047E}"/>
              </a:ext>
            </a:extLst>
          </p:cNvPr>
          <p:cNvSpPr txBox="1"/>
          <p:nvPr/>
        </p:nvSpPr>
        <p:spPr>
          <a:xfrm>
            <a:off x="548640" y="377541"/>
            <a:ext cx="11408900" cy="1708160"/>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17-مصراع دوم بیت زیر را تقطیع کنید، مرز هجاها را مشخص کنید و علامت خاص هر هجا را بنویسید.‌</a:t>
            </a:r>
          </a:p>
          <a:p>
            <a:pPr algn="r" rtl="1">
              <a:lnSpc>
                <a:spcPct val="150000"/>
              </a:lnSpc>
            </a:pPr>
            <a:r>
              <a:rPr lang="fa-IR" sz="2400" b="1" dirty="0">
                <a:cs typeface="B Nazanin" panose="00000400000000000000" pitchFamily="2" charset="-78"/>
              </a:rPr>
              <a:t>«نخستین باده کاندر جام کردند	 	ز چشم مست ساقی وام کردند» (عراقی)</a:t>
            </a:r>
          </a:p>
        </p:txBody>
      </p:sp>
    </p:spTree>
    <p:extLst>
      <p:ext uri="{BB962C8B-B14F-4D97-AF65-F5344CB8AC3E}">
        <p14:creationId xmlns:p14="http://schemas.microsoft.com/office/powerpoint/2010/main" val="121725007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455114F-C265-2D60-1DEB-12A16D712CF8}"/>
              </a:ext>
            </a:extLst>
          </p:cNvPr>
          <p:cNvSpPr txBox="1"/>
          <p:nvPr/>
        </p:nvSpPr>
        <p:spPr>
          <a:xfrm>
            <a:off x="548640" y="377541"/>
            <a:ext cx="11408900" cy="1154162"/>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18-واژۀ «خویشتن‌داری» را با خط عروضی بنویسید و نکتۀ مورد توجه را در نوشتن آن ذکر کنید.</a:t>
            </a:r>
          </a:p>
        </p:txBody>
      </p:sp>
    </p:spTree>
    <p:extLst>
      <p:ext uri="{BB962C8B-B14F-4D97-AF65-F5344CB8AC3E}">
        <p14:creationId xmlns:p14="http://schemas.microsoft.com/office/powerpoint/2010/main" val="367450566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D2E2444-CE69-F1C3-A7C7-2655D252E6A6}"/>
              </a:ext>
            </a:extLst>
          </p:cNvPr>
          <p:cNvSpPr txBox="1"/>
          <p:nvPr/>
        </p:nvSpPr>
        <p:spPr>
          <a:xfrm>
            <a:off x="548640" y="377541"/>
            <a:ext cx="11408900" cy="1708160"/>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19-بیت زیر را تقطیع هجایی کنید. ‌</a:t>
            </a:r>
          </a:p>
          <a:p>
            <a:pPr algn="r" rtl="1">
              <a:lnSpc>
                <a:spcPct val="150000"/>
              </a:lnSpc>
            </a:pPr>
            <a:r>
              <a:rPr lang="fa-IR" sz="2400" b="1" dirty="0">
                <a:cs typeface="B Nazanin" panose="00000400000000000000" pitchFamily="2" charset="-78"/>
              </a:rPr>
              <a:t>دانه باشی مرغکانت برچِنَند	 	غنچه باشی کودکانت برکَننَد    (مولوی)</a:t>
            </a:r>
          </a:p>
        </p:txBody>
      </p:sp>
    </p:spTree>
    <p:extLst>
      <p:ext uri="{BB962C8B-B14F-4D97-AF65-F5344CB8AC3E}">
        <p14:creationId xmlns:p14="http://schemas.microsoft.com/office/powerpoint/2010/main" val="12869580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54DEDE7-4981-56A3-65E1-80A233F1D32E}"/>
              </a:ext>
            </a:extLst>
          </p:cNvPr>
          <p:cNvSpPr txBox="1"/>
          <p:nvPr/>
        </p:nvSpPr>
        <p:spPr>
          <a:xfrm>
            <a:off x="548640" y="377541"/>
            <a:ext cx="11408900" cy="2262158"/>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20-مصراع اول بیت زیر را با خط عروضی بنویسید. سپس نکاتی را که باید در نوشتن آن مورد توجه قرار گیرد، ذکر کنید.</a:t>
            </a:r>
          </a:p>
          <a:p>
            <a:pPr algn="r" rtl="1">
              <a:lnSpc>
                <a:spcPct val="150000"/>
              </a:lnSpc>
            </a:pPr>
            <a:r>
              <a:rPr lang="fa-IR" sz="2400" b="1" dirty="0">
                <a:cs typeface="B Nazanin" panose="00000400000000000000" pitchFamily="2" charset="-78"/>
              </a:rPr>
              <a:t>«مروّت نباشد بر افتاده زور	 	بَرَد مرغِ دون، دانه از پیشِ مور» (سعدی)</a:t>
            </a:r>
          </a:p>
        </p:txBody>
      </p:sp>
    </p:spTree>
    <p:extLst>
      <p:ext uri="{BB962C8B-B14F-4D97-AF65-F5344CB8AC3E}">
        <p14:creationId xmlns:p14="http://schemas.microsoft.com/office/powerpoint/2010/main" val="340645045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E2D637E-BCF5-2FC9-FC05-076482A87130}"/>
              </a:ext>
            </a:extLst>
          </p:cNvPr>
          <p:cNvSpPr txBox="1"/>
          <p:nvPr/>
        </p:nvSpPr>
        <p:spPr>
          <a:xfrm>
            <a:off x="548640" y="377541"/>
            <a:ext cx="11408900" cy="2262158"/>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21-ابیات زیر را به خط عروضی بنویسید و سپس زیر هر هجا علامت مخصوص آن را بنویسید.</a:t>
            </a:r>
          </a:p>
          <a:p>
            <a:pPr algn="r" rtl="1">
              <a:lnSpc>
                <a:spcPct val="150000"/>
              </a:lnSpc>
            </a:pPr>
            <a:r>
              <a:rPr lang="fa-IR" sz="2400" b="1" dirty="0">
                <a:cs typeface="B Nazanin" panose="00000400000000000000" pitchFamily="2" charset="-78"/>
              </a:rPr>
              <a:t> الف) چه نشینم که فتنه بر پای است		رایت عشق پای بر جای است</a:t>
            </a:r>
          </a:p>
          <a:p>
            <a:pPr algn="r" rtl="1">
              <a:lnSpc>
                <a:spcPct val="150000"/>
              </a:lnSpc>
            </a:pPr>
            <a:r>
              <a:rPr lang="fa-IR" sz="2400" b="1" dirty="0">
                <a:cs typeface="B Nazanin" panose="00000400000000000000" pitchFamily="2" charset="-78"/>
              </a:rPr>
              <a:t>ب) مِی خور که جهان حریف جوی است 	 	 آفاق ز سبزه تازه روی است.</a:t>
            </a:r>
          </a:p>
        </p:txBody>
      </p:sp>
    </p:spTree>
    <p:extLst>
      <p:ext uri="{BB962C8B-B14F-4D97-AF65-F5344CB8AC3E}">
        <p14:creationId xmlns:p14="http://schemas.microsoft.com/office/powerpoint/2010/main" val="244908418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D765D15-CEF4-8642-0FA7-69672635A3A8}"/>
              </a:ext>
            </a:extLst>
          </p:cNvPr>
          <p:cNvSpPr txBox="1"/>
          <p:nvPr/>
        </p:nvSpPr>
        <p:spPr>
          <a:xfrm>
            <a:off x="548640" y="377541"/>
            <a:ext cx="11408900" cy="2816156"/>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22-ابیات زیر را درست بخوانید و با خط عروضی بنویسید. سپس مرز هجاها را مشخص کنید و زیر هر هجا علامت آن را بگذارید.</a:t>
            </a:r>
          </a:p>
          <a:p>
            <a:pPr algn="r" rtl="1">
              <a:lnSpc>
                <a:spcPct val="150000"/>
              </a:lnSpc>
            </a:pPr>
            <a:r>
              <a:rPr lang="fa-IR" sz="2400" b="1" dirty="0">
                <a:cs typeface="B Nazanin" panose="00000400000000000000" pitchFamily="2" charset="-78"/>
              </a:rPr>
              <a:t>الف)با من بگو تا کیستی، مهری بگو، ماهی بگو	 خوابی خیالی چیستی، اشکی بگو آهی بگو (اوستا)</a:t>
            </a:r>
          </a:p>
          <a:p>
            <a:pPr algn="r" rtl="1">
              <a:lnSpc>
                <a:spcPct val="150000"/>
              </a:lnSpc>
            </a:pPr>
            <a:r>
              <a:rPr lang="fa-IR" sz="2400" b="1" dirty="0">
                <a:cs typeface="B Nazanin" panose="00000400000000000000" pitchFamily="2" charset="-78"/>
              </a:rPr>
              <a:t>ب) بر سرِ آنم که گر ز دست برآید	 		دست به کاری زنم که غصّه سرآید (حافظ)</a:t>
            </a:r>
          </a:p>
        </p:txBody>
      </p:sp>
    </p:spTree>
    <p:extLst>
      <p:ext uri="{BB962C8B-B14F-4D97-AF65-F5344CB8AC3E}">
        <p14:creationId xmlns:p14="http://schemas.microsoft.com/office/powerpoint/2010/main" val="230599900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8BC4A21-689E-BAC6-D7BA-947674C03E44}"/>
              </a:ext>
            </a:extLst>
          </p:cNvPr>
          <p:cNvSpPr txBox="1"/>
          <p:nvPr/>
        </p:nvSpPr>
        <p:spPr>
          <a:xfrm>
            <a:off x="548640" y="377541"/>
            <a:ext cx="11408900" cy="2816156"/>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23-تقطیع هجایی ابیات زیر را انجام دهید. </a:t>
            </a:r>
          </a:p>
          <a:p>
            <a:pPr algn="r" rtl="1">
              <a:lnSpc>
                <a:spcPct val="150000"/>
              </a:lnSpc>
            </a:pPr>
            <a:r>
              <a:rPr lang="fa-IR" sz="2400" b="1" dirty="0">
                <a:cs typeface="B Nazanin" panose="00000400000000000000" pitchFamily="2" charset="-78"/>
              </a:rPr>
              <a:t>الف) کی رفته‌ای ز دل که تمنّا کنم تو را؟	 	کی بوده‌ای نهفته که پیدا کنم تو را؟ (فروغی بسطامی)</a:t>
            </a:r>
          </a:p>
          <a:p>
            <a:pPr algn="r" rtl="1">
              <a:lnSpc>
                <a:spcPct val="150000"/>
              </a:lnSpc>
            </a:pPr>
            <a:r>
              <a:rPr lang="fa-IR" sz="2400" b="1" dirty="0">
                <a:cs typeface="B Nazanin" panose="00000400000000000000" pitchFamily="2" charset="-78"/>
              </a:rPr>
              <a:t>ب) آینه ار نقش تو بنمود راست	 		خود شکن، آیینه شکستن خطاست (نظامی)</a:t>
            </a:r>
          </a:p>
          <a:p>
            <a:pPr algn="r" rtl="1">
              <a:lnSpc>
                <a:spcPct val="150000"/>
              </a:lnSpc>
            </a:pPr>
            <a:r>
              <a:rPr lang="fa-IR" sz="2400" b="1" dirty="0">
                <a:cs typeface="B Nazanin" panose="00000400000000000000" pitchFamily="2" charset="-78"/>
              </a:rPr>
              <a:t>ب) اگر کاری کنی مزدی ستانی	 		چو بیکاری، یقین بی‌مزد مانی (ناصر خسرو)</a:t>
            </a:r>
          </a:p>
        </p:txBody>
      </p:sp>
    </p:spTree>
    <p:extLst>
      <p:ext uri="{BB962C8B-B14F-4D97-AF65-F5344CB8AC3E}">
        <p14:creationId xmlns:p14="http://schemas.microsoft.com/office/powerpoint/2010/main" val="291853849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9628593-98DE-5BCB-2505-877ECC2A4736}"/>
              </a:ext>
            </a:extLst>
          </p:cNvPr>
          <p:cNvSpPr txBox="1"/>
          <p:nvPr/>
        </p:nvSpPr>
        <p:spPr>
          <a:xfrm>
            <a:off x="548640" y="377541"/>
            <a:ext cx="11408900" cy="2262158"/>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24-در تقطیع هجایی هر بیت زیر، چند هجای کشیده دیده می‌شود؟ </a:t>
            </a:r>
          </a:p>
          <a:p>
            <a:pPr algn="r" rtl="1">
              <a:lnSpc>
                <a:spcPct val="150000"/>
              </a:lnSpc>
            </a:pPr>
            <a:r>
              <a:rPr lang="fa-IR" sz="2400" b="1" dirty="0">
                <a:cs typeface="B Nazanin" panose="00000400000000000000" pitchFamily="2" charset="-78"/>
              </a:rPr>
              <a:t>الف) هر که تأمّل نکند در جواب	 	بیشتر آید سخنش ناصواب    (سعدی)</a:t>
            </a:r>
          </a:p>
          <a:p>
            <a:pPr algn="r" rtl="1">
              <a:lnSpc>
                <a:spcPct val="150000"/>
              </a:lnSpc>
            </a:pPr>
            <a:r>
              <a:rPr lang="fa-IR" sz="2400" b="1" dirty="0">
                <a:cs typeface="B Nazanin" panose="00000400000000000000" pitchFamily="2" charset="-78"/>
              </a:rPr>
              <a:t>ب) چند پرسی ز من چیستم من	 	نیستم نیستم نیستم من (میرزا حبیب خراسانی)</a:t>
            </a:r>
          </a:p>
        </p:txBody>
      </p:sp>
    </p:spTree>
    <p:extLst>
      <p:ext uri="{BB962C8B-B14F-4D97-AF65-F5344CB8AC3E}">
        <p14:creationId xmlns:p14="http://schemas.microsoft.com/office/powerpoint/2010/main" val="146990439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A894325-5CE7-7709-EFD4-4FB1454FCC6D}"/>
              </a:ext>
            </a:extLst>
          </p:cNvPr>
          <p:cNvSpPr txBox="1"/>
          <p:nvPr/>
        </p:nvSpPr>
        <p:spPr>
          <a:xfrm>
            <a:off x="548640" y="377541"/>
            <a:ext cx="11408900" cy="5493812"/>
          </a:xfrm>
          <a:prstGeom prst="rect">
            <a:avLst/>
          </a:prstGeom>
          <a:noFill/>
        </p:spPr>
        <p:txBody>
          <a:bodyPr wrap="square">
            <a:spAutoFit/>
          </a:bodyPr>
          <a:lstStyle/>
          <a:p>
            <a:pPr algn="r" rtl="1">
              <a:lnSpc>
                <a:spcPct val="250000"/>
              </a:lnSpc>
            </a:pPr>
            <a:r>
              <a:rPr lang="fa-IR" sz="2400" b="1" dirty="0">
                <a:cs typeface="B Titr" panose="00000700000000000000" pitchFamily="2" charset="-78"/>
              </a:rPr>
              <a:t>سؤالات امتحانی </a:t>
            </a:r>
          </a:p>
          <a:p>
            <a:pPr algn="r" rtl="1">
              <a:lnSpc>
                <a:spcPct val="250000"/>
              </a:lnSpc>
            </a:pPr>
            <a:r>
              <a:rPr lang="fa-IR" sz="2400" b="1" dirty="0">
                <a:cs typeface="B Nazanin" panose="00000400000000000000" pitchFamily="2" charset="-78"/>
              </a:rPr>
              <a:t>25-با توجّه به علامت هجاها، کدام واژه‌ها با حرف همزه، تلفظ شده‌اند؟ </a:t>
            </a:r>
          </a:p>
          <a:p>
            <a:pPr algn="r" rtl="1">
              <a:lnSpc>
                <a:spcPct val="250000"/>
              </a:lnSpc>
            </a:pPr>
            <a:r>
              <a:rPr lang="fa-IR" sz="2400" b="1" dirty="0">
                <a:cs typeface="B Nazanin" panose="00000400000000000000" pitchFamily="2" charset="-78"/>
              </a:rPr>
              <a:t>‌بادآورده: </a:t>
            </a:r>
            <a:r>
              <a:rPr lang="en-US" sz="2400" b="1" dirty="0">
                <a:cs typeface="B Nazanin" panose="00000400000000000000" pitchFamily="2" charset="-78"/>
              </a:rPr>
              <a:t>U−−−</a:t>
            </a:r>
            <a:r>
              <a:rPr lang="fa-IR" sz="2400" b="1" dirty="0">
                <a:cs typeface="B Nazanin" panose="00000400000000000000" pitchFamily="2" charset="-78"/>
              </a:rPr>
              <a:t>				دانش‌آموز: </a:t>
            </a:r>
            <a:r>
              <a:rPr lang="en-US" sz="2400" b="1" dirty="0">
                <a:cs typeface="B Nazanin" panose="00000400000000000000" pitchFamily="2" charset="-78"/>
              </a:rPr>
              <a:t>U−−−−</a:t>
            </a:r>
          </a:p>
          <a:p>
            <a:pPr algn="r" rtl="1">
              <a:lnSpc>
                <a:spcPct val="250000"/>
              </a:lnSpc>
            </a:pPr>
            <a:r>
              <a:rPr lang="fa-IR" sz="2400" b="1" dirty="0">
                <a:cs typeface="B Nazanin" panose="00000400000000000000" pitchFamily="2" charset="-78"/>
              </a:rPr>
              <a:t>پیام‌آور: −−−</a:t>
            </a:r>
            <a:r>
              <a:rPr lang="en-US" sz="2400" b="1" dirty="0">
                <a:cs typeface="B Nazanin" panose="00000400000000000000" pitchFamily="2" charset="-78"/>
              </a:rPr>
              <a:t>U</a:t>
            </a:r>
            <a:r>
              <a:rPr lang="fa-IR" sz="2400" b="1" dirty="0">
                <a:cs typeface="B Nazanin" panose="00000400000000000000" pitchFamily="2" charset="-78"/>
              </a:rPr>
              <a:t>				کارآزموده: </a:t>
            </a:r>
            <a:r>
              <a:rPr lang="en-US" sz="2400" b="1" dirty="0">
                <a:cs typeface="B Nazanin" panose="00000400000000000000" pitchFamily="2" charset="-78"/>
              </a:rPr>
              <a:t>U−U−−</a:t>
            </a:r>
          </a:p>
          <a:p>
            <a:pPr algn="r" rtl="1">
              <a:lnSpc>
                <a:spcPct val="250000"/>
              </a:lnSpc>
            </a:pPr>
            <a:r>
              <a:rPr lang="en-US" sz="2400" b="1" dirty="0">
                <a:cs typeface="B Nazanin" panose="00000400000000000000" pitchFamily="2" charset="-78"/>
              </a:rPr>
              <a:t>‌</a:t>
            </a:r>
            <a:r>
              <a:rPr lang="fa-IR" sz="2400" b="1" dirty="0">
                <a:cs typeface="B Nazanin" panose="00000400000000000000" pitchFamily="2" charset="-78"/>
              </a:rPr>
              <a:t>پلنگ‌افکن: −−</a:t>
            </a:r>
            <a:r>
              <a:rPr lang="en-US" sz="2400" b="1" dirty="0">
                <a:cs typeface="B Nazanin" panose="00000400000000000000" pitchFamily="2" charset="-78"/>
              </a:rPr>
              <a:t>U−U</a:t>
            </a:r>
            <a:r>
              <a:rPr lang="fa-IR" sz="2400" b="1" dirty="0">
                <a:cs typeface="B Nazanin" panose="00000400000000000000" pitchFamily="2" charset="-78"/>
              </a:rPr>
              <a:t>			گل‌اندام: </a:t>
            </a:r>
            <a:r>
              <a:rPr lang="en-US" sz="2400" b="1" dirty="0">
                <a:cs typeface="B Nazanin" panose="00000400000000000000" pitchFamily="2" charset="-78"/>
              </a:rPr>
              <a:t>U−−−</a:t>
            </a:r>
          </a:p>
          <a:p>
            <a:pPr algn="r" rtl="1">
              <a:lnSpc>
                <a:spcPct val="250000"/>
              </a:lnSpc>
            </a:pPr>
            <a:r>
              <a:rPr lang="fa-IR" sz="2400" b="1" dirty="0">
                <a:cs typeface="B Nazanin" panose="00000400000000000000" pitchFamily="2" charset="-78"/>
              </a:rPr>
              <a:t>خوش‌اندام: </a:t>
            </a:r>
            <a:r>
              <a:rPr lang="en-US" sz="2400" b="1" dirty="0">
                <a:cs typeface="B Nazanin" panose="00000400000000000000" pitchFamily="2" charset="-78"/>
              </a:rPr>
              <a:t>U−−U</a:t>
            </a:r>
            <a:endParaRPr lang="fa-IR" sz="2400" b="1" dirty="0">
              <a:cs typeface="B Nazanin" panose="00000400000000000000" pitchFamily="2" charset="-78"/>
            </a:endParaRPr>
          </a:p>
        </p:txBody>
      </p:sp>
    </p:spTree>
    <p:extLst>
      <p:ext uri="{BB962C8B-B14F-4D97-AF65-F5344CB8AC3E}">
        <p14:creationId xmlns:p14="http://schemas.microsoft.com/office/powerpoint/2010/main" val="10262786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5CFAA21-39AE-8D3E-A4FA-2420B6AD95EB}"/>
              </a:ext>
            </a:extLst>
          </p:cNvPr>
          <p:cNvSpPr txBox="1"/>
          <p:nvPr/>
        </p:nvSpPr>
        <p:spPr>
          <a:xfrm>
            <a:off x="703384" y="461947"/>
            <a:ext cx="11211952" cy="4431983"/>
          </a:xfrm>
          <a:prstGeom prst="rect">
            <a:avLst/>
          </a:prstGeom>
          <a:noFill/>
        </p:spPr>
        <p:txBody>
          <a:bodyPr wrap="square">
            <a:spAutoFit/>
          </a:bodyPr>
          <a:lstStyle/>
          <a:p>
            <a:pPr algn="r" rtl="1">
              <a:lnSpc>
                <a:spcPct val="200000"/>
              </a:lnSpc>
            </a:pPr>
            <a:r>
              <a:rPr lang="fa-IR" sz="2400" b="1" dirty="0">
                <a:cs typeface="B Titr" panose="00000700000000000000" pitchFamily="2" charset="-78"/>
              </a:rPr>
              <a:t>وزن شعر: </a:t>
            </a:r>
          </a:p>
          <a:p>
            <a:pPr algn="r" rtl="1">
              <a:lnSpc>
                <a:spcPct val="200000"/>
              </a:lnSpc>
            </a:pPr>
            <a:r>
              <a:rPr lang="fa-IR" sz="2400" b="1" dirty="0">
                <a:cs typeface="B Nazanin" panose="00000400000000000000" pitchFamily="2" charset="-78"/>
              </a:rPr>
              <a:t>نکته‌های خط عروضی:</a:t>
            </a:r>
          </a:p>
          <a:p>
            <a:pPr algn="r" rtl="1">
              <a:lnSpc>
                <a:spcPct val="200000"/>
              </a:lnSpc>
            </a:pPr>
            <a:r>
              <a:rPr lang="fa-IR" sz="2400" b="1" dirty="0">
                <a:cs typeface="B Nazanin" panose="00000400000000000000" pitchFamily="2" charset="-78"/>
              </a:rPr>
              <a:t>1-  اگر در فصیح خواندن شعر، همزۀ آغاز هجا (وقتی قبل از آن صامتی باشد) تلفظ نشود، در خط نیز آن را باید حذف کرد، چنانکه در بیتی که خواندیم «طاعت آن» با حذف همزه به صورت «طاعتان» تلفظ می‌شود.</a:t>
            </a:r>
          </a:p>
          <a:p>
            <a:pPr algn="r" rtl="1">
              <a:lnSpc>
                <a:spcPct val="200000"/>
              </a:lnSpc>
            </a:pPr>
            <a:r>
              <a:rPr lang="fa-IR" sz="2400" b="1" dirty="0">
                <a:cs typeface="B Nazanin" panose="00000400000000000000" pitchFamily="2" charset="-78"/>
              </a:rPr>
              <a:t>همچنین در مصراع «بنی آدم اعضای یکدیگرند» با حذف همزۀ «اعضا» به صورت «بنی آدمعضا...» خوانده‌می‌شود.</a:t>
            </a:r>
          </a:p>
        </p:txBody>
      </p:sp>
    </p:spTree>
    <p:extLst>
      <p:ext uri="{BB962C8B-B14F-4D97-AF65-F5344CB8AC3E}">
        <p14:creationId xmlns:p14="http://schemas.microsoft.com/office/powerpoint/2010/main" val="324161906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E22C01D-9DF4-DDA4-53AA-24D2E1B371C9}"/>
              </a:ext>
            </a:extLst>
          </p:cNvPr>
          <p:cNvSpPr txBox="1"/>
          <p:nvPr/>
        </p:nvSpPr>
        <p:spPr>
          <a:xfrm>
            <a:off x="548640" y="377541"/>
            <a:ext cx="11408900" cy="5447645"/>
          </a:xfrm>
          <a:prstGeom prst="rect">
            <a:avLst/>
          </a:prstGeom>
          <a:noFill/>
        </p:spPr>
        <p:txBody>
          <a:bodyPr wrap="square">
            <a:spAutoFit/>
          </a:bodyPr>
          <a:lstStyle/>
          <a:p>
            <a:pPr algn="r" rtl="1">
              <a:lnSpc>
                <a:spcPct val="300000"/>
              </a:lnSpc>
            </a:pPr>
            <a:r>
              <a:rPr lang="fa-IR" sz="2400" b="1" dirty="0">
                <a:cs typeface="B Titr" panose="00000700000000000000" pitchFamily="2" charset="-78"/>
              </a:rPr>
              <a:t>سؤالات امتحانی </a:t>
            </a:r>
          </a:p>
          <a:p>
            <a:pPr algn="r" rtl="1">
              <a:lnSpc>
                <a:spcPct val="300000"/>
              </a:lnSpc>
            </a:pPr>
            <a:r>
              <a:rPr lang="fa-IR" sz="2400" b="1" dirty="0">
                <a:cs typeface="B Nazanin" panose="00000400000000000000" pitchFamily="2" charset="-78"/>
              </a:rPr>
              <a:t>26-ابیات زیر را بخوانید و آنها را تقطیع کنید. </a:t>
            </a:r>
          </a:p>
          <a:p>
            <a:pPr algn="r" rtl="1">
              <a:lnSpc>
                <a:spcPct val="300000"/>
              </a:lnSpc>
            </a:pPr>
            <a:r>
              <a:rPr lang="fa-IR" sz="2400" b="1" dirty="0">
                <a:cs typeface="B Nazanin" panose="00000400000000000000" pitchFamily="2" charset="-78"/>
              </a:rPr>
              <a:t>الف) چشم دل باز کن که جان بینی	 	آنچه نادیدنی است آن بینی   (هاتف)</a:t>
            </a:r>
          </a:p>
          <a:p>
            <a:pPr algn="r" rtl="1">
              <a:lnSpc>
                <a:spcPct val="300000"/>
              </a:lnSpc>
            </a:pPr>
            <a:r>
              <a:rPr lang="fa-IR" sz="2400" b="1" dirty="0">
                <a:cs typeface="B Nazanin" panose="00000400000000000000" pitchFamily="2" charset="-78"/>
              </a:rPr>
              <a:t>ب) ای مهر تو در دل‌ها، وی مُهر تو بر لب‌ها	 	وی شور تو در سرها، وی سرّ تو در جان‌ها   (سعدی)</a:t>
            </a:r>
          </a:p>
          <a:p>
            <a:pPr algn="r" rtl="1">
              <a:lnSpc>
                <a:spcPct val="300000"/>
              </a:lnSpc>
            </a:pPr>
            <a:r>
              <a:rPr lang="fa-IR" sz="2400" b="1" dirty="0">
                <a:cs typeface="B Nazanin" panose="00000400000000000000" pitchFamily="2" charset="-78"/>
              </a:rPr>
              <a:t>پ) آمدی جانم به قربانت ولی حالا چرا؟	 	بی‌وفا حالا که من افتاده‌ام از پا چرا؟   (شهریار)</a:t>
            </a:r>
          </a:p>
        </p:txBody>
      </p:sp>
    </p:spTree>
    <p:extLst>
      <p:ext uri="{BB962C8B-B14F-4D97-AF65-F5344CB8AC3E}">
        <p14:creationId xmlns:p14="http://schemas.microsoft.com/office/powerpoint/2010/main" val="107599492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FF61FD2-30F3-E8B4-FBF3-EA5B73EE2E1E}"/>
              </a:ext>
            </a:extLst>
          </p:cNvPr>
          <p:cNvSpPr txBox="1"/>
          <p:nvPr/>
        </p:nvSpPr>
        <p:spPr>
          <a:xfrm>
            <a:off x="548640" y="377541"/>
            <a:ext cx="11408900" cy="5493812"/>
          </a:xfrm>
          <a:prstGeom prst="rect">
            <a:avLst/>
          </a:prstGeom>
          <a:noFill/>
        </p:spPr>
        <p:txBody>
          <a:bodyPr wrap="square">
            <a:spAutoFit/>
          </a:bodyPr>
          <a:lstStyle/>
          <a:p>
            <a:pPr algn="r" rtl="1">
              <a:lnSpc>
                <a:spcPct val="250000"/>
              </a:lnSpc>
            </a:pPr>
            <a:r>
              <a:rPr lang="fa-IR" sz="2400" b="1" dirty="0">
                <a:cs typeface="B Titr" panose="00000700000000000000" pitchFamily="2" charset="-78"/>
              </a:rPr>
              <a:t>سؤالات امتحانی </a:t>
            </a:r>
          </a:p>
          <a:p>
            <a:pPr algn="r" rtl="1">
              <a:lnSpc>
                <a:spcPct val="250000"/>
              </a:lnSpc>
            </a:pPr>
            <a:r>
              <a:rPr lang="fa-IR" sz="2400" b="1" dirty="0">
                <a:cs typeface="B Nazanin" panose="00000400000000000000" pitchFamily="2" charset="-78"/>
              </a:rPr>
              <a:t>27-ابیات زیر را بخوانید و آنها را تقطیع کنید. </a:t>
            </a:r>
          </a:p>
          <a:p>
            <a:pPr algn="r" rtl="1">
              <a:lnSpc>
                <a:spcPct val="250000"/>
              </a:lnSpc>
            </a:pPr>
            <a:r>
              <a:rPr lang="fa-IR" sz="2400" b="1" dirty="0">
                <a:cs typeface="B Nazanin" panose="00000400000000000000" pitchFamily="2" charset="-78"/>
              </a:rPr>
              <a:t>ت) بیا تا قدر یکدیگر بدانیم	 	که تا ناگه ز یکدیگر نمانیم (مولوی)</a:t>
            </a:r>
          </a:p>
          <a:p>
            <a:pPr algn="r" rtl="1">
              <a:lnSpc>
                <a:spcPct val="250000"/>
              </a:lnSpc>
            </a:pPr>
            <a:r>
              <a:rPr lang="fa-IR" sz="2400" b="1" dirty="0">
                <a:cs typeface="B Nazanin" panose="00000400000000000000" pitchFamily="2" charset="-78"/>
              </a:rPr>
              <a:t>ث) کی رفته‌ای ز دل که تمنّا کنم تو را؟	 	کی بوده‌ای نهفته که پیدا کنم تو را؟    (فروغی بسطامی)</a:t>
            </a:r>
          </a:p>
          <a:p>
            <a:pPr algn="r" rtl="1">
              <a:lnSpc>
                <a:spcPct val="250000"/>
              </a:lnSpc>
            </a:pPr>
            <a:r>
              <a:rPr lang="fa-IR" sz="2400" b="1" dirty="0">
                <a:cs typeface="B Nazanin" panose="00000400000000000000" pitchFamily="2" charset="-78"/>
              </a:rPr>
              <a:t>ج) آینه ار نقش تو بنمود راست	 	خود شکن، آیینه شکستن خطاست    (نظامی)</a:t>
            </a:r>
          </a:p>
          <a:p>
            <a:pPr algn="r" rtl="1">
              <a:lnSpc>
                <a:spcPct val="250000"/>
              </a:lnSpc>
            </a:pPr>
            <a:r>
              <a:rPr lang="fa-IR" sz="2400" b="1" dirty="0">
                <a:cs typeface="B Nazanin" panose="00000400000000000000" pitchFamily="2" charset="-78"/>
              </a:rPr>
              <a:t>چ) اگر پای در دامن آری چو کوه	 	سرت ز آسمان بگذرد در شکوه   (سعدی)</a:t>
            </a:r>
          </a:p>
        </p:txBody>
      </p:sp>
    </p:spTree>
    <p:extLst>
      <p:ext uri="{BB962C8B-B14F-4D97-AF65-F5344CB8AC3E}">
        <p14:creationId xmlns:p14="http://schemas.microsoft.com/office/powerpoint/2010/main" val="231347386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E0CC29B-19A1-CD33-C121-472DFDA13989}"/>
              </a:ext>
            </a:extLst>
          </p:cNvPr>
          <p:cNvSpPr txBox="1"/>
          <p:nvPr/>
        </p:nvSpPr>
        <p:spPr>
          <a:xfrm>
            <a:off x="675249" y="3128918"/>
            <a:ext cx="11408900" cy="1785104"/>
          </a:xfrm>
          <a:prstGeom prst="rect">
            <a:avLst/>
          </a:prstGeom>
          <a:noFill/>
        </p:spPr>
        <p:txBody>
          <a:bodyPr wrap="square">
            <a:spAutoFit/>
          </a:bodyPr>
          <a:lstStyle/>
          <a:p>
            <a:pPr algn="ctr" rtl="1">
              <a:lnSpc>
                <a:spcPct val="150000"/>
              </a:lnSpc>
            </a:pPr>
            <a:r>
              <a:rPr lang="fa-IR" sz="8000" b="1" dirty="0">
                <a:cs typeface="B Titr" panose="00000700000000000000" pitchFamily="2" charset="-78"/>
              </a:rPr>
              <a:t>شاد و پیروز باشید</a:t>
            </a:r>
            <a:endParaRPr lang="fa-IR" sz="8000" b="1" dirty="0">
              <a:cs typeface="B Nazanin" panose="00000400000000000000" pitchFamily="2" charset="-78"/>
            </a:endParaRPr>
          </a:p>
        </p:txBody>
      </p:sp>
    </p:spTree>
    <p:extLst>
      <p:ext uri="{BB962C8B-B14F-4D97-AF65-F5344CB8AC3E}">
        <p14:creationId xmlns:p14="http://schemas.microsoft.com/office/powerpoint/2010/main" val="28886297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3C34F2E-04B8-248B-B885-140C119ED7DC}"/>
              </a:ext>
            </a:extLst>
          </p:cNvPr>
          <p:cNvSpPr txBox="1"/>
          <p:nvPr/>
        </p:nvSpPr>
        <p:spPr>
          <a:xfrm>
            <a:off x="703384" y="349405"/>
            <a:ext cx="11211952"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وزن شعر: </a:t>
            </a:r>
          </a:p>
          <a:p>
            <a:pPr algn="r" rtl="1">
              <a:lnSpc>
                <a:spcPct val="200000"/>
              </a:lnSpc>
            </a:pPr>
            <a:r>
              <a:rPr lang="fa-IR" sz="2400" b="1" dirty="0">
                <a:cs typeface="B Nazanin" panose="00000400000000000000" pitchFamily="2" charset="-78"/>
              </a:rPr>
              <a:t>نکته‌های خط عروضی:</a:t>
            </a:r>
          </a:p>
          <a:p>
            <a:pPr algn="r" rtl="1">
              <a:lnSpc>
                <a:spcPct val="200000"/>
              </a:lnSpc>
            </a:pPr>
            <a:r>
              <a:rPr lang="fa-IR" sz="2400" b="1" dirty="0">
                <a:cs typeface="B Nazanin" panose="00000400000000000000" pitchFamily="2" charset="-78"/>
              </a:rPr>
              <a:t> 2-  در خط عروضی باید حرکات(مصوّت‌های کوتاه) گذاشته‌شود.</a:t>
            </a:r>
          </a:p>
          <a:p>
            <a:pPr algn="r" rtl="1">
              <a:lnSpc>
                <a:spcPct val="200000"/>
              </a:lnSpc>
            </a:pPr>
            <a:r>
              <a:rPr lang="fa-IR" sz="2400" b="1" dirty="0">
                <a:cs typeface="B Nazanin" panose="00000400000000000000" pitchFamily="2" charset="-78"/>
              </a:rPr>
              <a:t>هَر دَم اَز این باغ بَری می‌رِسد	تازه‌تَر اَز تازه‌تَری می‌رِسَم</a:t>
            </a:r>
          </a:p>
          <a:p>
            <a:pPr algn="r" rtl="1">
              <a:lnSpc>
                <a:spcPct val="200000"/>
              </a:lnSpc>
            </a:pPr>
            <a:endParaRPr lang="fa-IR" sz="2400" b="1" dirty="0">
              <a:cs typeface="B Nazanin" panose="00000400000000000000" pitchFamily="2" charset="-78"/>
            </a:endParaRPr>
          </a:p>
        </p:txBody>
      </p:sp>
      <p:graphicFrame>
        <p:nvGraphicFramePr>
          <p:cNvPr id="4" name="Table 3">
            <a:extLst>
              <a:ext uri="{FF2B5EF4-FFF2-40B4-BE49-F238E27FC236}">
                <a16:creationId xmlns:a16="http://schemas.microsoft.com/office/drawing/2014/main" id="{AF38FA1E-287D-A537-FC7E-B630BF827C15}"/>
              </a:ext>
            </a:extLst>
          </p:cNvPr>
          <p:cNvGraphicFramePr>
            <a:graphicFrameLocks noGrp="1"/>
          </p:cNvGraphicFramePr>
          <p:nvPr>
            <p:extLst>
              <p:ext uri="{D42A27DB-BD31-4B8C-83A1-F6EECF244321}">
                <p14:modId xmlns:p14="http://schemas.microsoft.com/office/powerpoint/2010/main" val="2333444639"/>
              </p:ext>
            </p:extLst>
          </p:nvPr>
        </p:nvGraphicFramePr>
        <p:xfrm>
          <a:off x="2966722" y="4825434"/>
          <a:ext cx="8127999" cy="1195538"/>
        </p:xfrm>
        <a:graphic>
          <a:graphicData uri="http://schemas.openxmlformats.org/drawingml/2006/table">
            <a:tbl>
              <a:tblPr firstRow="1" bandRow="1">
                <a:tableStyleId>{5C22544A-7EE6-4342-B048-85BDC9FD1C3A}</a:tableStyleId>
              </a:tblPr>
              <a:tblGrid>
                <a:gridCol w="738909">
                  <a:extLst>
                    <a:ext uri="{9D8B030D-6E8A-4147-A177-3AD203B41FA5}">
                      <a16:colId xmlns:a16="http://schemas.microsoft.com/office/drawing/2014/main" val="2429318181"/>
                    </a:ext>
                  </a:extLst>
                </a:gridCol>
                <a:gridCol w="738909">
                  <a:extLst>
                    <a:ext uri="{9D8B030D-6E8A-4147-A177-3AD203B41FA5}">
                      <a16:colId xmlns:a16="http://schemas.microsoft.com/office/drawing/2014/main" val="3466086612"/>
                    </a:ext>
                  </a:extLst>
                </a:gridCol>
                <a:gridCol w="738909">
                  <a:extLst>
                    <a:ext uri="{9D8B030D-6E8A-4147-A177-3AD203B41FA5}">
                      <a16:colId xmlns:a16="http://schemas.microsoft.com/office/drawing/2014/main" val="2677900638"/>
                    </a:ext>
                  </a:extLst>
                </a:gridCol>
                <a:gridCol w="738909">
                  <a:extLst>
                    <a:ext uri="{9D8B030D-6E8A-4147-A177-3AD203B41FA5}">
                      <a16:colId xmlns:a16="http://schemas.microsoft.com/office/drawing/2014/main" val="4127855614"/>
                    </a:ext>
                  </a:extLst>
                </a:gridCol>
                <a:gridCol w="738909">
                  <a:extLst>
                    <a:ext uri="{9D8B030D-6E8A-4147-A177-3AD203B41FA5}">
                      <a16:colId xmlns:a16="http://schemas.microsoft.com/office/drawing/2014/main" val="2543403551"/>
                    </a:ext>
                  </a:extLst>
                </a:gridCol>
                <a:gridCol w="738909">
                  <a:extLst>
                    <a:ext uri="{9D8B030D-6E8A-4147-A177-3AD203B41FA5}">
                      <a16:colId xmlns:a16="http://schemas.microsoft.com/office/drawing/2014/main" val="1265476340"/>
                    </a:ext>
                  </a:extLst>
                </a:gridCol>
                <a:gridCol w="738909">
                  <a:extLst>
                    <a:ext uri="{9D8B030D-6E8A-4147-A177-3AD203B41FA5}">
                      <a16:colId xmlns:a16="http://schemas.microsoft.com/office/drawing/2014/main" val="576058347"/>
                    </a:ext>
                  </a:extLst>
                </a:gridCol>
                <a:gridCol w="738909">
                  <a:extLst>
                    <a:ext uri="{9D8B030D-6E8A-4147-A177-3AD203B41FA5}">
                      <a16:colId xmlns:a16="http://schemas.microsoft.com/office/drawing/2014/main" val="3631413032"/>
                    </a:ext>
                  </a:extLst>
                </a:gridCol>
                <a:gridCol w="738909">
                  <a:extLst>
                    <a:ext uri="{9D8B030D-6E8A-4147-A177-3AD203B41FA5}">
                      <a16:colId xmlns:a16="http://schemas.microsoft.com/office/drawing/2014/main" val="1654667852"/>
                    </a:ext>
                  </a:extLst>
                </a:gridCol>
                <a:gridCol w="738909">
                  <a:extLst>
                    <a:ext uri="{9D8B030D-6E8A-4147-A177-3AD203B41FA5}">
                      <a16:colId xmlns:a16="http://schemas.microsoft.com/office/drawing/2014/main" val="2865486563"/>
                    </a:ext>
                  </a:extLst>
                </a:gridCol>
                <a:gridCol w="738909">
                  <a:extLst>
                    <a:ext uri="{9D8B030D-6E8A-4147-A177-3AD203B41FA5}">
                      <a16:colId xmlns:a16="http://schemas.microsoft.com/office/drawing/2014/main" val="710613153"/>
                    </a:ext>
                  </a:extLst>
                </a:gridCol>
              </a:tblGrid>
              <a:tr h="597769">
                <a:tc>
                  <a:txBody>
                    <a:bodyPr/>
                    <a:lstStyle/>
                    <a:p>
                      <a:pPr algn="r" rtl="1"/>
                      <a:r>
                        <a:rPr lang="fa-IR" sz="2400" b="1" dirty="0">
                          <a:solidFill>
                            <a:schemeClr val="tx1"/>
                          </a:solidFill>
                          <a:cs typeface="B Nazanin" panose="00000400000000000000" pitchFamily="2" charset="-78"/>
                        </a:rPr>
                        <a:t>سَد</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رَ</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ری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بَ</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غ</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با</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زین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دَ</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هَر</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1281443120"/>
                  </a:ext>
                </a:extLst>
              </a:tr>
              <a:tr h="597769">
                <a:tc>
                  <a:txBody>
                    <a:bodyPr/>
                    <a:lstStyle/>
                    <a:p>
                      <a:pPr algn="r" rtl="1"/>
                      <a:r>
                        <a:rPr lang="fa-IR" sz="2400" b="1" dirty="0">
                          <a:solidFill>
                            <a:schemeClr val="tx1"/>
                          </a:solidFill>
                          <a:cs typeface="B Nazanin" panose="00000400000000000000" pitchFamily="2" charset="-78"/>
                        </a:rPr>
                        <a:t>سَد</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رَ</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ری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تَ</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زِ</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تا </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رَز</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تَ</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زِ</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تا</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934259494"/>
                  </a:ext>
                </a:extLst>
              </a:tr>
            </a:tbl>
          </a:graphicData>
        </a:graphic>
      </p:graphicFrame>
    </p:spTree>
    <p:extLst>
      <p:ext uri="{BB962C8B-B14F-4D97-AF65-F5344CB8AC3E}">
        <p14:creationId xmlns:p14="http://schemas.microsoft.com/office/powerpoint/2010/main" val="12436616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C401510-261A-3174-E045-D145B20E15D3}"/>
              </a:ext>
            </a:extLst>
          </p:cNvPr>
          <p:cNvSpPr txBox="1"/>
          <p:nvPr/>
        </p:nvSpPr>
        <p:spPr>
          <a:xfrm>
            <a:off x="717452" y="476015"/>
            <a:ext cx="11211952"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وزن شعر: </a:t>
            </a:r>
          </a:p>
          <a:p>
            <a:pPr algn="r" rtl="1">
              <a:lnSpc>
                <a:spcPct val="200000"/>
              </a:lnSpc>
            </a:pPr>
            <a:r>
              <a:rPr lang="fa-IR" sz="2400" b="1" dirty="0">
                <a:cs typeface="B Nazanin" panose="00000400000000000000" pitchFamily="2" charset="-78"/>
              </a:rPr>
              <a:t>نکته‌های خط عروضی:</a:t>
            </a:r>
          </a:p>
          <a:p>
            <a:pPr algn="r" rtl="1">
              <a:lnSpc>
                <a:spcPct val="200000"/>
              </a:lnSpc>
            </a:pPr>
            <a:r>
              <a:rPr lang="fa-IR" sz="2400" b="1" dirty="0">
                <a:cs typeface="B Nazanin" panose="00000400000000000000" pitchFamily="2" charset="-78"/>
              </a:rPr>
              <a:t>توجّه: در خط عروضی کلمات به صورت آوایی نوشته‌می‌شود نه به صورت املایی: مثلاً واژه‌های «تو»، «دو» به صورت / تُ / و  / دُ / و «واو» عطف و ربط به صورت «ـُـ» نوشته‌می‌شود</a:t>
            </a:r>
          </a:p>
          <a:p>
            <a:pPr algn="r" rtl="1">
              <a:lnSpc>
                <a:spcPct val="20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7474790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AB006C9-B6B7-8174-7670-8F0D33F020F7}"/>
              </a:ext>
            </a:extLst>
          </p:cNvPr>
          <p:cNvSpPr txBox="1"/>
          <p:nvPr/>
        </p:nvSpPr>
        <p:spPr>
          <a:xfrm>
            <a:off x="731519" y="250932"/>
            <a:ext cx="11211952" cy="4431983"/>
          </a:xfrm>
          <a:prstGeom prst="rect">
            <a:avLst/>
          </a:prstGeom>
          <a:noFill/>
        </p:spPr>
        <p:txBody>
          <a:bodyPr wrap="square">
            <a:spAutoFit/>
          </a:bodyPr>
          <a:lstStyle/>
          <a:p>
            <a:pPr algn="r" rtl="1">
              <a:lnSpc>
                <a:spcPct val="200000"/>
              </a:lnSpc>
            </a:pPr>
            <a:r>
              <a:rPr lang="fa-IR" sz="2400" b="1" dirty="0">
                <a:cs typeface="B Titr" panose="00000700000000000000" pitchFamily="2" charset="-78"/>
              </a:rPr>
              <a:t>وزن شعر: </a:t>
            </a:r>
          </a:p>
          <a:p>
            <a:pPr algn="r" rtl="1">
              <a:lnSpc>
                <a:spcPct val="200000"/>
              </a:lnSpc>
            </a:pPr>
            <a:r>
              <a:rPr lang="fa-IR" sz="2400" b="1" dirty="0">
                <a:cs typeface="B Nazanin" panose="00000400000000000000" pitchFamily="2" charset="-78"/>
              </a:rPr>
              <a:t>نکته‌های خط عروضی:</a:t>
            </a:r>
          </a:p>
          <a:p>
            <a:pPr algn="r" rtl="1">
              <a:lnSpc>
                <a:spcPct val="200000"/>
              </a:lnSpc>
            </a:pPr>
            <a:r>
              <a:rPr lang="fa-IR" sz="2400" b="1" dirty="0">
                <a:cs typeface="B Nazanin" panose="00000400000000000000" pitchFamily="2" charset="-78"/>
              </a:rPr>
              <a:t>3- حروفی که در خط هست اما به تلفّظ در نمی‌آید، در خط عروضی حذف می‌شود.مانند بیت:</a:t>
            </a:r>
          </a:p>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cs typeface="B Nazanin" panose="00000400000000000000" pitchFamily="2" charset="-78"/>
              </a:rPr>
              <a:t>هَر چِ بَر نَفسِ خویش نَپَسَندی	</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نیز بَر نَفسِ دیگَری نَپَسَند</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هَر چه بَر نوسِ </a:t>
            </a:r>
            <a:r>
              <a:rPr lang="fa-IR" sz="2400" b="1" dirty="0">
                <a:solidFill>
                  <a:srgbClr val="FF0000"/>
                </a:solidFill>
                <a:cs typeface="B Nazanin" panose="00000400000000000000" pitchFamily="2" charset="-78"/>
              </a:rPr>
              <a:t>خیش</a:t>
            </a:r>
            <a:r>
              <a:rPr lang="fa-IR" sz="2400" b="1" dirty="0">
                <a:cs typeface="B Nazanin" panose="00000400000000000000" pitchFamily="2" charset="-78"/>
              </a:rPr>
              <a:t> نَپَسَندی	نیز بَر نَفسِ دیگَری نَپَسَند</a:t>
            </a:r>
          </a:p>
          <a:p>
            <a:pPr algn="r" rtl="1">
              <a:lnSpc>
                <a:spcPct val="20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35448199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DFFC287-7B98-FF91-6C17-E80B4E4B5B8B}"/>
              </a:ext>
            </a:extLst>
          </p:cNvPr>
          <p:cNvSpPr txBox="1"/>
          <p:nvPr/>
        </p:nvSpPr>
        <p:spPr>
          <a:xfrm>
            <a:off x="576775" y="1334144"/>
            <a:ext cx="11211952" cy="4431983"/>
          </a:xfrm>
          <a:prstGeom prst="rect">
            <a:avLst/>
          </a:prstGeom>
          <a:noFill/>
        </p:spPr>
        <p:txBody>
          <a:bodyPr wrap="square">
            <a:spAutoFit/>
          </a:bodyPr>
          <a:lstStyle/>
          <a:p>
            <a:pPr algn="r" rtl="1">
              <a:lnSpc>
                <a:spcPct val="200000"/>
              </a:lnSpc>
            </a:pPr>
            <a:r>
              <a:rPr lang="fa-IR" sz="2400" b="1" dirty="0">
                <a:cs typeface="B Titr" panose="00000700000000000000" pitchFamily="2" charset="-78"/>
              </a:rPr>
              <a:t>وزن شعر: </a:t>
            </a:r>
          </a:p>
          <a:p>
            <a:pPr algn="r" rtl="1">
              <a:lnSpc>
                <a:spcPct val="200000"/>
              </a:lnSpc>
            </a:pPr>
            <a:r>
              <a:rPr lang="fa-IR" sz="2400" b="1" dirty="0">
                <a:cs typeface="B Nazanin" panose="00000400000000000000" pitchFamily="2" charset="-78"/>
              </a:rPr>
              <a:t>نکته‌های خط عروضی:</a:t>
            </a:r>
          </a:p>
          <a:p>
            <a:pPr algn="r" rtl="1">
              <a:lnSpc>
                <a:spcPct val="200000"/>
              </a:lnSpc>
            </a:pPr>
            <a:r>
              <a:rPr lang="fa-IR" sz="2400" b="1" dirty="0">
                <a:cs typeface="B Nazanin" panose="00000400000000000000" pitchFamily="2" charset="-78"/>
              </a:rPr>
              <a:t>4-  حرف مشدد را دو بار می‌نویسیم. مانند «درّنده» ← «دَررَنده» </a:t>
            </a:r>
          </a:p>
          <a:p>
            <a:pPr algn="r" rtl="1">
              <a:lnSpc>
                <a:spcPct val="200000"/>
              </a:lnSpc>
            </a:pPr>
            <a:r>
              <a:rPr lang="fa-IR" sz="2400" b="1" dirty="0">
                <a:cs typeface="B Nazanin" panose="00000400000000000000" pitchFamily="2" charset="-78"/>
              </a:rPr>
              <a:t>برو شیر دررَندِ باش ای دغل	 مینداز خود را چو روباه شل</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p:txBody>
      </p:sp>
      <p:graphicFrame>
        <p:nvGraphicFramePr>
          <p:cNvPr id="7" name="Table 6">
            <a:extLst>
              <a:ext uri="{FF2B5EF4-FFF2-40B4-BE49-F238E27FC236}">
                <a16:creationId xmlns:a16="http://schemas.microsoft.com/office/drawing/2014/main" id="{15FC1C19-0838-57EA-052D-C1E3D4F8E1F1}"/>
              </a:ext>
            </a:extLst>
          </p:cNvPr>
          <p:cNvGraphicFramePr>
            <a:graphicFrameLocks noGrp="1"/>
          </p:cNvGraphicFramePr>
          <p:nvPr>
            <p:extLst>
              <p:ext uri="{D42A27DB-BD31-4B8C-83A1-F6EECF244321}">
                <p14:modId xmlns:p14="http://schemas.microsoft.com/office/powerpoint/2010/main" val="3340822239"/>
              </p:ext>
            </p:extLst>
          </p:nvPr>
        </p:nvGraphicFramePr>
        <p:xfrm>
          <a:off x="2594707" y="4572587"/>
          <a:ext cx="8127999" cy="1193540"/>
        </p:xfrm>
        <a:graphic>
          <a:graphicData uri="http://schemas.openxmlformats.org/drawingml/2006/table">
            <a:tbl>
              <a:tblPr firstRow="1" bandRow="1">
                <a:tableStyleId>{5C22544A-7EE6-4342-B048-85BDC9FD1C3A}</a:tableStyleId>
              </a:tblPr>
              <a:tblGrid>
                <a:gridCol w="738909">
                  <a:extLst>
                    <a:ext uri="{9D8B030D-6E8A-4147-A177-3AD203B41FA5}">
                      <a16:colId xmlns:a16="http://schemas.microsoft.com/office/drawing/2014/main" val="3673141903"/>
                    </a:ext>
                  </a:extLst>
                </a:gridCol>
                <a:gridCol w="738909">
                  <a:extLst>
                    <a:ext uri="{9D8B030D-6E8A-4147-A177-3AD203B41FA5}">
                      <a16:colId xmlns:a16="http://schemas.microsoft.com/office/drawing/2014/main" val="1255177121"/>
                    </a:ext>
                  </a:extLst>
                </a:gridCol>
                <a:gridCol w="738909">
                  <a:extLst>
                    <a:ext uri="{9D8B030D-6E8A-4147-A177-3AD203B41FA5}">
                      <a16:colId xmlns:a16="http://schemas.microsoft.com/office/drawing/2014/main" val="1490711191"/>
                    </a:ext>
                  </a:extLst>
                </a:gridCol>
                <a:gridCol w="738909">
                  <a:extLst>
                    <a:ext uri="{9D8B030D-6E8A-4147-A177-3AD203B41FA5}">
                      <a16:colId xmlns:a16="http://schemas.microsoft.com/office/drawing/2014/main" val="550580521"/>
                    </a:ext>
                  </a:extLst>
                </a:gridCol>
                <a:gridCol w="738909">
                  <a:extLst>
                    <a:ext uri="{9D8B030D-6E8A-4147-A177-3AD203B41FA5}">
                      <a16:colId xmlns:a16="http://schemas.microsoft.com/office/drawing/2014/main" val="4052123619"/>
                    </a:ext>
                  </a:extLst>
                </a:gridCol>
                <a:gridCol w="738909">
                  <a:extLst>
                    <a:ext uri="{9D8B030D-6E8A-4147-A177-3AD203B41FA5}">
                      <a16:colId xmlns:a16="http://schemas.microsoft.com/office/drawing/2014/main" val="3498674606"/>
                    </a:ext>
                  </a:extLst>
                </a:gridCol>
                <a:gridCol w="738909">
                  <a:extLst>
                    <a:ext uri="{9D8B030D-6E8A-4147-A177-3AD203B41FA5}">
                      <a16:colId xmlns:a16="http://schemas.microsoft.com/office/drawing/2014/main" val="1741938820"/>
                    </a:ext>
                  </a:extLst>
                </a:gridCol>
                <a:gridCol w="738909">
                  <a:extLst>
                    <a:ext uri="{9D8B030D-6E8A-4147-A177-3AD203B41FA5}">
                      <a16:colId xmlns:a16="http://schemas.microsoft.com/office/drawing/2014/main" val="2757375470"/>
                    </a:ext>
                  </a:extLst>
                </a:gridCol>
                <a:gridCol w="738909">
                  <a:extLst>
                    <a:ext uri="{9D8B030D-6E8A-4147-A177-3AD203B41FA5}">
                      <a16:colId xmlns:a16="http://schemas.microsoft.com/office/drawing/2014/main" val="1440206372"/>
                    </a:ext>
                  </a:extLst>
                </a:gridCol>
                <a:gridCol w="738909">
                  <a:extLst>
                    <a:ext uri="{9D8B030D-6E8A-4147-A177-3AD203B41FA5}">
                      <a16:colId xmlns:a16="http://schemas.microsoft.com/office/drawing/2014/main" val="4207823160"/>
                    </a:ext>
                  </a:extLst>
                </a:gridCol>
                <a:gridCol w="738909">
                  <a:extLst>
                    <a:ext uri="{9D8B030D-6E8A-4147-A177-3AD203B41FA5}">
                      <a16:colId xmlns:a16="http://schemas.microsoft.com/office/drawing/2014/main" val="3485908367"/>
                    </a:ext>
                  </a:extLst>
                </a:gridCol>
              </a:tblGrid>
              <a:tr h="596770">
                <a:tc>
                  <a:txBody>
                    <a:bodyPr/>
                    <a:lstStyle/>
                    <a:p>
                      <a:pPr algn="r" rtl="1"/>
                      <a:r>
                        <a:rPr lang="fa-IR" sz="2400" b="1" dirty="0">
                          <a:solidFill>
                            <a:schemeClr val="tx1"/>
                          </a:solidFill>
                          <a:cs typeface="B Nazanin" panose="00000400000000000000" pitchFamily="2" charset="-78"/>
                        </a:rPr>
                        <a:t>غَل</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دَ</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شِی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با</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دِ</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رَن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دَر</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رِ</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شی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رُو</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بُ</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1435079189"/>
                  </a:ext>
                </a:extLst>
              </a:tr>
              <a:tr h="596770">
                <a:tc>
                  <a:txBody>
                    <a:bodyPr/>
                    <a:lstStyle/>
                    <a:p>
                      <a:pPr algn="r" rtl="1"/>
                      <a:r>
                        <a:rPr lang="fa-IR" sz="2400" b="1" dirty="0">
                          <a:solidFill>
                            <a:schemeClr val="tx1"/>
                          </a:solidFill>
                          <a:cs typeface="B Nazanin" panose="00000400000000000000" pitchFamily="2" charset="-78"/>
                        </a:rPr>
                        <a:t>شَل</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هِ</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با</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رو</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را</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خُد</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ز</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دا</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یَن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1451985524"/>
                  </a:ext>
                </a:extLst>
              </a:tr>
            </a:tbl>
          </a:graphicData>
        </a:graphic>
      </p:graphicFrame>
    </p:spTree>
    <p:extLst>
      <p:ext uri="{BB962C8B-B14F-4D97-AF65-F5344CB8AC3E}">
        <p14:creationId xmlns:p14="http://schemas.microsoft.com/office/powerpoint/2010/main" val="3083375508"/>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2984</TotalTime>
  <Words>1860</Words>
  <Application>Microsoft Office PowerPoint</Application>
  <PresentationFormat>Widescreen</PresentationFormat>
  <Paragraphs>313</Paragraphs>
  <Slides>52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52</vt:i4>
      </vt:variant>
    </vt:vector>
  </HeadingPairs>
  <TitlesOfParts>
    <vt:vector size="58" baseType="lpstr">
      <vt:lpstr>Arial</vt:lpstr>
      <vt:lpstr>B Nazanin</vt:lpstr>
      <vt:lpstr>B Titr</vt:lpstr>
      <vt:lpstr>Calibri</vt:lpstr>
      <vt:lpstr>Calibri Light</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Ali</dc:creator>
  <cp:lastModifiedBy>studio aviny1</cp:lastModifiedBy>
  <cp:revision>9</cp:revision>
  <dcterms:created xsi:type="dcterms:W3CDTF">2025-01-06T19:09:21Z</dcterms:created>
  <dcterms:modified xsi:type="dcterms:W3CDTF">2025-01-16T14:01:00Z</dcterms:modified>
</cp:coreProperties>
</file>