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441" r:id="rId2"/>
    <p:sldId id="442" r:id="rId3"/>
    <p:sldId id="443" r:id="rId4"/>
    <p:sldId id="444" r:id="rId5"/>
    <p:sldId id="445" r:id="rId6"/>
    <p:sldId id="446" r:id="rId7"/>
    <p:sldId id="447" r:id="rId8"/>
    <p:sldId id="448" r:id="rId9"/>
    <p:sldId id="449" r:id="rId10"/>
    <p:sldId id="450" r:id="rId11"/>
    <p:sldId id="451" r:id="rId12"/>
    <p:sldId id="452" r:id="rId13"/>
    <p:sldId id="453" r:id="rId14"/>
    <p:sldId id="454" r:id="rId15"/>
    <p:sldId id="455" r:id="rId16"/>
    <p:sldId id="456" r:id="rId17"/>
    <p:sldId id="457" r:id="rId18"/>
    <p:sldId id="459" r:id="rId19"/>
    <p:sldId id="458" r:id="rId20"/>
    <p:sldId id="460" r:id="rId21"/>
    <p:sldId id="461" r:id="rId22"/>
    <p:sldId id="462" r:id="rId23"/>
    <p:sldId id="463" r:id="rId24"/>
    <p:sldId id="464" r:id="rId25"/>
    <p:sldId id="465" r:id="rId26"/>
    <p:sldId id="466" r:id="rId27"/>
    <p:sldId id="467" r:id="rId28"/>
    <p:sldId id="468" r:id="rId29"/>
    <p:sldId id="469" r:id="rId30"/>
    <p:sldId id="470" r:id="rId31"/>
    <p:sldId id="471" r:id="rId32"/>
    <p:sldId id="472" r:id="rId33"/>
    <p:sldId id="473" r:id="rId34"/>
    <p:sldId id="474" r:id="rId35"/>
    <p:sldId id="475" r:id="rId36"/>
    <p:sldId id="476" r:id="rId37"/>
    <p:sldId id="477" r:id="rId38"/>
    <p:sldId id="478" r:id="rId39"/>
    <p:sldId id="479" r:id="rId40"/>
    <p:sldId id="480" r:id="rId41"/>
    <p:sldId id="481" r:id="rId42"/>
    <p:sldId id="482" r:id="rId43"/>
    <p:sldId id="483" r:id="rId44"/>
    <p:sldId id="484" r:id="rId45"/>
    <p:sldId id="485" r:id="rId46"/>
    <p:sldId id="486" r:id="rId47"/>
    <p:sldId id="487" r:id="rId48"/>
    <p:sldId id="488" r:id="rId49"/>
    <p:sldId id="489" r:id="rId50"/>
    <p:sldId id="491"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2D62-B167-50B1-F920-97D298C8CE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7E6B0C-77F8-7A8E-E16D-41260F1981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B0F56C-9390-3C67-B7C3-AB23B8A68A16}"/>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1CEC765D-B725-425B-5976-24A9AF577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5482E-BA07-73CF-162B-70A73D37EC5B}"/>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443516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7585-6D42-5198-F085-CDF7CBC94E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0C6246-210E-2795-7992-AFEAF8451D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C6543-805F-726A-0102-BF71EAA1AF0A}"/>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7CD8B15D-AA49-8D41-6E26-40AC33DCF3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14FDD4-84C1-0245-C8F4-28118154BCA4}"/>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420854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9E10D5-C2A1-F563-4671-B1FD72ECBE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3951AD-828B-7493-F4B0-E018918FB8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E9E2A4-2FB8-C89E-CF79-AA2CF74B779F}"/>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F7D6D2F7-ABB5-74F6-594B-BCFC10EE71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049E30-6F09-EF2E-336B-4E1969A4DF7D}"/>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652401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227"/>
            <a:ext cx="12096206" cy="6970541"/>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1</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6" y="8039"/>
            <a:ext cx="5396633"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FFFF00"/>
                </a:solidFill>
                <a:cs typeface="B Titr" panose="00000700000000000000" pitchFamily="2" charset="-78"/>
              </a:rPr>
              <a:t>درس هشتم : وزن شعر فارسی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724829" y="298988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1048387" y="513721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1103147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469D-3102-E9B0-467E-F536DB04B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9C1E7D-ACD6-3AC0-34E8-1F6FC9AF68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DBE1B2-742F-AD46-9F35-BB3D475DE6A3}"/>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BCDDB0B5-6FB3-F607-C613-1C2529222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24FE7F-81CE-5BCD-BF6A-F69822DC265C}"/>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19169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955C1-31AF-8F05-D0FA-FC7619913C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CC2F95-C359-5A97-C3D2-D7ABF7E88B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683F6F-56B3-871A-7C8F-E230B96DA6CE}"/>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24A83E24-9E22-0F0A-12A2-193E19A795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6EA77-4FE6-B7D4-5811-DBF51D8188B5}"/>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4136519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E4BC6-0EB4-87FC-5089-A9F93AEE01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B0C4ED-8D2E-4D8B-5A4C-5CC2B1352E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86E928-61F7-F905-F83C-33BF5740A6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0D6B0A-B681-F642-A100-2C15D4B67578}"/>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6" name="Footer Placeholder 5">
            <a:extLst>
              <a:ext uri="{FF2B5EF4-FFF2-40B4-BE49-F238E27FC236}">
                <a16:creationId xmlns:a16="http://schemas.microsoft.com/office/drawing/2014/main" id="{BF3C608C-76EC-7F3C-76C5-0260B008FD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E2CDE3-417F-0BEF-9B8A-0F81F8C7C0E8}"/>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47427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DD67A-5A81-0FD2-C653-6BE44F26D7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2BD0ED-DB93-A824-A856-4B1576CE63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56F8F3-F84D-E1AD-9A90-3F1A5FACC1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E35502-6AB1-4032-80A9-5E5D95F188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C67697-ECC8-02D8-CBE4-3CF9C38CB8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91D3B0-37DE-FD47-10EF-BB53C15FB54A}"/>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8" name="Footer Placeholder 7">
            <a:extLst>
              <a:ext uri="{FF2B5EF4-FFF2-40B4-BE49-F238E27FC236}">
                <a16:creationId xmlns:a16="http://schemas.microsoft.com/office/drawing/2014/main" id="{CB480CB4-BF83-E7EE-8F19-D4DEA16932B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20E13E-552E-429E-350A-1CB4656D9181}"/>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987916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08E65-0C47-2187-7702-8237E693AB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3C78E69-0321-29A1-53B8-4F93249F4459}"/>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4" name="Footer Placeholder 3">
            <a:extLst>
              <a:ext uri="{FF2B5EF4-FFF2-40B4-BE49-F238E27FC236}">
                <a16:creationId xmlns:a16="http://schemas.microsoft.com/office/drawing/2014/main" id="{1E1FF5EC-8DA8-4CCA-F31C-FB1C6F6831A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1D7539-ABC7-4F51-175F-054D185A8FA7}"/>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758426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B02412-ADBB-4357-E3C6-0A507C6D51A9}"/>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3" name="Footer Placeholder 2">
            <a:extLst>
              <a:ext uri="{FF2B5EF4-FFF2-40B4-BE49-F238E27FC236}">
                <a16:creationId xmlns:a16="http://schemas.microsoft.com/office/drawing/2014/main" id="{621369BA-EA34-EFC6-23F7-51D07723F6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7C7ACFF-A7E8-FD07-609C-AD7639D11F80}"/>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3916569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5F096-CE3B-7B30-CE5A-C9E06F87F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4CF62C-D64F-ABFE-98C7-63A7094890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9ECAB3-CD11-77DE-5AC3-86D5F55F2D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7B6518-4D54-3DF6-14C5-5A728C584E1B}"/>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6" name="Footer Placeholder 5">
            <a:extLst>
              <a:ext uri="{FF2B5EF4-FFF2-40B4-BE49-F238E27FC236}">
                <a16:creationId xmlns:a16="http://schemas.microsoft.com/office/drawing/2014/main" id="{D8289041-FFB3-25C4-ED44-BE55D9DA57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52B410-BF72-EE73-88FA-287B50E34932}"/>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83561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3729D-36E7-5F6E-4586-1BFF40AD81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9AF68D-B638-BCF6-CE6F-C3F6F4C302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275E9A-E06E-6730-776C-B50A9BA4CB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B350E-5F48-DA6E-5786-806021B1AC08}"/>
              </a:ext>
            </a:extLst>
          </p:cNvPr>
          <p:cNvSpPr>
            <a:spLocks noGrp="1"/>
          </p:cNvSpPr>
          <p:nvPr>
            <p:ph type="dt" sz="half" idx="10"/>
          </p:nvPr>
        </p:nvSpPr>
        <p:spPr/>
        <p:txBody>
          <a:bodyPr/>
          <a:lstStyle/>
          <a:p>
            <a:fld id="{0FAF9F9E-7EE6-46CA-8501-36583CDCB2DD}" type="datetimeFigureOut">
              <a:rPr lang="en-US" smtClean="0"/>
              <a:t>1/15/2025</a:t>
            </a:fld>
            <a:endParaRPr lang="en-US"/>
          </a:p>
        </p:txBody>
      </p:sp>
      <p:sp>
        <p:nvSpPr>
          <p:cNvPr id="6" name="Footer Placeholder 5">
            <a:extLst>
              <a:ext uri="{FF2B5EF4-FFF2-40B4-BE49-F238E27FC236}">
                <a16:creationId xmlns:a16="http://schemas.microsoft.com/office/drawing/2014/main" id="{89008CF4-B51A-9545-94B9-5071FBEA04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AB3FE9-9ACB-030F-8759-20FE36AACF9C}"/>
              </a:ext>
            </a:extLst>
          </p:cNvPr>
          <p:cNvSpPr>
            <a:spLocks noGrp="1"/>
          </p:cNvSpPr>
          <p:nvPr>
            <p:ph type="sldNum" sz="quarter" idx="12"/>
          </p:nvPr>
        </p:nvSpPr>
        <p:spPr/>
        <p:txBody>
          <a:bodyPr/>
          <a:lstStyle/>
          <a:p>
            <a:fld id="{3E2C4625-E9B6-48AA-96D5-4B2C857FC2D2}" type="slidenum">
              <a:rPr lang="en-US" smtClean="0"/>
              <a:t>‹#›</a:t>
            </a:fld>
            <a:endParaRPr lang="en-US"/>
          </a:p>
        </p:txBody>
      </p:sp>
    </p:spTree>
    <p:extLst>
      <p:ext uri="{BB962C8B-B14F-4D97-AF65-F5344CB8AC3E}">
        <p14:creationId xmlns:p14="http://schemas.microsoft.com/office/powerpoint/2010/main" val="165697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4F0212-8DC0-F1BB-88B8-9608C4B0DF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34F47B-5ACB-75BC-95CE-118B81585C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6EF3F5-C612-C9B2-6CF8-514AC93EA9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F9F9E-7EE6-46CA-8501-36583CDCB2DD}" type="datetimeFigureOut">
              <a:rPr lang="en-US" smtClean="0"/>
              <a:t>1/15/2025</a:t>
            </a:fld>
            <a:endParaRPr lang="en-US"/>
          </a:p>
        </p:txBody>
      </p:sp>
      <p:sp>
        <p:nvSpPr>
          <p:cNvPr id="5" name="Footer Placeholder 4">
            <a:extLst>
              <a:ext uri="{FF2B5EF4-FFF2-40B4-BE49-F238E27FC236}">
                <a16:creationId xmlns:a16="http://schemas.microsoft.com/office/drawing/2014/main" id="{B7C32DAA-B28F-6E21-CCFB-EC52F0C1C9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77171D-E0AB-D3D1-FEEF-24D96E1724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2C4625-E9B6-48AA-96D5-4B2C857FC2D2}" type="slidenum">
              <a:rPr lang="en-US" smtClean="0"/>
              <a:t>‹#›</a:t>
            </a:fld>
            <a:endParaRPr lang="en-US"/>
          </a:p>
        </p:txBody>
      </p:sp>
    </p:spTree>
    <p:extLst>
      <p:ext uri="{BB962C8B-B14F-4D97-AF65-F5344CB8AC3E}">
        <p14:creationId xmlns:p14="http://schemas.microsoft.com/office/powerpoint/2010/main" val="30758899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7BD5E6-ED4B-621B-36F3-324B52EA3CCA}"/>
              </a:ext>
            </a:extLst>
          </p:cNvPr>
          <p:cNvSpPr txBox="1"/>
          <p:nvPr/>
        </p:nvSpPr>
        <p:spPr>
          <a:xfrm>
            <a:off x="1505243" y="-7578"/>
            <a:ext cx="9270609"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دهم، فصل چهارم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یازدهم،(هفتۀ دوم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 سبک وسبک‌شناسی (سبک خراسانی)</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716757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D1BC86-BA79-A51C-2F96-94798C4F0E13}"/>
              </a:ext>
            </a:extLst>
          </p:cNvPr>
          <p:cNvSpPr txBox="1"/>
          <p:nvPr/>
        </p:nvSpPr>
        <p:spPr>
          <a:xfrm>
            <a:off x="576775" y="1334144"/>
            <a:ext cx="11211952"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تقطیع</a:t>
            </a:r>
          </a:p>
          <a:p>
            <a:pPr algn="r" rtl="1">
              <a:lnSpc>
                <a:spcPct val="200000"/>
              </a:lnSpc>
            </a:pPr>
            <a:r>
              <a:rPr lang="fa-IR" sz="2400" b="1" dirty="0">
                <a:cs typeface="B Nazanin" panose="00000400000000000000" pitchFamily="2" charset="-78"/>
              </a:rPr>
              <a:t>«تقطیع» یعنی قطعه قطعه کردن شعر به ارکان عروضی و هجاها. </a:t>
            </a:r>
          </a:p>
          <a:p>
            <a:pPr algn="r" rtl="1">
              <a:lnSpc>
                <a:spcPct val="200000"/>
              </a:lnSpc>
            </a:pPr>
            <a:r>
              <a:rPr lang="fa-IR" sz="2400" b="1" dirty="0">
                <a:cs typeface="B Nazanin" panose="00000400000000000000" pitchFamily="2" charset="-78"/>
              </a:rPr>
              <a:t>برای دستیابی به وزن یک بیت، آن را به</a:t>
            </a:r>
            <a:r>
              <a:rPr lang="fa-IR" sz="2400" b="1" dirty="0">
                <a:cs typeface="B Titr" panose="00000700000000000000" pitchFamily="2" charset="-78"/>
              </a:rPr>
              <a:t> ارکان </a:t>
            </a:r>
            <a:r>
              <a:rPr lang="fa-IR" sz="2400" b="1" dirty="0">
                <a:cs typeface="B Nazanin" panose="00000400000000000000" pitchFamily="2" charset="-78"/>
              </a:rPr>
              <a:t>و سپس به </a:t>
            </a:r>
            <a:r>
              <a:rPr lang="fa-IR" sz="2400" b="1" dirty="0">
                <a:cs typeface="B Titr" panose="00000700000000000000" pitchFamily="2" charset="-78"/>
              </a:rPr>
              <a:t>هجاها</a:t>
            </a:r>
            <a:r>
              <a:rPr lang="fa-IR" sz="2400" b="1" dirty="0">
                <a:cs typeface="B Nazanin" panose="00000400000000000000" pitchFamily="2" charset="-78"/>
              </a:rPr>
              <a:t> تقسیم می‌کنیم. در تقطیع  به ارکان، یک مصراع را به چندپاره (رکن) هماهنگ تقسیم می‌کنیم</a:t>
            </a:r>
          </a:p>
          <a:p>
            <a:pPr algn="r" rtl="1">
              <a:lnSpc>
                <a:spcPct val="200000"/>
              </a:lnSpc>
            </a:pPr>
            <a:r>
              <a:rPr lang="fa-IR" sz="2400" b="1" dirty="0">
                <a:cs typeface="B Nazanin" panose="00000400000000000000" pitchFamily="2" charset="-78"/>
              </a:rPr>
              <a:t>مرنجان دلم را که این مرغ وحشی 		ز بامی که برخاست، مشکل نشیند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704170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D26E35-BF9A-C434-AF05-2D26C3DD0504}"/>
              </a:ext>
            </a:extLst>
          </p:cNvPr>
          <p:cNvSpPr txBox="1"/>
          <p:nvPr/>
        </p:nvSpPr>
        <p:spPr>
          <a:xfrm>
            <a:off x="731519" y="406036"/>
            <a:ext cx="11211952" cy="535531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وزن شعر: </a:t>
            </a:r>
          </a:p>
          <a:p>
            <a:pPr algn="r" rtl="1">
              <a:lnSpc>
                <a:spcPct val="150000"/>
              </a:lnSpc>
            </a:pPr>
            <a:r>
              <a:rPr lang="fa-IR" sz="2400" b="1" dirty="0">
                <a:cs typeface="B Titr" panose="00000700000000000000" pitchFamily="2" charset="-78"/>
              </a:rPr>
              <a:t>تقطیع به ارکان به روش سرضربه</a:t>
            </a:r>
          </a:p>
          <a:p>
            <a:pPr algn="r" rtl="1">
              <a:lnSpc>
                <a:spcPct val="150000"/>
              </a:lnSpc>
            </a:pPr>
            <a:r>
              <a:rPr lang="fa-IR" sz="2400" b="1" dirty="0">
                <a:cs typeface="B Titr" panose="00000700000000000000" pitchFamily="2" charset="-78"/>
              </a:rPr>
              <a:t>سرضربه: </a:t>
            </a:r>
            <a:r>
              <a:rPr lang="fa-IR" sz="2400" b="1" dirty="0">
                <a:cs typeface="B Nazanin" panose="00000400000000000000" pitchFamily="2" charset="-78"/>
              </a:rPr>
              <a:t>ضربه‌ای که بر اولین هجای بیت می‌زنیم و پس از سه یا چهار هجا تکرار می‌ شود. مکثی که پس از سه یا چهار هجا ایجاد می‌ شود، </a:t>
            </a:r>
          </a:p>
          <a:p>
            <a:pPr algn="r" rtl="1">
              <a:lnSpc>
                <a:spcPct val="150000"/>
              </a:lnSpc>
            </a:pPr>
            <a:r>
              <a:rPr lang="fa-IR" sz="2400" b="1" dirty="0">
                <a:cs typeface="B Titr" panose="00000700000000000000" pitchFamily="2" charset="-78"/>
              </a:rPr>
              <a:t>ایستگاه آوایی: </a:t>
            </a:r>
            <a:r>
              <a:rPr lang="fa-IR" sz="2400" b="1" dirty="0">
                <a:cs typeface="B Nazanin" panose="00000400000000000000" pitchFamily="2" charset="-78"/>
              </a:rPr>
              <a:t>مکثی که پس از سه یا چهار هجا ایجاد می‌شود و پس ازآن سرضربه تکرار می‌شود.</a:t>
            </a:r>
          </a:p>
          <a:p>
            <a:pPr algn="r" rtl="1">
              <a:lnSpc>
                <a:spcPct val="150000"/>
              </a:lnSpc>
            </a:pPr>
            <a:r>
              <a:rPr lang="fa-IR" sz="2400" b="1" dirty="0">
                <a:cs typeface="B Titr" panose="00000700000000000000" pitchFamily="2" charset="-78"/>
              </a:rPr>
              <a:t>رکن(پایۀ آوایی): </a:t>
            </a:r>
            <a:r>
              <a:rPr lang="fa-IR" sz="2400" b="1" dirty="0">
                <a:cs typeface="B Nazanin" panose="00000400000000000000" pitchFamily="2" charset="-78"/>
              </a:rPr>
              <a:t>مقدار آوایی که از سرضربه آغاز و در ایستگاه آوایی پایان می‌پذیرد. </a:t>
            </a:r>
          </a:p>
          <a:p>
            <a:pPr algn="r" rtl="1">
              <a:lnSpc>
                <a:spcPct val="150000"/>
              </a:lnSpc>
            </a:pPr>
            <a:r>
              <a:rPr lang="fa-IR" sz="2400" b="1" dirty="0">
                <a:cs typeface="B Nazanin" panose="00000400000000000000" pitchFamily="2" charset="-78"/>
              </a:rPr>
              <a:t>مرنجان دلم را که این مرغ وحشی 		ز بامی که برخاست، مشکل نشیند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781EEBA8-7CEA-C810-0312-F8C8E88B2CDB}"/>
              </a:ext>
            </a:extLst>
          </p:cNvPr>
          <p:cNvGraphicFramePr>
            <a:graphicFrameLocks noGrp="1"/>
          </p:cNvGraphicFramePr>
          <p:nvPr>
            <p:extLst>
              <p:ext uri="{D42A27DB-BD31-4B8C-83A1-F6EECF244321}">
                <p14:modId xmlns:p14="http://schemas.microsoft.com/office/powerpoint/2010/main" val="38223067"/>
              </p:ext>
            </p:extLst>
          </p:nvPr>
        </p:nvGraphicFramePr>
        <p:xfrm>
          <a:off x="2077321" y="4784868"/>
          <a:ext cx="9383160" cy="1371674"/>
        </p:xfrm>
        <a:graphic>
          <a:graphicData uri="http://schemas.openxmlformats.org/drawingml/2006/table">
            <a:tbl>
              <a:tblPr firstRow="1" bandRow="1">
                <a:tableStyleId>{5C22544A-7EE6-4342-B048-85BDC9FD1C3A}</a:tableStyleId>
              </a:tblPr>
              <a:tblGrid>
                <a:gridCol w="737668">
                  <a:extLst>
                    <a:ext uri="{9D8B030D-6E8A-4147-A177-3AD203B41FA5}">
                      <a16:colId xmlns:a16="http://schemas.microsoft.com/office/drawing/2014/main" val="928463769"/>
                    </a:ext>
                  </a:extLst>
                </a:gridCol>
                <a:gridCol w="590135">
                  <a:extLst>
                    <a:ext uri="{9D8B030D-6E8A-4147-A177-3AD203B41FA5}">
                      <a16:colId xmlns:a16="http://schemas.microsoft.com/office/drawing/2014/main" val="3128423582"/>
                    </a:ext>
                  </a:extLst>
                </a:gridCol>
                <a:gridCol w="634396">
                  <a:extLst>
                    <a:ext uri="{9D8B030D-6E8A-4147-A177-3AD203B41FA5}">
                      <a16:colId xmlns:a16="http://schemas.microsoft.com/office/drawing/2014/main" val="4029525478"/>
                    </a:ext>
                  </a:extLst>
                </a:gridCol>
                <a:gridCol w="457354">
                  <a:extLst>
                    <a:ext uri="{9D8B030D-6E8A-4147-A177-3AD203B41FA5}">
                      <a16:colId xmlns:a16="http://schemas.microsoft.com/office/drawing/2014/main" val="1682089993"/>
                    </a:ext>
                  </a:extLst>
                </a:gridCol>
                <a:gridCol w="634396">
                  <a:extLst>
                    <a:ext uri="{9D8B030D-6E8A-4147-A177-3AD203B41FA5}">
                      <a16:colId xmlns:a16="http://schemas.microsoft.com/office/drawing/2014/main" val="437883216"/>
                    </a:ext>
                  </a:extLst>
                </a:gridCol>
                <a:gridCol w="708162">
                  <a:extLst>
                    <a:ext uri="{9D8B030D-6E8A-4147-A177-3AD203B41FA5}">
                      <a16:colId xmlns:a16="http://schemas.microsoft.com/office/drawing/2014/main" val="2089316504"/>
                    </a:ext>
                  </a:extLst>
                </a:gridCol>
                <a:gridCol w="663903">
                  <a:extLst>
                    <a:ext uri="{9D8B030D-6E8A-4147-A177-3AD203B41FA5}">
                      <a16:colId xmlns:a16="http://schemas.microsoft.com/office/drawing/2014/main" val="480278569"/>
                    </a:ext>
                  </a:extLst>
                </a:gridCol>
                <a:gridCol w="388800">
                  <a:extLst>
                    <a:ext uri="{9D8B030D-6E8A-4147-A177-3AD203B41FA5}">
                      <a16:colId xmlns:a16="http://schemas.microsoft.com/office/drawing/2014/main" val="4292913218"/>
                    </a:ext>
                  </a:extLst>
                </a:gridCol>
                <a:gridCol w="652621">
                  <a:extLst>
                    <a:ext uri="{9D8B030D-6E8A-4147-A177-3AD203B41FA5}">
                      <a16:colId xmlns:a16="http://schemas.microsoft.com/office/drawing/2014/main" val="1804072037"/>
                    </a:ext>
                  </a:extLst>
                </a:gridCol>
                <a:gridCol w="652621">
                  <a:extLst>
                    <a:ext uri="{9D8B030D-6E8A-4147-A177-3AD203B41FA5}">
                      <a16:colId xmlns:a16="http://schemas.microsoft.com/office/drawing/2014/main" val="636181059"/>
                    </a:ext>
                  </a:extLst>
                </a:gridCol>
                <a:gridCol w="652621">
                  <a:extLst>
                    <a:ext uri="{9D8B030D-6E8A-4147-A177-3AD203B41FA5}">
                      <a16:colId xmlns:a16="http://schemas.microsoft.com/office/drawing/2014/main" val="224999095"/>
                    </a:ext>
                  </a:extLst>
                </a:gridCol>
                <a:gridCol w="426974">
                  <a:extLst>
                    <a:ext uri="{9D8B030D-6E8A-4147-A177-3AD203B41FA5}">
                      <a16:colId xmlns:a16="http://schemas.microsoft.com/office/drawing/2014/main" val="3109421227"/>
                    </a:ext>
                  </a:extLst>
                </a:gridCol>
                <a:gridCol w="878267">
                  <a:extLst>
                    <a:ext uri="{9D8B030D-6E8A-4147-A177-3AD203B41FA5}">
                      <a16:colId xmlns:a16="http://schemas.microsoft.com/office/drawing/2014/main" val="3315787878"/>
                    </a:ext>
                  </a:extLst>
                </a:gridCol>
                <a:gridCol w="652621">
                  <a:extLst>
                    <a:ext uri="{9D8B030D-6E8A-4147-A177-3AD203B41FA5}">
                      <a16:colId xmlns:a16="http://schemas.microsoft.com/office/drawing/2014/main" val="1007839880"/>
                    </a:ext>
                  </a:extLst>
                </a:gridCol>
                <a:gridCol w="652621">
                  <a:extLst>
                    <a:ext uri="{9D8B030D-6E8A-4147-A177-3AD203B41FA5}">
                      <a16:colId xmlns:a16="http://schemas.microsoft.com/office/drawing/2014/main" val="3918517986"/>
                    </a:ext>
                  </a:extLst>
                </a:gridCol>
              </a:tblGrid>
              <a:tr h="685837">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وَح</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chemeClr val="tx1"/>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مُر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این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chemeClr val="tx1"/>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لَم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دِ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2">
                  <a:txBody>
                    <a:bodyPr/>
                    <a:lstStyle/>
                    <a:p>
                      <a:pPr algn="r" rtl="1"/>
                      <a:endParaRPr lang="en-US" sz="2400" b="1" dirty="0">
                        <a:solidFill>
                          <a:srgbClr val="C00000"/>
                        </a:solidFill>
                        <a:cs typeface="B Nazanin" panose="00000400000000000000" pitchFamily="2" charset="-78"/>
                      </a:endParaRPr>
                    </a:p>
                  </a:txBody>
                  <a:tcPr>
                    <a:solidFill>
                      <a:srgbClr val="FF0000"/>
                    </a:solidFill>
                  </a:tcPr>
                </a:tc>
                <a:tc>
                  <a:txBody>
                    <a:bodyPr/>
                    <a:lstStyle/>
                    <a:p>
                      <a:pPr algn="r" rtl="1"/>
                      <a:r>
                        <a:rPr lang="fa-IR" sz="2400" b="1" dirty="0">
                          <a:solidFill>
                            <a:schemeClr val="tx1"/>
                          </a:solidFill>
                          <a:cs typeface="B Nazanin" panose="00000400000000000000" pitchFamily="2" charset="-78"/>
                        </a:rPr>
                        <a:t>جان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1369649828"/>
                  </a:ext>
                </a:extLst>
              </a:tr>
              <a:tr h="685837">
                <a:tc>
                  <a:txBody>
                    <a:bodyPr/>
                    <a:lstStyle/>
                    <a:p>
                      <a:pPr algn="r" rtl="1"/>
                      <a:r>
                        <a:rPr lang="fa-IR" sz="2400" b="1" dirty="0">
                          <a:solidFill>
                            <a:schemeClr val="tx1"/>
                          </a:solidFill>
                          <a:cs typeface="B Nazanin" panose="00000400000000000000" pitchFamily="2" charset="-78"/>
                        </a:rPr>
                        <a:t>نَد</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نِ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کِل</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مُش</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ست</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بر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r" rtl="1"/>
                      <a:r>
                        <a:rPr lang="fa-IR" sz="2400" b="1" dirty="0">
                          <a:solidFill>
                            <a:schemeClr val="tx1"/>
                          </a:solidFill>
                          <a:cs typeface="B Nazanin" panose="00000400000000000000" pitchFamily="2" charset="-78"/>
                        </a:rPr>
                        <a:t>زِ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2630322789"/>
                  </a:ext>
                </a:extLst>
              </a:tr>
            </a:tbl>
          </a:graphicData>
        </a:graphic>
      </p:graphicFrame>
    </p:spTree>
    <p:extLst>
      <p:ext uri="{BB962C8B-B14F-4D97-AF65-F5344CB8AC3E}">
        <p14:creationId xmlns:p14="http://schemas.microsoft.com/office/powerpoint/2010/main" val="3494164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12EB5C-851B-BEA3-91F8-48058D7DA5FD}"/>
              </a:ext>
            </a:extLst>
          </p:cNvPr>
          <p:cNvSpPr txBox="1"/>
          <p:nvPr/>
        </p:nvSpPr>
        <p:spPr>
          <a:xfrm>
            <a:off x="548640" y="377541"/>
            <a:ext cx="11408900"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وزن شعر: </a:t>
            </a:r>
          </a:p>
          <a:p>
            <a:pPr algn="r" rtl="1">
              <a:lnSpc>
                <a:spcPct val="150000"/>
              </a:lnSpc>
            </a:pPr>
            <a:r>
              <a:rPr lang="fa-IR" sz="2400" b="1" dirty="0">
                <a:cs typeface="B Titr" panose="00000700000000000000" pitchFamily="2" charset="-78"/>
              </a:rPr>
              <a:t>تقطیع به هجا: به روش ضربۀ هجا:</a:t>
            </a:r>
          </a:p>
          <a:p>
            <a:pPr algn="r" rtl="1">
              <a:lnSpc>
                <a:spcPct val="150000"/>
              </a:lnSpc>
            </a:pPr>
            <a:r>
              <a:rPr lang="fa-IR" sz="2400" b="1" dirty="0">
                <a:cs typeface="B Nazanin" panose="00000400000000000000" pitchFamily="2" charset="-78"/>
              </a:rPr>
              <a:t>پس از مشخص شدن ارکان، اکنون می‌توانید هجاهای شعر را با ضربۀ هجا مشخص و مرز هر هجا را با خط عمودی کوتاهی مشخص کنیم</a:t>
            </a:r>
          </a:p>
          <a:p>
            <a:pPr algn="r" rtl="1">
              <a:lnSpc>
                <a:spcPct val="150000"/>
              </a:lnSpc>
            </a:pPr>
            <a:r>
              <a:rPr lang="fa-IR" sz="2400" b="1" dirty="0">
                <a:cs typeface="B Titr" panose="00000700000000000000" pitchFamily="2" charset="-78"/>
              </a:rPr>
              <a:t>ضربۀ هجا: </a:t>
            </a:r>
            <a:r>
              <a:rPr lang="fa-IR" sz="2400" b="1" dirty="0">
                <a:cs typeface="B Nazanin" panose="00000400000000000000" pitchFamily="2" charset="-78"/>
              </a:rPr>
              <a:t>ضربه‌ای که روی هر هجا می‌زنیم. اگر شعر را با آهنگ بخوانیم؛</a:t>
            </a:r>
          </a:p>
          <a:p>
            <a:pPr algn="r" rtl="1">
              <a:lnSpc>
                <a:spcPct val="150000"/>
              </a:lnSpc>
            </a:pPr>
            <a:r>
              <a:rPr lang="fa-IR" sz="2400" b="1" dirty="0">
                <a:cs typeface="B Nazanin" panose="00000400000000000000" pitchFamily="2" charset="-78"/>
              </a:rPr>
              <a:t>1- ضربۀ هجای بلند با فاصله از هم زده‌می‌شود؛</a:t>
            </a:r>
          </a:p>
          <a:p>
            <a:pPr algn="r" rtl="1">
              <a:lnSpc>
                <a:spcPct val="150000"/>
              </a:lnSpc>
            </a:pPr>
            <a:r>
              <a:rPr lang="fa-IR" sz="2400" b="1" dirty="0">
                <a:cs typeface="B Nazanin" panose="00000400000000000000" pitchFamily="2" charset="-78"/>
              </a:rPr>
              <a:t>2- ضربۀ هجای کوتاه بدون فاصله و چسبیده به هجای بعدی زده‌می‌شود؛</a:t>
            </a:r>
          </a:p>
          <a:p>
            <a:pPr algn="r" rtl="1">
              <a:lnSpc>
                <a:spcPct val="150000"/>
              </a:lnSpc>
            </a:pPr>
            <a:r>
              <a:rPr lang="fa-IR" sz="2400" b="1" dirty="0">
                <a:cs typeface="B Nazanin" panose="00000400000000000000" pitchFamily="2" charset="-78"/>
              </a:rPr>
              <a:t>3- هجای کشیده با افزودن یک مصوّت کوتاه به یک هجای کوتاه و یک هجای بلند تبدیل می‌شود.</a:t>
            </a:r>
          </a:p>
          <a:p>
            <a:pPr algn="r" rtl="1">
              <a:lnSpc>
                <a:spcPct val="150000"/>
              </a:lnSpc>
            </a:pPr>
            <a:r>
              <a:rPr lang="fa-IR" sz="2400" b="1" dirty="0">
                <a:cs typeface="B Nazanin" panose="00000400000000000000" pitchFamily="2" charset="-78"/>
              </a:rPr>
              <a:t>توجّه: اگر هجای کشیده پس از مصوت بلند، دو صامت داشته‌باشد‎‌‌ّ، صامت پایانی را نمی‌خوانیم (دوست= دوسِ)</a:t>
            </a:r>
          </a:p>
        </p:txBody>
      </p:sp>
    </p:spTree>
    <p:extLst>
      <p:ext uri="{BB962C8B-B14F-4D97-AF65-F5344CB8AC3E}">
        <p14:creationId xmlns:p14="http://schemas.microsoft.com/office/powerpoint/2010/main" val="2898996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8089F5-59D2-E926-4309-48B10CF841F9}"/>
              </a:ext>
            </a:extLst>
          </p:cNvPr>
          <p:cNvSpPr txBox="1"/>
          <p:nvPr/>
        </p:nvSpPr>
        <p:spPr>
          <a:xfrm>
            <a:off x="731519" y="406036"/>
            <a:ext cx="11211952" cy="2031325"/>
          </a:xfrm>
          <a:prstGeom prst="rect">
            <a:avLst/>
          </a:prstGeom>
          <a:noFill/>
        </p:spPr>
        <p:txBody>
          <a:bodyPr wrap="square">
            <a:spAutoFit/>
          </a:bodyPr>
          <a:lstStyle/>
          <a:p>
            <a:pPr algn="r" rtl="1">
              <a:lnSpc>
                <a:spcPct val="150000"/>
              </a:lnSpc>
            </a:pPr>
            <a:r>
              <a:rPr lang="fa-IR" sz="2400" b="1">
                <a:cs typeface="B Titr" panose="00000700000000000000" pitchFamily="2" charset="-78"/>
              </a:rPr>
              <a:t>وزن شعر: </a:t>
            </a:r>
          </a:p>
          <a:p>
            <a:pPr algn="r" rtl="1">
              <a:lnSpc>
                <a:spcPct val="200000"/>
              </a:lnSpc>
            </a:pPr>
            <a:endParaRPr lang="fa-IR" sz="2400" b="1">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
        <p:nvSpPr>
          <p:cNvPr id="5" name="TextBox 4">
            <a:extLst>
              <a:ext uri="{FF2B5EF4-FFF2-40B4-BE49-F238E27FC236}">
                <a16:creationId xmlns:a16="http://schemas.microsoft.com/office/drawing/2014/main" id="{D34AB678-B814-093D-CA0B-C56AA3192D4C}"/>
              </a:ext>
            </a:extLst>
          </p:cNvPr>
          <p:cNvSpPr txBox="1"/>
          <p:nvPr/>
        </p:nvSpPr>
        <p:spPr>
          <a:xfrm>
            <a:off x="731519" y="973044"/>
            <a:ext cx="11211952" cy="5032147"/>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تقطیع به هجا: به روش ضربۀ هجا:</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با توجّه به مصراع دوم در می‌یابیم که نوع و نظم چینش هجاها در هر دو مصراع یکسان است که نشان‌دهندۀ هموزنی این دو مصراع است.</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graphicFrame>
        <p:nvGraphicFramePr>
          <p:cNvPr id="7" name="Table 6">
            <a:extLst>
              <a:ext uri="{FF2B5EF4-FFF2-40B4-BE49-F238E27FC236}">
                <a16:creationId xmlns:a16="http://schemas.microsoft.com/office/drawing/2014/main" id="{E0CABEDA-57BB-A8DB-02F6-38947DC2C182}"/>
              </a:ext>
            </a:extLst>
          </p:cNvPr>
          <p:cNvGraphicFramePr>
            <a:graphicFrameLocks noGrp="1"/>
          </p:cNvGraphicFramePr>
          <p:nvPr>
            <p:extLst>
              <p:ext uri="{D42A27DB-BD31-4B8C-83A1-F6EECF244321}">
                <p14:modId xmlns:p14="http://schemas.microsoft.com/office/powerpoint/2010/main" val="1338790165"/>
              </p:ext>
            </p:extLst>
          </p:nvPr>
        </p:nvGraphicFramePr>
        <p:xfrm>
          <a:off x="1645921" y="2114514"/>
          <a:ext cx="10185008" cy="2306126"/>
        </p:xfrm>
        <a:graphic>
          <a:graphicData uri="http://schemas.openxmlformats.org/drawingml/2006/table">
            <a:tbl>
              <a:tblPr firstRow="1" bandRow="1">
                <a:tableStyleId>{5C22544A-7EE6-4342-B048-85BDC9FD1C3A}</a:tableStyleId>
              </a:tblPr>
              <a:tblGrid>
                <a:gridCol w="639611">
                  <a:extLst>
                    <a:ext uri="{9D8B030D-6E8A-4147-A177-3AD203B41FA5}">
                      <a16:colId xmlns:a16="http://schemas.microsoft.com/office/drawing/2014/main" val="3468143981"/>
                    </a:ext>
                  </a:extLst>
                </a:gridCol>
                <a:gridCol w="681814">
                  <a:extLst>
                    <a:ext uri="{9D8B030D-6E8A-4147-A177-3AD203B41FA5}">
                      <a16:colId xmlns:a16="http://schemas.microsoft.com/office/drawing/2014/main" val="285583495"/>
                    </a:ext>
                  </a:extLst>
                </a:gridCol>
                <a:gridCol w="829010">
                  <a:extLst>
                    <a:ext uri="{9D8B030D-6E8A-4147-A177-3AD203B41FA5}">
                      <a16:colId xmlns:a16="http://schemas.microsoft.com/office/drawing/2014/main" val="3275384336"/>
                    </a:ext>
                  </a:extLst>
                </a:gridCol>
                <a:gridCol w="534618">
                  <a:extLst>
                    <a:ext uri="{9D8B030D-6E8A-4147-A177-3AD203B41FA5}">
                      <a16:colId xmlns:a16="http://schemas.microsoft.com/office/drawing/2014/main" val="2173726737"/>
                    </a:ext>
                  </a:extLst>
                </a:gridCol>
                <a:gridCol w="681814">
                  <a:extLst>
                    <a:ext uri="{9D8B030D-6E8A-4147-A177-3AD203B41FA5}">
                      <a16:colId xmlns:a16="http://schemas.microsoft.com/office/drawing/2014/main" val="3568592471"/>
                    </a:ext>
                  </a:extLst>
                </a:gridCol>
                <a:gridCol w="681814">
                  <a:extLst>
                    <a:ext uri="{9D8B030D-6E8A-4147-A177-3AD203B41FA5}">
                      <a16:colId xmlns:a16="http://schemas.microsoft.com/office/drawing/2014/main" val="1860329711"/>
                    </a:ext>
                  </a:extLst>
                </a:gridCol>
                <a:gridCol w="815719">
                  <a:extLst>
                    <a:ext uri="{9D8B030D-6E8A-4147-A177-3AD203B41FA5}">
                      <a16:colId xmlns:a16="http://schemas.microsoft.com/office/drawing/2014/main" val="1932058400"/>
                    </a:ext>
                  </a:extLst>
                </a:gridCol>
                <a:gridCol w="547909">
                  <a:extLst>
                    <a:ext uri="{9D8B030D-6E8A-4147-A177-3AD203B41FA5}">
                      <a16:colId xmlns:a16="http://schemas.microsoft.com/office/drawing/2014/main" val="2751665615"/>
                    </a:ext>
                  </a:extLst>
                </a:gridCol>
                <a:gridCol w="681814">
                  <a:extLst>
                    <a:ext uri="{9D8B030D-6E8A-4147-A177-3AD203B41FA5}">
                      <a16:colId xmlns:a16="http://schemas.microsoft.com/office/drawing/2014/main" val="1676029151"/>
                    </a:ext>
                  </a:extLst>
                </a:gridCol>
                <a:gridCol w="681814">
                  <a:extLst>
                    <a:ext uri="{9D8B030D-6E8A-4147-A177-3AD203B41FA5}">
                      <a16:colId xmlns:a16="http://schemas.microsoft.com/office/drawing/2014/main" val="1804245715"/>
                    </a:ext>
                  </a:extLst>
                </a:gridCol>
                <a:gridCol w="681814">
                  <a:extLst>
                    <a:ext uri="{9D8B030D-6E8A-4147-A177-3AD203B41FA5}">
                      <a16:colId xmlns:a16="http://schemas.microsoft.com/office/drawing/2014/main" val="4141022742"/>
                    </a:ext>
                  </a:extLst>
                </a:gridCol>
                <a:gridCol w="442610">
                  <a:extLst>
                    <a:ext uri="{9D8B030D-6E8A-4147-A177-3AD203B41FA5}">
                      <a16:colId xmlns:a16="http://schemas.microsoft.com/office/drawing/2014/main" val="3570546517"/>
                    </a:ext>
                  </a:extLst>
                </a:gridCol>
                <a:gridCol w="843322">
                  <a:extLst>
                    <a:ext uri="{9D8B030D-6E8A-4147-A177-3AD203B41FA5}">
                      <a16:colId xmlns:a16="http://schemas.microsoft.com/office/drawing/2014/main" val="4240527549"/>
                    </a:ext>
                  </a:extLst>
                </a:gridCol>
                <a:gridCol w="759511">
                  <a:extLst>
                    <a:ext uri="{9D8B030D-6E8A-4147-A177-3AD203B41FA5}">
                      <a16:colId xmlns:a16="http://schemas.microsoft.com/office/drawing/2014/main" val="3721741594"/>
                    </a:ext>
                  </a:extLst>
                </a:gridCol>
                <a:gridCol w="681814">
                  <a:extLst>
                    <a:ext uri="{9D8B030D-6E8A-4147-A177-3AD203B41FA5}">
                      <a16:colId xmlns:a16="http://schemas.microsoft.com/office/drawing/2014/main" val="3981841107"/>
                    </a:ext>
                  </a:extLst>
                </a:gridCol>
              </a:tblGrid>
              <a:tr h="820361">
                <a:tc>
                  <a:txBody>
                    <a:bodyPr/>
                    <a:lstStyle/>
                    <a:p>
                      <a:pPr algn="ct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وَح</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مُر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این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لَم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دِ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rowSpan="3">
                  <a:txBody>
                    <a:bodyPr/>
                    <a:lstStyle/>
                    <a:p>
                      <a:pPr algn="ctr" rtl="1"/>
                      <a:endParaRPr lang="en-US" sz="2400" b="1" dirty="0">
                        <a:solidFill>
                          <a:srgbClr val="C00000"/>
                        </a:solidFill>
                        <a:cs typeface="B Nazanin" panose="00000400000000000000" pitchFamily="2" charset="-78"/>
                      </a:endParaRPr>
                    </a:p>
                  </a:txBody>
                  <a:tcPr>
                    <a:solidFill>
                      <a:srgbClr val="FFC000"/>
                    </a:solidFill>
                  </a:tcPr>
                </a:tc>
                <a:tc>
                  <a:txBody>
                    <a:bodyPr/>
                    <a:lstStyle/>
                    <a:p>
                      <a:pPr algn="ctr" rtl="1"/>
                      <a:r>
                        <a:rPr lang="fa-IR" sz="2400" b="1" dirty="0">
                          <a:solidFill>
                            <a:schemeClr val="tx1"/>
                          </a:solidFill>
                          <a:cs typeface="B Nazanin" panose="00000400000000000000" pitchFamily="2" charset="-78"/>
                        </a:rPr>
                        <a:t>جان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328948895"/>
                  </a:ext>
                </a:extLst>
              </a:tr>
              <a:tr h="665404">
                <a:tc>
                  <a:txBody>
                    <a:bodyPr/>
                    <a:lstStyle/>
                    <a:p>
                      <a:pPr algn="ctr"/>
                      <a:r>
                        <a:rPr lang="fa-IR" sz="2400" b="1" dirty="0">
                          <a:cs typeface="B Nazanin" panose="00000400000000000000" pitchFamily="2" charset="-78"/>
                        </a:rPr>
                        <a:t>ــ</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ــ</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en-US" sz="2400"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chemeClr val="tx1"/>
                        </a:solidFill>
                        <a:cs typeface="B Nazanin" panose="00000400000000000000" pitchFamily="2" charset="-78"/>
                      </a:endParaRPr>
                    </a:p>
                  </a:txBody>
                  <a:tcPr>
                    <a:solidFill>
                      <a:srgbClr val="FFC000"/>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dirty="0">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tc vMerge="1">
                  <a:txBody>
                    <a:bodyPr/>
                    <a:lstStyle/>
                    <a:p>
                      <a:pPr algn="r" rtl="1"/>
                      <a:endParaRPr lang="en-US" sz="2400" b="1" dirty="0">
                        <a:solidFill>
                          <a:srgbClr val="C00000"/>
                        </a:solidFill>
                        <a:cs typeface="B Nazanin" panose="00000400000000000000" pitchFamily="2" charset="-78"/>
                      </a:endParaRPr>
                    </a:p>
                  </a:txBody>
                  <a:tcPr>
                    <a:solidFill>
                      <a:srgbClr val="FFC000"/>
                    </a:solidFill>
                  </a:tcPr>
                </a:tc>
                <a:tc>
                  <a:txBody>
                    <a:bodyPr/>
                    <a:lstStyle/>
                    <a:p>
                      <a:pPr algn="ctr"/>
                      <a:r>
                        <a:rPr lang="fa-IR" b="1">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fa-IR" b="1">
                          <a:cs typeface="B Nazanin" panose="00000400000000000000" pitchFamily="2" charset="-78"/>
                        </a:rPr>
                        <a:t>ــ</a:t>
                      </a:r>
                      <a:endParaRPr lang="en-US" b="1" dirty="0">
                        <a:cs typeface="B Nazanin" panose="00000400000000000000" pitchFamily="2" charset="-78"/>
                      </a:endParaRPr>
                    </a:p>
                  </a:txBody>
                  <a:tcPr>
                    <a:solidFill>
                      <a:schemeClr val="accent1">
                        <a:lumMod val="20000"/>
                        <a:lumOff val="80000"/>
                      </a:schemeClr>
                    </a:solidFill>
                  </a:tcPr>
                </a:tc>
                <a:tc>
                  <a:txBody>
                    <a:bodyPr/>
                    <a:lstStyle/>
                    <a:p>
                      <a:pPr algn="ctr"/>
                      <a:r>
                        <a:rPr lang="en-US" b="1" dirty="0">
                          <a:cs typeface="B Nazanin" panose="00000400000000000000" pitchFamily="2" charset="-78"/>
                        </a:rPr>
                        <a:t>U</a:t>
                      </a:r>
                    </a:p>
                  </a:txBody>
                  <a:tcPr>
                    <a:solidFill>
                      <a:schemeClr val="accent1">
                        <a:lumMod val="20000"/>
                        <a:lumOff val="80000"/>
                      </a:schemeClr>
                    </a:solidFill>
                  </a:tcPr>
                </a:tc>
                <a:extLst>
                  <a:ext uri="{0D108BD9-81ED-4DB2-BD59-A6C34878D82A}">
                    <a16:rowId xmlns:a16="http://schemas.microsoft.com/office/drawing/2014/main" val="1364418782"/>
                  </a:ext>
                </a:extLst>
              </a:tr>
              <a:tr h="820361">
                <a:tc>
                  <a:txBody>
                    <a:bodyPr/>
                    <a:lstStyle/>
                    <a:p>
                      <a:pPr algn="ctr"/>
                      <a:r>
                        <a:rPr lang="fa-IR" sz="2400" b="1" dirty="0">
                          <a:cs typeface="B Nazanin" panose="00000400000000000000" pitchFamily="2" charset="-78"/>
                        </a:rPr>
                        <a:t>نَد</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شی</a:t>
                      </a:r>
                      <a:endParaRPr lang="en-US" sz="2400" b="1" dirty="0">
                        <a:cs typeface="B Nazanin" panose="00000400000000000000" pitchFamily="2" charset="-78"/>
                      </a:endParaRPr>
                    </a:p>
                  </a:txBody>
                  <a:tcPr>
                    <a:solidFill>
                      <a:schemeClr val="accent1">
                        <a:lumMod val="20000"/>
                        <a:lumOff val="80000"/>
                      </a:schemeClr>
                    </a:solidFill>
                  </a:tcPr>
                </a:tc>
                <a:tc>
                  <a:txBody>
                    <a:bodyPr/>
                    <a:lstStyle/>
                    <a:p>
                      <a:pPr algn="ctr"/>
                      <a:r>
                        <a:rPr lang="fa-IR" sz="2400" b="1" dirty="0">
                          <a:cs typeface="B Nazanin" panose="00000400000000000000" pitchFamily="2" charset="-78"/>
                        </a:rPr>
                        <a:t>نِ </a:t>
                      </a:r>
                      <a:endParaRPr lang="en-US" sz="2400" b="1" dirty="0">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کِل</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مُش</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ست</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خا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بر</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کِ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vMerge="1">
                  <a:txBody>
                    <a:bodyPr/>
                    <a:lstStyle/>
                    <a:p>
                      <a:pPr algn="r" rtl="1"/>
                      <a:endParaRPr lang="en-US" sz="2400" dirty="0">
                        <a:solidFill>
                          <a:schemeClr val="tx1"/>
                        </a:solidFill>
                        <a:cs typeface="B Nazanin" panose="00000400000000000000" pitchFamily="2" charset="-78"/>
                      </a:endParaRPr>
                    </a:p>
                  </a:txBody>
                  <a:tcPr/>
                </a:tc>
                <a:tc>
                  <a:txBody>
                    <a:bodyPr/>
                    <a:lstStyle/>
                    <a:p>
                      <a:pPr algn="ctr" rtl="1"/>
                      <a:r>
                        <a:rPr lang="fa-IR" sz="2400" b="1">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tc>
                  <a:txBody>
                    <a:bodyPr/>
                    <a:lstStyle/>
                    <a:p>
                      <a:pPr algn="ctr" rtl="1"/>
                      <a:r>
                        <a:rPr lang="fa-IR" sz="2400" b="1" dirty="0">
                          <a:solidFill>
                            <a:schemeClr val="tx1"/>
                          </a:solidFill>
                          <a:cs typeface="B Nazanin" panose="00000400000000000000" pitchFamily="2" charset="-78"/>
                        </a:rPr>
                        <a:t>زِ </a:t>
                      </a:r>
                      <a:endParaRPr lang="en-US" sz="2400" b="1" dirty="0">
                        <a:solidFill>
                          <a:schemeClr val="tx1"/>
                        </a:solidFill>
                        <a:cs typeface="B Nazanin" panose="00000400000000000000" pitchFamily="2" charset="-78"/>
                      </a:endParaRPr>
                    </a:p>
                  </a:txBody>
                  <a:tcPr>
                    <a:solidFill>
                      <a:schemeClr val="accent1">
                        <a:lumMod val="20000"/>
                        <a:lumOff val="80000"/>
                      </a:schemeClr>
                    </a:solidFill>
                  </a:tcPr>
                </a:tc>
                <a:extLst>
                  <a:ext uri="{0D108BD9-81ED-4DB2-BD59-A6C34878D82A}">
                    <a16:rowId xmlns:a16="http://schemas.microsoft.com/office/drawing/2014/main" val="1649516093"/>
                  </a:ext>
                </a:extLst>
              </a:tr>
            </a:tbl>
          </a:graphicData>
        </a:graphic>
      </p:graphicFrame>
    </p:spTree>
    <p:extLst>
      <p:ext uri="{BB962C8B-B14F-4D97-AF65-F5344CB8AC3E}">
        <p14:creationId xmlns:p14="http://schemas.microsoft.com/office/powerpoint/2010/main" val="370639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B464D7-08C2-385F-5994-FA1F4CEBBA26}"/>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1-  نام و نام خانوادگی خود را با خط عروضی بنویسید.</a:t>
            </a:r>
          </a:p>
        </p:txBody>
      </p:sp>
    </p:spTree>
    <p:extLst>
      <p:ext uri="{BB962C8B-B14F-4D97-AF65-F5344CB8AC3E}">
        <p14:creationId xmlns:p14="http://schemas.microsoft.com/office/powerpoint/2010/main" val="2043592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45AAB1-D1CF-9288-D0E3-19A981CA3AE7}"/>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2- هجاهای بیت زیر را، مشخص کنید.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برد مرغ دون، دانه از پیش مور 	مروّت نباشد بر افتاده زور				سعدی.</a:t>
            </a:r>
          </a:p>
        </p:txBody>
      </p:sp>
    </p:spTree>
    <p:extLst>
      <p:ext uri="{BB962C8B-B14F-4D97-AF65-F5344CB8AC3E}">
        <p14:creationId xmlns:p14="http://schemas.microsoft.com/office/powerpoint/2010/main" val="3914792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61EBAC-56B5-57C2-B9C0-1A30EAA6C481}"/>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3-واژه‌های زیر را با خط عروضی بنویسید و مرز هر کدام از واژه‌ها را که بیش از یک هجا دارد، مشخص کنید.</a:t>
            </a:r>
          </a:p>
          <a:p>
            <a:pPr algn="r" rtl="1">
              <a:lnSpc>
                <a:spcPct val="150000"/>
              </a:lnSpc>
            </a:pPr>
            <a:r>
              <a:rPr lang="fa-IR" sz="2400" b="1" dirty="0">
                <a:cs typeface="B Nazanin" panose="00000400000000000000" pitchFamily="2" charset="-78"/>
              </a:rPr>
              <a:t> رهایی، لانه، خویشتن‌شناسی، محبّت، دلنوازان، نیکو، خواهش، رهرو، بزرگراه، بنفشه، ملالت، التماس، خود، سفینه، چون، پشتوانه، مجموعه، روزنه، خواستن، مؤذّن، کاشته، راهوار.</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735232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C5383D-C2FA-2F15-2A85-11EEDC46B741}"/>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  ابیات زیر را درست بخوانید و با خط ّ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با من بگو تا کیستی، مهری بگو، ماهی بگو		خوابی خیالی چیستی، اشکی بگو آهی بگو	 اوستا</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66835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AB9B36-179C-F0C4-71B2-852BCE0E756B}"/>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  ابیات زیر را درست بخوانید و با خط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بر سـرآنم که گـر ز دسـت برآیـد			 دست بـه کاری زنـم که غصه سرآید 	حافظ</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120701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2E3778-13D7-C1B1-F2FC-BCDE4EEE6460}"/>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 تقطیع هجایی ابیات زیر را انجام دهید.</a:t>
            </a:r>
          </a:p>
          <a:p>
            <a:pPr algn="r" rtl="1">
              <a:lnSpc>
                <a:spcPct val="150000"/>
              </a:lnSpc>
            </a:pPr>
            <a:r>
              <a:rPr lang="fa-IR" sz="2400" b="1" dirty="0">
                <a:cs typeface="B Nazanin" panose="00000400000000000000" pitchFamily="2" charset="-78"/>
              </a:rPr>
              <a:t>کی رفته  ای ز دل که تمنا کنم تو را ؟		 کی بوده‌ای نهفته که پیدا کنم تو را ؟     فروغی بسطامی</a:t>
            </a:r>
          </a:p>
        </p:txBody>
      </p:sp>
    </p:spTree>
    <p:extLst>
      <p:ext uri="{BB962C8B-B14F-4D97-AF65-F5344CB8AC3E}">
        <p14:creationId xmlns:p14="http://schemas.microsoft.com/office/powerpoint/2010/main" val="3145503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68EE41-423B-2EFA-B8F1-734969B34CBE}"/>
              </a:ext>
            </a:extLst>
          </p:cNvPr>
          <p:cNvSpPr txBox="1"/>
          <p:nvPr/>
        </p:nvSpPr>
        <p:spPr>
          <a:xfrm>
            <a:off x="1012876" y="687030"/>
            <a:ext cx="10832122"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وزن شعر، نظمی است بر مبنای کمیّت هجاها، یعنی بر پایۀ چینش هماهنگ هجاهای کوتاه و بلند استوار است. علمی که قواعد وزن شعر و طبقه‌بندی وزن‌ها را از جنبۀ نظری و عملی تعیین می‌کند، </a:t>
            </a:r>
            <a:r>
              <a:rPr lang="fa-IR" sz="2400" b="1" dirty="0">
                <a:solidFill>
                  <a:srgbClr val="FF0000"/>
                </a:solidFill>
                <a:cs typeface="B Nazanin" panose="00000400000000000000" pitchFamily="2" charset="-78"/>
              </a:rPr>
              <a:t>«عروض» </a:t>
            </a:r>
            <a:r>
              <a:rPr lang="fa-IR" sz="2400" b="1" dirty="0">
                <a:cs typeface="B Nazanin" panose="00000400000000000000" pitchFamily="2" charset="-78"/>
              </a:rPr>
              <a:t>نامیده می‌شود.</a:t>
            </a:r>
          </a:p>
          <a:p>
            <a:pPr algn="r"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4257443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296B04-D547-1621-D976-4C2F93EF1291}"/>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تقطیع هجایی ابیات زیر را انجام دهید.</a:t>
            </a:r>
          </a:p>
          <a:p>
            <a:pPr algn="r" rtl="1">
              <a:lnSpc>
                <a:spcPct val="150000"/>
              </a:lnSpc>
            </a:pPr>
            <a:r>
              <a:rPr lang="fa-IR" sz="2400" b="1" dirty="0">
                <a:cs typeface="B Nazanin" panose="00000400000000000000" pitchFamily="2" charset="-78"/>
              </a:rPr>
              <a:t>آینـه ار نقش تو بنمـود راست			 خـودشکن، آیینه شکستن خطاست	 نظامی</a:t>
            </a:r>
          </a:p>
        </p:txBody>
      </p:sp>
    </p:spTree>
    <p:extLst>
      <p:ext uri="{BB962C8B-B14F-4D97-AF65-F5344CB8AC3E}">
        <p14:creationId xmlns:p14="http://schemas.microsoft.com/office/powerpoint/2010/main" val="3399754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FF8DFD-6A45-35EC-10D0-6C69295E3F9D}"/>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6-  تقطیع هجایی ابیات زیر را انجام دهید.</a:t>
            </a:r>
          </a:p>
          <a:p>
            <a:pPr algn="r" rtl="1">
              <a:lnSpc>
                <a:spcPct val="150000"/>
              </a:lnSpc>
            </a:pPr>
            <a:r>
              <a:rPr lang="fa-IR" sz="2400" b="1" dirty="0">
                <a:cs typeface="B Nazanin" panose="00000400000000000000" pitchFamily="2" charset="-78"/>
              </a:rPr>
              <a:t>اگر کاری کنی مزدی ستـانی			 چو بیـکاری، یقین بی‌مـزد مانی	         ناصر خسرو</a:t>
            </a:r>
          </a:p>
        </p:txBody>
      </p:sp>
    </p:spTree>
    <p:extLst>
      <p:ext uri="{BB962C8B-B14F-4D97-AF65-F5344CB8AC3E}">
        <p14:creationId xmlns:p14="http://schemas.microsoft.com/office/powerpoint/2010/main" val="585678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10AEC7-3007-6F1C-A09C-5CAD0A96AB15}"/>
              </a:ext>
            </a:extLst>
          </p:cNvPr>
          <p:cNvSpPr txBox="1"/>
          <p:nvPr/>
        </p:nvSpPr>
        <p:spPr>
          <a:xfrm>
            <a:off x="548640" y="560421"/>
            <a:ext cx="11408900"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7-  با توجه به عالمت هجاها، کدام واژه ّ ها با حذف همزه، تلفظ شده‌اند؟</a:t>
            </a:r>
          </a:p>
          <a:p>
            <a:pPr algn="r" rtl="1">
              <a:lnSpc>
                <a:spcPct val="150000"/>
              </a:lnSpc>
            </a:pPr>
            <a:r>
              <a:rPr lang="fa-IR" sz="2400" b="1" dirty="0">
                <a:cs typeface="B Nazanin" panose="00000400000000000000" pitchFamily="2" charset="-78"/>
              </a:rPr>
              <a:t>بادآورده</a:t>
            </a:r>
            <a:r>
              <a:rPr lang="fa-IR" sz="2400" b="1" dirty="0">
                <a:solidFill>
                  <a:srgbClr val="FF0000"/>
                </a:solidFill>
                <a:cs typeface="B Nazanin" panose="00000400000000000000" pitchFamily="2" charset="-78"/>
              </a:rPr>
              <a:t>:     	   ـ ـ ـ </a:t>
            </a:r>
            <a:r>
              <a:rPr lang="en-US" sz="2400" b="1" dirty="0">
                <a:solidFill>
                  <a:srgbClr val="FF0000"/>
                </a:solidFill>
                <a:cs typeface="B Nazanin" panose="00000400000000000000" pitchFamily="2" charset="-78"/>
              </a:rPr>
              <a:t>U</a:t>
            </a:r>
          </a:p>
          <a:p>
            <a:pPr algn="r" rtl="1">
              <a:lnSpc>
                <a:spcPct val="150000"/>
              </a:lnSpc>
            </a:pPr>
            <a:r>
              <a:rPr lang="fa-IR" sz="2400" b="1" dirty="0">
                <a:cs typeface="B Nazanin" panose="00000400000000000000" pitchFamily="2" charset="-78"/>
              </a:rPr>
              <a:t>پلنگ افکن:  	  </a:t>
            </a:r>
            <a:r>
              <a:rPr lang="en-US" sz="2400" b="1" dirty="0">
                <a:solidFill>
                  <a:srgbClr val="FF0000"/>
                </a:solidFill>
                <a:cs typeface="B Nazanin" panose="00000400000000000000" pitchFamily="2" charset="-78"/>
              </a:rPr>
              <a:t>Uـ U ـ ـ </a:t>
            </a:r>
          </a:p>
          <a:p>
            <a:pPr algn="r" rtl="1">
              <a:lnSpc>
                <a:spcPct val="150000"/>
              </a:lnSpc>
            </a:pPr>
            <a:r>
              <a:rPr lang="fa-IR" sz="2400" b="1" dirty="0">
                <a:cs typeface="B Nazanin" panose="00000400000000000000" pitchFamily="2" charset="-78"/>
              </a:rPr>
              <a:t>دانش آموز:    	  </a:t>
            </a:r>
            <a:r>
              <a:rPr lang="fa-IR" sz="2400" b="1" dirty="0">
                <a:solidFill>
                  <a:srgbClr val="FF0000"/>
                </a:solidFill>
                <a:cs typeface="B Nazanin" panose="00000400000000000000" pitchFamily="2" charset="-78"/>
              </a:rPr>
              <a:t>ـ ـ ـ ـ </a:t>
            </a:r>
            <a:r>
              <a:rPr lang="en-US" sz="2400" b="1" dirty="0">
                <a:solidFill>
                  <a:srgbClr val="FF0000"/>
                </a:solidFill>
                <a:cs typeface="B Nazanin" panose="00000400000000000000" pitchFamily="2" charset="-78"/>
              </a:rPr>
              <a:t>U </a:t>
            </a:r>
          </a:p>
          <a:p>
            <a:pPr algn="r" rtl="1">
              <a:lnSpc>
                <a:spcPct val="150000"/>
              </a:lnSpc>
            </a:pPr>
            <a:r>
              <a:rPr lang="fa-IR" sz="2400" b="1" dirty="0">
                <a:cs typeface="B Nazanin" panose="00000400000000000000" pitchFamily="2" charset="-78"/>
              </a:rPr>
              <a:t>گل اندام:        	  </a:t>
            </a:r>
            <a:r>
              <a:rPr lang="fa-IR" sz="2400" b="1" dirty="0">
                <a:solidFill>
                  <a:srgbClr val="FF0000"/>
                </a:solidFill>
                <a:cs typeface="B Nazanin" panose="00000400000000000000" pitchFamily="2" charset="-78"/>
              </a:rPr>
              <a:t>ـ ـ ـ </a:t>
            </a:r>
            <a:r>
              <a:rPr lang="en-US" sz="2400" b="1" dirty="0">
                <a:solidFill>
                  <a:srgbClr val="FF0000"/>
                </a:solidFill>
                <a:cs typeface="B Nazanin" panose="00000400000000000000" pitchFamily="2" charset="-78"/>
              </a:rPr>
              <a:t>U</a:t>
            </a:r>
          </a:p>
          <a:p>
            <a:pPr algn="r" rtl="1">
              <a:lnSpc>
                <a:spcPct val="150000"/>
              </a:lnSpc>
            </a:pPr>
            <a:r>
              <a:rPr lang="fa-IR" sz="2400" b="1" dirty="0">
                <a:cs typeface="B Nazanin" panose="00000400000000000000" pitchFamily="2" charset="-78"/>
              </a:rPr>
              <a:t>پیام آور:         	</a:t>
            </a:r>
            <a:r>
              <a:rPr lang="en-US" sz="2400" b="1" dirty="0">
                <a:solidFill>
                  <a:srgbClr val="FF0000"/>
                </a:solidFill>
                <a:cs typeface="B Nazanin" panose="00000400000000000000" pitchFamily="2" charset="-78"/>
              </a:rPr>
              <a:t>U ـ ـ ـ </a:t>
            </a:r>
          </a:p>
          <a:p>
            <a:pPr algn="r" rtl="1">
              <a:lnSpc>
                <a:spcPct val="150000"/>
              </a:lnSpc>
            </a:pPr>
            <a:r>
              <a:rPr lang="fa-IR" sz="2400" b="1" dirty="0">
                <a:cs typeface="B Nazanin" panose="00000400000000000000" pitchFamily="2" charset="-78"/>
              </a:rPr>
              <a:t>خوش اندام:    	 </a:t>
            </a:r>
            <a:r>
              <a:rPr lang="en-US" sz="2400" b="1" dirty="0">
                <a:solidFill>
                  <a:srgbClr val="FF0000"/>
                </a:solidFill>
                <a:cs typeface="B Nazanin" panose="00000400000000000000" pitchFamily="2" charset="-78"/>
              </a:rPr>
              <a:t>Uـ ـ U </a:t>
            </a:r>
          </a:p>
          <a:p>
            <a:pPr algn="r" rtl="1">
              <a:lnSpc>
                <a:spcPct val="150000"/>
              </a:lnSpc>
            </a:pPr>
            <a:r>
              <a:rPr lang="fa-IR" sz="2400" b="1" dirty="0">
                <a:cs typeface="B Nazanin" panose="00000400000000000000" pitchFamily="2" charset="-78"/>
              </a:rPr>
              <a:t>کارآزموده</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ـ ـ Uـ U</a:t>
            </a:r>
            <a:endParaRPr lang="fa-IR" sz="2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2710180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B34DE2-4988-00BB-D0D1-E2BF8C5D4E6D}"/>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1-نشانه‌های هجایی بیت زیر با نشانه‌های هجایی کدام بیت، یکسان است؟</a:t>
            </a:r>
          </a:p>
          <a:p>
            <a:pPr algn="r" rtl="1">
              <a:lnSpc>
                <a:spcPct val="150000"/>
              </a:lnSpc>
            </a:pPr>
            <a:r>
              <a:rPr lang="fa-IR" sz="2400" b="1" dirty="0">
                <a:cs typeface="B Nazanin" panose="00000400000000000000" pitchFamily="2" charset="-78"/>
              </a:rPr>
              <a:t> «پای استدلالیان چوبین بود 	 		پای چوبین سخت بی‌تمکین بود»</a:t>
            </a:r>
          </a:p>
          <a:p>
            <a:pPr algn="r" rtl="1">
              <a:lnSpc>
                <a:spcPct val="150000"/>
              </a:lnSpc>
            </a:pPr>
            <a:r>
              <a:rPr lang="fa-IR" sz="2400" b="1" dirty="0">
                <a:cs typeface="B Nazanin" panose="00000400000000000000" pitchFamily="2" charset="-78"/>
              </a:rPr>
              <a:t>الف) دل اگر خداشناسی همه در رخ‌ علی بین 	 به‌ علی شناختم‌ من، به‌ خدا قسم خدا را</a:t>
            </a:r>
          </a:p>
          <a:p>
            <a:pPr algn="r" rtl="1">
              <a:lnSpc>
                <a:spcPct val="150000"/>
              </a:lnSpc>
            </a:pPr>
            <a:r>
              <a:rPr lang="fa-IR" sz="2400" b="1" dirty="0">
                <a:cs typeface="B Nazanin" panose="00000400000000000000" pitchFamily="2" charset="-78"/>
              </a:rPr>
              <a:t> ب) یار بد مار است هین بگریز از او		 	 تا نریزد بر تو زهر آن زشت‌خو</a:t>
            </a:r>
          </a:p>
        </p:txBody>
      </p:sp>
    </p:spTree>
    <p:extLst>
      <p:ext uri="{BB962C8B-B14F-4D97-AF65-F5344CB8AC3E}">
        <p14:creationId xmlns:p14="http://schemas.microsoft.com/office/powerpoint/2010/main" val="1324840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967DFA-7CB1-CC25-28DB-22FDB88A8C9E}"/>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 خط عروضی و نشانه‌های هجایی مصراع دوم بیت زیر را بنویسید..</a:t>
            </a:r>
          </a:p>
          <a:p>
            <a:pPr algn="r" rtl="1">
              <a:lnSpc>
                <a:spcPct val="150000"/>
              </a:lnSpc>
            </a:pPr>
            <a:r>
              <a:rPr lang="fa-IR" sz="2400" b="1" dirty="0">
                <a:cs typeface="B Nazanin" panose="00000400000000000000" pitchFamily="2" charset="-78"/>
              </a:rPr>
              <a:t> «من از اینجا به ملامت نروم 	 که من اینجا به امیدی گِرَوَم»</a:t>
            </a:r>
          </a:p>
        </p:txBody>
      </p:sp>
    </p:spTree>
    <p:extLst>
      <p:ext uri="{BB962C8B-B14F-4D97-AF65-F5344CB8AC3E}">
        <p14:creationId xmlns:p14="http://schemas.microsoft.com/office/powerpoint/2010/main" val="1077058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F60109-10E4-5990-0A80-5B5364EE18C3}"/>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3-در تقطیع هجایی، هریک از ابیات زیر چند هجای کوتاه دارد؟</a:t>
            </a:r>
          </a:p>
          <a:p>
            <a:pPr algn="r" rtl="1">
              <a:lnSpc>
                <a:spcPct val="150000"/>
              </a:lnSpc>
            </a:pPr>
            <a:r>
              <a:rPr lang="fa-IR" sz="2400" b="1" dirty="0">
                <a:cs typeface="B Nazanin" panose="00000400000000000000" pitchFamily="2" charset="-78"/>
              </a:rPr>
              <a:t> الف) تا چند غم زمانه خوردن			تازیدن و تازیانه خوردن		</a:t>
            </a:r>
          </a:p>
          <a:p>
            <a:pPr algn="r" rtl="1">
              <a:lnSpc>
                <a:spcPct val="150000"/>
              </a:lnSpc>
            </a:pPr>
            <a:r>
              <a:rPr lang="fa-IR" sz="2400" b="1" dirty="0">
                <a:cs typeface="B Nazanin" panose="00000400000000000000" pitchFamily="2" charset="-78"/>
              </a:rPr>
              <a:t>ب) دلبر برفت و دلشدگان را خبر نکرد 	  	  یاد حریف شهر و رفیق سفر نکرد</a:t>
            </a:r>
          </a:p>
        </p:txBody>
      </p:sp>
    </p:spTree>
    <p:extLst>
      <p:ext uri="{BB962C8B-B14F-4D97-AF65-F5344CB8AC3E}">
        <p14:creationId xmlns:p14="http://schemas.microsoft.com/office/powerpoint/2010/main" val="3954708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26E322-F41A-BAE2-BF2E-D336B9B9BBEC}"/>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4-واژه‌های زیر را یک‌بار با حذف همزه و یک‌بار بدون حذف همزه بخوانید و به خط عروضی بنویسید.</a:t>
            </a:r>
          </a:p>
          <a:p>
            <a:pPr algn="r" rtl="1">
              <a:lnSpc>
                <a:spcPct val="150000"/>
              </a:lnSpc>
            </a:pPr>
            <a:r>
              <a:rPr lang="fa-IR" sz="2400" b="1" dirty="0">
                <a:cs typeface="B Nazanin" panose="00000400000000000000" pitchFamily="2" charset="-78"/>
              </a:rPr>
              <a:t>«دست‌آورد – روح‌افزا – نان‌آور – سرآغاز - تیرانداز»</a:t>
            </a:r>
          </a:p>
        </p:txBody>
      </p:sp>
    </p:spTree>
    <p:extLst>
      <p:ext uri="{BB962C8B-B14F-4D97-AF65-F5344CB8AC3E}">
        <p14:creationId xmlns:p14="http://schemas.microsoft.com/office/powerpoint/2010/main" val="13225638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36C445-37A1-69A3-28DD-8E51F7CF20D9}"/>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5- واژگان زیر را تقطیع هجایی کنید و علامت مخصوص هر هجا را بنویسید.</a:t>
            </a:r>
          </a:p>
          <a:p>
            <a:pPr algn="r" rtl="1">
              <a:lnSpc>
                <a:spcPct val="150000"/>
              </a:lnSpc>
            </a:pPr>
            <a:r>
              <a:rPr lang="fa-IR" sz="2400" b="1" dirty="0">
                <a:cs typeface="B Nazanin" panose="00000400000000000000" pitchFamily="2" charset="-78"/>
              </a:rPr>
              <a:t>«کتاب – آرزو – خواستگاری – قابوس‌نامه – تبریزی – نیما یوشیج»</a:t>
            </a:r>
          </a:p>
        </p:txBody>
      </p:sp>
    </p:spTree>
    <p:extLst>
      <p:ext uri="{BB962C8B-B14F-4D97-AF65-F5344CB8AC3E}">
        <p14:creationId xmlns:p14="http://schemas.microsoft.com/office/powerpoint/2010/main" val="358325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0CB1CB-EB89-B2FE-1808-3D844D422AC4}"/>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6- مصراع دوم بیت زیر را به خط عروضی بنویسید و علامت هر هجا را زیر آن بگذارید.</a:t>
            </a:r>
          </a:p>
          <a:p>
            <a:pPr algn="r" rtl="1">
              <a:lnSpc>
                <a:spcPct val="150000"/>
              </a:lnSpc>
            </a:pPr>
            <a:r>
              <a:rPr lang="fa-IR" sz="2400" b="1" dirty="0">
                <a:cs typeface="B Nazanin" panose="00000400000000000000" pitchFamily="2" charset="-78"/>
              </a:rPr>
              <a:t>«خرّم تن او که چون روانش	 	از تن برود سخن روان است» (سعدی)</a:t>
            </a:r>
          </a:p>
        </p:txBody>
      </p:sp>
    </p:spTree>
    <p:extLst>
      <p:ext uri="{BB962C8B-B14F-4D97-AF65-F5344CB8AC3E}">
        <p14:creationId xmlns:p14="http://schemas.microsoft.com/office/powerpoint/2010/main" val="42098972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891C0C-5A44-D773-3403-CF1AAB8C98C4}"/>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7-بیت زیر را تقطیع کنید،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«روی مپوشان که بهشتی بود	 	هر که ببیند چو تو حور ای صَنم» (سعدی)</a:t>
            </a:r>
          </a:p>
        </p:txBody>
      </p:sp>
    </p:spTree>
    <p:extLst>
      <p:ext uri="{BB962C8B-B14F-4D97-AF65-F5344CB8AC3E}">
        <p14:creationId xmlns:p14="http://schemas.microsoft.com/office/powerpoint/2010/main" val="1306294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8A40D1-5A34-FFC3-76BE-ADDFBAAF162C}"/>
              </a:ext>
            </a:extLst>
          </p:cNvPr>
          <p:cNvSpPr txBox="1"/>
          <p:nvPr/>
        </p:nvSpPr>
        <p:spPr>
          <a:xfrm>
            <a:off x="604911" y="1334144"/>
            <a:ext cx="1118381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واحد وزن در شعر فارسی و در بسیاری از زبان‌های دیگر «مصراع» است. وزن هر مصراع شعر در این زبان‌ها نمودار وزن مصراع‌های دیگر است؛ وقتی شاعر، مصراع او ّل را سرود، بقیۀ مصراع‌ها را نیز باید در همان وزن بسراید.</a:t>
            </a:r>
          </a:p>
        </p:txBody>
      </p:sp>
    </p:spTree>
    <p:extLst>
      <p:ext uri="{BB962C8B-B14F-4D97-AF65-F5344CB8AC3E}">
        <p14:creationId xmlns:p14="http://schemas.microsoft.com/office/powerpoint/2010/main" val="2645681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7C0A00-E1B3-85BA-A336-1A943AB5D738}"/>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8-بیت زیر را با خط عروضی بنویسید و مرز هجاها را مشخص کنید.</a:t>
            </a:r>
          </a:p>
          <a:p>
            <a:pPr algn="r" rtl="1">
              <a:lnSpc>
                <a:spcPct val="150000"/>
              </a:lnSpc>
            </a:pPr>
            <a:r>
              <a:rPr lang="fa-IR" sz="2400" b="1" dirty="0">
                <a:cs typeface="B Nazanin" panose="00000400000000000000" pitchFamily="2" charset="-78"/>
              </a:rPr>
              <a:t>«ای آن که غمگنی و سزاواری	 	واندر نهان سرشک همی‌باری» (رودکی)</a:t>
            </a:r>
          </a:p>
        </p:txBody>
      </p:sp>
    </p:spTree>
    <p:extLst>
      <p:ext uri="{BB962C8B-B14F-4D97-AF65-F5344CB8AC3E}">
        <p14:creationId xmlns:p14="http://schemas.microsoft.com/office/powerpoint/2010/main" val="21139255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4EC82B-69DF-5A96-1F4C-7E9415849C6E}"/>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9-در نوشتن کلمه‌های «خواهش» و «بنفشه» به خط عروضی، چه نکاتی را باید رعایت کرد؟</a:t>
            </a:r>
          </a:p>
        </p:txBody>
      </p:sp>
    </p:spTree>
    <p:extLst>
      <p:ext uri="{BB962C8B-B14F-4D97-AF65-F5344CB8AC3E}">
        <p14:creationId xmlns:p14="http://schemas.microsoft.com/office/powerpoint/2010/main" val="1482957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D1D4F3-381B-BB3B-AFC6-7A37362F1FB5}"/>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10-واژۀ «محبّت» را به خط عروضی بنویسید و مرز هجاها را مشخص کنید.</a:t>
            </a:r>
          </a:p>
        </p:txBody>
      </p:sp>
    </p:spTree>
    <p:extLst>
      <p:ext uri="{BB962C8B-B14F-4D97-AF65-F5344CB8AC3E}">
        <p14:creationId xmlns:p14="http://schemas.microsoft.com/office/powerpoint/2010/main" val="5099321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CA3B9C-E7C4-CCC5-4474-57C55475ED36}"/>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11-در تقطیع هجایی مصراع «پیر گفتا که چه عزّت زین به» چه نکاتی را باید رعایت کنیم؟</a:t>
            </a:r>
          </a:p>
        </p:txBody>
      </p:sp>
    </p:spTree>
    <p:extLst>
      <p:ext uri="{BB962C8B-B14F-4D97-AF65-F5344CB8AC3E}">
        <p14:creationId xmlns:p14="http://schemas.microsoft.com/office/powerpoint/2010/main" val="28813964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8C36B4-3DD5-4873-4623-B945D97FEF0D}"/>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12-کلمۀ «مهرانگیز» را یک بار با حذف همزه و بار دیگر با همزه بخوانید و به خط عروضی بنویسید.</a:t>
            </a:r>
          </a:p>
        </p:txBody>
      </p:sp>
    </p:spTree>
    <p:extLst>
      <p:ext uri="{BB962C8B-B14F-4D97-AF65-F5344CB8AC3E}">
        <p14:creationId xmlns:p14="http://schemas.microsoft.com/office/powerpoint/2010/main" val="27591437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65D4C0-9B88-3DA9-BC73-EE0FCDA98E32}"/>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13-کدام‌یک از واژه‌های زیر با حذف همزه تلفظ شده است؟</a:t>
            </a:r>
          </a:p>
          <a:p>
            <a:pPr algn="r" rtl="1">
              <a:lnSpc>
                <a:spcPct val="150000"/>
              </a:lnSpc>
            </a:pPr>
            <a:r>
              <a:rPr lang="fa-IR" sz="2400" b="1" dirty="0">
                <a:cs typeface="B Nazanin" panose="00000400000000000000" pitchFamily="2" charset="-78"/>
              </a:rPr>
              <a:t>الف) ره‌آورد: </a:t>
            </a:r>
            <a:r>
              <a:rPr lang="en-US" sz="2400" b="1" dirty="0">
                <a:cs typeface="B Nazanin" panose="00000400000000000000" pitchFamily="2" charset="-78"/>
              </a:rPr>
              <a:t>U−−U</a:t>
            </a:r>
          </a:p>
          <a:p>
            <a:pPr algn="r" rtl="1">
              <a:lnSpc>
                <a:spcPct val="150000"/>
              </a:lnSpc>
            </a:pPr>
            <a:endParaRPr lang="en-US" sz="2400" b="1" dirty="0">
              <a:cs typeface="B Nazanin" panose="00000400000000000000" pitchFamily="2" charset="-78"/>
            </a:endParaRPr>
          </a:p>
          <a:p>
            <a:pPr algn="r" rtl="1">
              <a:lnSpc>
                <a:spcPct val="150000"/>
              </a:lnSpc>
            </a:pPr>
            <a:r>
              <a:rPr lang="fa-IR" sz="2400" b="1" dirty="0">
                <a:cs typeface="B Nazanin" panose="00000400000000000000" pitchFamily="2" charset="-78"/>
              </a:rPr>
              <a:t>ب) دانش‌آموز: </a:t>
            </a:r>
            <a:r>
              <a:rPr lang="en-US" sz="2400" b="1" dirty="0">
                <a:cs typeface="B Nazanin" panose="00000400000000000000" pitchFamily="2" charset="-78"/>
              </a:rPr>
              <a:t>U−−−−</a:t>
            </a:r>
            <a:endParaRPr lang="fa-IR" sz="2400" b="1" dirty="0">
              <a:cs typeface="B Nazanin" panose="00000400000000000000" pitchFamily="2" charset="-78"/>
            </a:endParaRPr>
          </a:p>
        </p:txBody>
      </p:sp>
    </p:spTree>
    <p:extLst>
      <p:ext uri="{BB962C8B-B14F-4D97-AF65-F5344CB8AC3E}">
        <p14:creationId xmlns:p14="http://schemas.microsoft.com/office/powerpoint/2010/main" val="11557749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9323B-A84D-9579-67EB-447FE3C89140}"/>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14-برای هر یک از الگوهای هجایی زیر یک واژه مثال بزنید.</a:t>
            </a:r>
          </a:p>
          <a:p>
            <a:pPr algn="r" rtl="1">
              <a:lnSpc>
                <a:spcPct val="150000"/>
              </a:lnSpc>
            </a:pPr>
            <a:r>
              <a:rPr lang="fa-IR" sz="2400" b="1" dirty="0">
                <a:cs typeface="B Nazanin" panose="00000400000000000000" pitchFamily="2" charset="-78"/>
              </a:rPr>
              <a:t>الف) −−</a:t>
            </a:r>
            <a:r>
              <a:rPr lang="en-US" sz="2400" b="1" dirty="0">
                <a:cs typeface="B Nazanin" panose="00000400000000000000" pitchFamily="2" charset="-78"/>
              </a:rPr>
              <a:t>U</a:t>
            </a:r>
          </a:p>
          <a:p>
            <a:pPr algn="r" rtl="1">
              <a:lnSpc>
                <a:spcPct val="150000"/>
              </a:lnSpc>
            </a:pPr>
            <a:r>
              <a:rPr lang="fa-IR" sz="2400" b="1" dirty="0">
                <a:cs typeface="B Nazanin" panose="00000400000000000000" pitchFamily="2" charset="-78"/>
              </a:rPr>
              <a:t>ب) −</a:t>
            </a:r>
            <a:r>
              <a:rPr lang="en-US" sz="2400" b="1" dirty="0">
                <a:cs typeface="B Nazanin" panose="00000400000000000000" pitchFamily="2" charset="-78"/>
              </a:rPr>
              <a:t>U−−</a:t>
            </a:r>
            <a:endParaRPr lang="fa-IR" sz="2400" b="1" dirty="0">
              <a:cs typeface="B Nazanin" panose="00000400000000000000" pitchFamily="2" charset="-78"/>
            </a:endParaRPr>
          </a:p>
        </p:txBody>
      </p:sp>
    </p:spTree>
    <p:extLst>
      <p:ext uri="{BB962C8B-B14F-4D97-AF65-F5344CB8AC3E}">
        <p14:creationId xmlns:p14="http://schemas.microsoft.com/office/powerpoint/2010/main" val="21448621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FB0FD-683C-3BF3-AF2B-090C6546B739}"/>
              </a:ext>
            </a:extLst>
          </p:cNvPr>
          <p:cNvSpPr txBox="1"/>
          <p:nvPr/>
        </p:nvSpPr>
        <p:spPr>
          <a:xfrm>
            <a:off x="548640" y="377541"/>
            <a:ext cx="11408900"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15-تقطیع هجایی کدام گزینه به‌صورت زیر است؟</a:t>
            </a:r>
          </a:p>
          <a:p>
            <a:pPr algn="ctr" rtl="1">
              <a:lnSpc>
                <a:spcPct val="150000"/>
              </a:lnSpc>
            </a:pPr>
            <a:r>
              <a:rPr lang="fa-IR" sz="2400" b="1" dirty="0">
                <a:cs typeface="B Nazanin" panose="00000400000000000000" pitchFamily="2" charset="-78"/>
              </a:rPr>
              <a:t>«‌ </a:t>
            </a:r>
            <a:r>
              <a:rPr lang="en-US" sz="2400" b="1" dirty="0">
                <a:cs typeface="B Nazanin" panose="00000400000000000000" pitchFamily="2" charset="-78"/>
              </a:rPr>
              <a:t>U−−U−−U−−U</a:t>
            </a:r>
            <a:r>
              <a:rPr lang="fa-IR" sz="2400" b="1" dirty="0">
                <a:cs typeface="B Nazanin" panose="00000400000000000000" pitchFamily="2" charset="-78"/>
              </a:rPr>
              <a:t>−»</a:t>
            </a:r>
          </a:p>
          <a:p>
            <a:pPr algn="r" rtl="1">
              <a:lnSpc>
                <a:spcPct val="150000"/>
              </a:lnSpc>
            </a:pPr>
            <a:r>
              <a:rPr lang="fa-IR" sz="2400" b="1" dirty="0">
                <a:cs typeface="B Nazanin" panose="00000400000000000000" pitchFamily="2" charset="-78"/>
              </a:rPr>
              <a:t> 1) خدایا به خواری مران از درم</a:t>
            </a:r>
          </a:p>
          <a:p>
            <a:pPr algn="r" rtl="1">
              <a:lnSpc>
                <a:spcPct val="150000"/>
              </a:lnSpc>
            </a:pPr>
            <a:r>
              <a:rPr lang="fa-IR" sz="2400" b="1" dirty="0">
                <a:cs typeface="B Nazanin" panose="00000400000000000000" pitchFamily="2" charset="-78"/>
              </a:rPr>
              <a:t>‌۲) به تو حاصلی ندارد غم روزگار گفتن</a:t>
            </a:r>
          </a:p>
          <a:p>
            <a:pPr algn="r" rtl="1">
              <a:lnSpc>
                <a:spcPct val="150000"/>
              </a:lnSpc>
            </a:pPr>
            <a:r>
              <a:rPr lang="fa-IR" sz="2400" b="1" dirty="0">
                <a:cs typeface="B Nazanin" panose="00000400000000000000" pitchFamily="2" charset="-78"/>
              </a:rPr>
              <a:t>۳) شاید اگر آفتاب و ماه نتابد</a:t>
            </a:r>
          </a:p>
          <a:p>
            <a:pPr algn="r" rtl="1">
              <a:lnSpc>
                <a:spcPct val="150000"/>
              </a:lnSpc>
            </a:pPr>
            <a:r>
              <a:rPr lang="fa-IR" sz="2400" b="1" dirty="0">
                <a:cs typeface="B Nazanin" panose="00000400000000000000" pitchFamily="2" charset="-78"/>
              </a:rPr>
              <a:t>۴) مرنجان دلم را که این مرغ وحشی</a:t>
            </a:r>
          </a:p>
        </p:txBody>
      </p:sp>
    </p:spTree>
    <p:extLst>
      <p:ext uri="{BB962C8B-B14F-4D97-AF65-F5344CB8AC3E}">
        <p14:creationId xmlns:p14="http://schemas.microsoft.com/office/powerpoint/2010/main" val="11696294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1AB822-223C-29A1-290D-A110CC699119}"/>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16- واژۀ «شب آهنگ» را یک بار با حذف همزه و بار دیگر با همزه بخوانید و به خط عروضی بنویسید.</a:t>
            </a:r>
          </a:p>
        </p:txBody>
      </p:sp>
    </p:spTree>
    <p:extLst>
      <p:ext uri="{BB962C8B-B14F-4D97-AF65-F5344CB8AC3E}">
        <p14:creationId xmlns:p14="http://schemas.microsoft.com/office/powerpoint/2010/main" val="23274479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3CBBE7-9A86-D5F1-57C8-7D103D71047E}"/>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17-مصراع دوم بیت زیر را تقطیع کنید، مرز هجاها را مشخص کنید و علامت خاص هر هجا را بنویسید.‌</a:t>
            </a:r>
          </a:p>
          <a:p>
            <a:pPr algn="r" rtl="1">
              <a:lnSpc>
                <a:spcPct val="150000"/>
              </a:lnSpc>
            </a:pPr>
            <a:r>
              <a:rPr lang="fa-IR" sz="2400" b="1" dirty="0">
                <a:cs typeface="B Nazanin" panose="00000400000000000000" pitchFamily="2" charset="-78"/>
              </a:rPr>
              <a:t>«نخستین باده کاندر جام کردند	 	ز چشم مست ساقی وام کردند» (عراقی)</a:t>
            </a:r>
          </a:p>
        </p:txBody>
      </p:sp>
    </p:spTree>
    <p:extLst>
      <p:ext uri="{BB962C8B-B14F-4D97-AF65-F5344CB8AC3E}">
        <p14:creationId xmlns:p14="http://schemas.microsoft.com/office/powerpoint/2010/main" val="1217250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692B28-4444-3A74-6DDB-98B7DBA18CC3}"/>
              </a:ext>
            </a:extLst>
          </p:cNvPr>
          <p:cNvSpPr txBox="1"/>
          <p:nvPr/>
        </p:nvSpPr>
        <p:spPr>
          <a:xfrm>
            <a:off x="661181" y="419744"/>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درست خواندن و درست نوشتن شعر (استفاده از خط عروضی) برای پیدا کردن وزن شعر، نخست آن را باید درست خواند. در خواندن نباید شکل نوشتاری کلمات، ما را دچار اشتباه کند. برای نمونه، کافی است شکل </a:t>
            </a:r>
          </a:p>
          <a:p>
            <a:pPr algn="r" rtl="1">
              <a:lnSpc>
                <a:spcPct val="200000"/>
              </a:lnSpc>
            </a:pPr>
            <a:r>
              <a:rPr lang="fa-IR" sz="2400" b="1" dirty="0">
                <a:cs typeface="B Nazanin" panose="00000400000000000000" pitchFamily="2" charset="-78"/>
              </a:rPr>
              <a:t>نوشتاری بیت را با صدایی که از خواندن آن می‌شنوید، مطابقت دهید؛ مثال:</a:t>
            </a:r>
          </a:p>
          <a:p>
            <a:pPr algn="r" rtl="1">
              <a:lnSpc>
                <a:spcPct val="200000"/>
              </a:lnSpc>
            </a:pPr>
            <a:r>
              <a:rPr lang="fa-IR" sz="2400" b="1" dirty="0">
                <a:cs typeface="B Nazanin" panose="00000400000000000000" pitchFamily="2" charset="-78"/>
              </a:rPr>
              <a:t>طاعت آن نیست که بر خاک نهی، پیشانی		 صدق پیش آر که اخلاص به پیشانی نیست سعدی</a:t>
            </a:r>
          </a:p>
        </p:txBody>
      </p:sp>
    </p:spTree>
    <p:extLst>
      <p:ext uri="{BB962C8B-B14F-4D97-AF65-F5344CB8AC3E}">
        <p14:creationId xmlns:p14="http://schemas.microsoft.com/office/powerpoint/2010/main" val="28639497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55114F-C265-2D60-1DEB-12A16D712CF8}"/>
              </a:ext>
            </a:extLst>
          </p:cNvPr>
          <p:cNvSpPr txBox="1"/>
          <p:nvPr/>
        </p:nvSpPr>
        <p:spPr>
          <a:xfrm>
            <a:off x="548640" y="377541"/>
            <a:ext cx="11408900" cy="115416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18-واژۀ «خویشتن‌داری» را با خط عروضی بنویسید و نکتۀ مورد توجه را در نوشتن آن ذکر کنید.</a:t>
            </a:r>
          </a:p>
        </p:txBody>
      </p:sp>
    </p:spTree>
    <p:extLst>
      <p:ext uri="{BB962C8B-B14F-4D97-AF65-F5344CB8AC3E}">
        <p14:creationId xmlns:p14="http://schemas.microsoft.com/office/powerpoint/2010/main" val="36745056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2E2444-CE69-F1C3-A7C7-2655D252E6A6}"/>
              </a:ext>
            </a:extLst>
          </p:cNvPr>
          <p:cNvSpPr txBox="1"/>
          <p:nvPr/>
        </p:nvSpPr>
        <p:spPr>
          <a:xfrm>
            <a:off x="548640" y="377541"/>
            <a:ext cx="11408900" cy="170816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19-بیت زیر را تقطیع هجایی کنید. ‌</a:t>
            </a:r>
          </a:p>
          <a:p>
            <a:pPr algn="r" rtl="1">
              <a:lnSpc>
                <a:spcPct val="150000"/>
              </a:lnSpc>
            </a:pPr>
            <a:r>
              <a:rPr lang="fa-IR" sz="2400" b="1" dirty="0">
                <a:cs typeface="B Nazanin" panose="00000400000000000000" pitchFamily="2" charset="-78"/>
              </a:rPr>
              <a:t>دانه باشی مرغکانت برچِنَند	 	غنچه باشی کودکانت برکَننَد    (مولوی)</a:t>
            </a:r>
          </a:p>
        </p:txBody>
      </p:sp>
    </p:spTree>
    <p:extLst>
      <p:ext uri="{BB962C8B-B14F-4D97-AF65-F5344CB8AC3E}">
        <p14:creationId xmlns:p14="http://schemas.microsoft.com/office/powerpoint/2010/main" val="1286958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4DEDE7-4981-56A3-65E1-80A233F1D32E}"/>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20-مصراع اول بیت زیر را با خط عروضی بنویسید. سپس نکاتی را که باید در نوشتن آن مورد توجه قرار گیرد، ذکر کنید.</a:t>
            </a:r>
          </a:p>
          <a:p>
            <a:pPr algn="r" rtl="1">
              <a:lnSpc>
                <a:spcPct val="150000"/>
              </a:lnSpc>
            </a:pPr>
            <a:r>
              <a:rPr lang="fa-IR" sz="2400" b="1" dirty="0">
                <a:cs typeface="B Nazanin" panose="00000400000000000000" pitchFamily="2" charset="-78"/>
              </a:rPr>
              <a:t>«مروّت نباشد بر افتاده زور	 	بَرَد مرغِ دون، دانه از پیشِ مور» (سعدی)</a:t>
            </a:r>
          </a:p>
        </p:txBody>
      </p:sp>
    </p:spTree>
    <p:extLst>
      <p:ext uri="{BB962C8B-B14F-4D97-AF65-F5344CB8AC3E}">
        <p14:creationId xmlns:p14="http://schemas.microsoft.com/office/powerpoint/2010/main" val="34064504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2D637E-BCF5-2FC9-FC05-076482A87130}"/>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21-ابیات زیر را به خط عروضی بنویسید و سپس زیر هر هجا علامت مخصوص آن را بنویسید.</a:t>
            </a:r>
          </a:p>
          <a:p>
            <a:pPr algn="r" rtl="1">
              <a:lnSpc>
                <a:spcPct val="150000"/>
              </a:lnSpc>
            </a:pPr>
            <a:r>
              <a:rPr lang="fa-IR" sz="2400" b="1" dirty="0">
                <a:cs typeface="B Nazanin" panose="00000400000000000000" pitchFamily="2" charset="-78"/>
              </a:rPr>
              <a:t> الف) چه نشینم که فتنه بر پای است		رایت عشق پای بر جای است</a:t>
            </a:r>
          </a:p>
          <a:p>
            <a:pPr algn="r" rtl="1">
              <a:lnSpc>
                <a:spcPct val="150000"/>
              </a:lnSpc>
            </a:pPr>
            <a:r>
              <a:rPr lang="fa-IR" sz="2400" b="1" dirty="0">
                <a:cs typeface="B Nazanin" panose="00000400000000000000" pitchFamily="2" charset="-78"/>
              </a:rPr>
              <a:t>ب) مِی خور که جهان حریف جوی است 	 	 آفاق ز سبزه تازه روی است.</a:t>
            </a:r>
          </a:p>
        </p:txBody>
      </p:sp>
    </p:spTree>
    <p:extLst>
      <p:ext uri="{BB962C8B-B14F-4D97-AF65-F5344CB8AC3E}">
        <p14:creationId xmlns:p14="http://schemas.microsoft.com/office/powerpoint/2010/main" val="24490841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765D15-CEF4-8642-0FA7-69672635A3A8}"/>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22-ابیات زیر را درست بخوانید و با خط عروضی بنویسید. سپس مرز هجاها را مشخص کنید و زیر هر هجا علامت آن را بگذارید.</a:t>
            </a:r>
          </a:p>
          <a:p>
            <a:pPr algn="r" rtl="1">
              <a:lnSpc>
                <a:spcPct val="150000"/>
              </a:lnSpc>
            </a:pPr>
            <a:r>
              <a:rPr lang="fa-IR" sz="2400" b="1" dirty="0">
                <a:cs typeface="B Nazanin" panose="00000400000000000000" pitchFamily="2" charset="-78"/>
              </a:rPr>
              <a:t>الف)با من بگو تا کیستی، مهری بگو، ماهی بگو	 خوابی خیالی چیستی، اشکی بگو آهی بگو (اوستا)</a:t>
            </a:r>
          </a:p>
          <a:p>
            <a:pPr algn="r" rtl="1">
              <a:lnSpc>
                <a:spcPct val="150000"/>
              </a:lnSpc>
            </a:pPr>
            <a:r>
              <a:rPr lang="fa-IR" sz="2400" b="1" dirty="0">
                <a:cs typeface="B Nazanin" panose="00000400000000000000" pitchFamily="2" charset="-78"/>
              </a:rPr>
              <a:t>ب) بر سرِ آنم که گر ز دست برآید	 		دست به کاری زنم که غصّه سرآید (حافظ)</a:t>
            </a:r>
          </a:p>
        </p:txBody>
      </p:sp>
    </p:spTree>
    <p:extLst>
      <p:ext uri="{BB962C8B-B14F-4D97-AF65-F5344CB8AC3E}">
        <p14:creationId xmlns:p14="http://schemas.microsoft.com/office/powerpoint/2010/main" val="23059990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BC4A21-689E-BAC6-D7BA-947674C03E44}"/>
              </a:ext>
            </a:extLst>
          </p:cNvPr>
          <p:cNvSpPr txBox="1"/>
          <p:nvPr/>
        </p:nvSpPr>
        <p:spPr>
          <a:xfrm>
            <a:off x="548640" y="377541"/>
            <a:ext cx="11408900"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23-تقطیع هجایی ابیات زیر را انجام دهید. </a:t>
            </a:r>
          </a:p>
          <a:p>
            <a:pPr algn="r" rtl="1">
              <a:lnSpc>
                <a:spcPct val="150000"/>
              </a:lnSpc>
            </a:pPr>
            <a:r>
              <a:rPr lang="fa-IR" sz="2400" b="1" dirty="0">
                <a:cs typeface="B Nazanin" panose="00000400000000000000" pitchFamily="2" charset="-78"/>
              </a:rPr>
              <a:t>الف) کی رفته‌ای ز دل که تمنّا کنم تو را؟	 	کی بوده‌ای نهفته که پیدا کنم تو را؟ (فروغی بسطامی)</a:t>
            </a:r>
          </a:p>
          <a:p>
            <a:pPr algn="r" rtl="1">
              <a:lnSpc>
                <a:spcPct val="150000"/>
              </a:lnSpc>
            </a:pPr>
            <a:r>
              <a:rPr lang="fa-IR" sz="2400" b="1" dirty="0">
                <a:cs typeface="B Nazanin" panose="00000400000000000000" pitchFamily="2" charset="-78"/>
              </a:rPr>
              <a:t>ب) آینه ار نقش تو بنمود راست	 		خود شکن، آیینه شکستن خطاست (نظامی)</a:t>
            </a:r>
          </a:p>
          <a:p>
            <a:pPr algn="r" rtl="1">
              <a:lnSpc>
                <a:spcPct val="150000"/>
              </a:lnSpc>
            </a:pPr>
            <a:r>
              <a:rPr lang="fa-IR" sz="2400" b="1" dirty="0">
                <a:cs typeface="B Nazanin" panose="00000400000000000000" pitchFamily="2" charset="-78"/>
              </a:rPr>
              <a:t>ب) اگر کاری کنی مزدی ستانی	 		چو بیکاری، یقین بی‌مزد مانی (ناصر خسرو)</a:t>
            </a:r>
          </a:p>
        </p:txBody>
      </p:sp>
    </p:spTree>
    <p:extLst>
      <p:ext uri="{BB962C8B-B14F-4D97-AF65-F5344CB8AC3E}">
        <p14:creationId xmlns:p14="http://schemas.microsoft.com/office/powerpoint/2010/main" val="29185384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28593-98DE-5BCB-2505-877ECC2A4736}"/>
              </a:ext>
            </a:extLst>
          </p:cNvPr>
          <p:cNvSpPr txBox="1"/>
          <p:nvPr/>
        </p:nvSpPr>
        <p:spPr>
          <a:xfrm>
            <a:off x="548640" y="377541"/>
            <a:ext cx="11408900"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سؤالات امتحانی </a:t>
            </a:r>
          </a:p>
          <a:p>
            <a:pPr algn="r" rtl="1">
              <a:lnSpc>
                <a:spcPct val="150000"/>
              </a:lnSpc>
            </a:pPr>
            <a:r>
              <a:rPr lang="fa-IR" sz="2400" b="1" dirty="0">
                <a:cs typeface="B Nazanin" panose="00000400000000000000" pitchFamily="2" charset="-78"/>
              </a:rPr>
              <a:t>24-در تقطیع هجایی هر بیت زیر، چند هجای کشیده دیده می‌شود؟ </a:t>
            </a:r>
          </a:p>
          <a:p>
            <a:pPr algn="r" rtl="1">
              <a:lnSpc>
                <a:spcPct val="150000"/>
              </a:lnSpc>
            </a:pPr>
            <a:r>
              <a:rPr lang="fa-IR" sz="2400" b="1" dirty="0">
                <a:cs typeface="B Nazanin" panose="00000400000000000000" pitchFamily="2" charset="-78"/>
              </a:rPr>
              <a:t>الف) هر که تأمّل نکند در جواب	 	بیشتر آید سخنش ناصواب    (سعدی)</a:t>
            </a:r>
          </a:p>
          <a:p>
            <a:pPr algn="r" rtl="1">
              <a:lnSpc>
                <a:spcPct val="150000"/>
              </a:lnSpc>
            </a:pPr>
            <a:r>
              <a:rPr lang="fa-IR" sz="2400" b="1" dirty="0">
                <a:cs typeface="B Nazanin" panose="00000400000000000000" pitchFamily="2" charset="-78"/>
              </a:rPr>
              <a:t>ب) چند پرسی ز من چیستم من	 	نیستم نیستم نیستم من (میرزا حبیب خراسانی)</a:t>
            </a:r>
          </a:p>
        </p:txBody>
      </p:sp>
    </p:spTree>
    <p:extLst>
      <p:ext uri="{BB962C8B-B14F-4D97-AF65-F5344CB8AC3E}">
        <p14:creationId xmlns:p14="http://schemas.microsoft.com/office/powerpoint/2010/main" val="14699043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894325-5CE7-7709-EFD4-4FB1454FCC6D}"/>
              </a:ext>
            </a:extLst>
          </p:cNvPr>
          <p:cNvSpPr txBox="1"/>
          <p:nvPr/>
        </p:nvSpPr>
        <p:spPr>
          <a:xfrm>
            <a:off x="548640" y="377541"/>
            <a:ext cx="1140890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سؤالات امتحانی </a:t>
            </a:r>
          </a:p>
          <a:p>
            <a:pPr algn="r" rtl="1">
              <a:lnSpc>
                <a:spcPct val="250000"/>
              </a:lnSpc>
            </a:pPr>
            <a:r>
              <a:rPr lang="fa-IR" sz="2400" b="1" dirty="0">
                <a:cs typeface="B Nazanin" panose="00000400000000000000" pitchFamily="2" charset="-78"/>
              </a:rPr>
              <a:t>25-با توجّه به علامت هجاها، کدام واژه‌ها با حرف همزه، تلفظ شده‌اند؟ </a:t>
            </a:r>
          </a:p>
          <a:p>
            <a:pPr algn="r" rtl="1">
              <a:lnSpc>
                <a:spcPct val="250000"/>
              </a:lnSpc>
            </a:pPr>
            <a:r>
              <a:rPr lang="fa-IR" sz="2400" b="1" dirty="0">
                <a:cs typeface="B Nazanin" panose="00000400000000000000" pitchFamily="2" charset="-78"/>
              </a:rPr>
              <a:t>‌بادآورده: </a:t>
            </a:r>
            <a:r>
              <a:rPr lang="en-US" sz="2400" b="1" dirty="0">
                <a:cs typeface="B Nazanin" panose="00000400000000000000" pitchFamily="2" charset="-78"/>
              </a:rPr>
              <a:t>U−−−</a:t>
            </a:r>
            <a:r>
              <a:rPr lang="fa-IR" sz="2400" b="1" dirty="0">
                <a:cs typeface="B Nazanin" panose="00000400000000000000" pitchFamily="2" charset="-78"/>
              </a:rPr>
              <a:t>				دانش‌آموز: </a:t>
            </a:r>
            <a:r>
              <a:rPr lang="en-US" sz="2400" b="1" dirty="0">
                <a:cs typeface="B Nazanin" panose="00000400000000000000" pitchFamily="2" charset="-78"/>
              </a:rPr>
              <a:t>U−−−−</a:t>
            </a:r>
          </a:p>
          <a:p>
            <a:pPr algn="r" rtl="1">
              <a:lnSpc>
                <a:spcPct val="250000"/>
              </a:lnSpc>
            </a:pPr>
            <a:r>
              <a:rPr lang="fa-IR" sz="2400" b="1" dirty="0">
                <a:cs typeface="B Nazanin" panose="00000400000000000000" pitchFamily="2" charset="-78"/>
              </a:rPr>
              <a:t>پیام‌آور: −−−</a:t>
            </a:r>
            <a:r>
              <a:rPr lang="en-US" sz="2400" b="1" dirty="0">
                <a:cs typeface="B Nazanin" panose="00000400000000000000" pitchFamily="2" charset="-78"/>
              </a:rPr>
              <a:t>U</a:t>
            </a:r>
            <a:r>
              <a:rPr lang="fa-IR" sz="2400" b="1" dirty="0">
                <a:cs typeface="B Nazanin" panose="00000400000000000000" pitchFamily="2" charset="-78"/>
              </a:rPr>
              <a:t>				کارآزموده: </a:t>
            </a:r>
            <a:r>
              <a:rPr lang="en-US" sz="2400" b="1" dirty="0">
                <a:cs typeface="B Nazanin" panose="00000400000000000000" pitchFamily="2" charset="-78"/>
              </a:rPr>
              <a:t>U−U−−</a:t>
            </a:r>
          </a:p>
          <a:p>
            <a:pPr algn="r" rtl="1">
              <a:lnSpc>
                <a:spcPct val="250000"/>
              </a:lnSpc>
            </a:pPr>
            <a:r>
              <a:rPr lang="en-US" sz="2400" b="1" dirty="0">
                <a:cs typeface="B Nazanin" panose="00000400000000000000" pitchFamily="2" charset="-78"/>
              </a:rPr>
              <a:t>‌</a:t>
            </a:r>
            <a:r>
              <a:rPr lang="fa-IR" sz="2400" b="1" dirty="0">
                <a:cs typeface="B Nazanin" panose="00000400000000000000" pitchFamily="2" charset="-78"/>
              </a:rPr>
              <a:t>پلنگ‌افکن: −−</a:t>
            </a:r>
            <a:r>
              <a:rPr lang="en-US" sz="2400" b="1" dirty="0">
                <a:cs typeface="B Nazanin" panose="00000400000000000000" pitchFamily="2" charset="-78"/>
              </a:rPr>
              <a:t>U−U</a:t>
            </a:r>
            <a:r>
              <a:rPr lang="fa-IR" sz="2400" b="1" dirty="0">
                <a:cs typeface="B Nazanin" panose="00000400000000000000" pitchFamily="2" charset="-78"/>
              </a:rPr>
              <a:t>			گل‌اندام: </a:t>
            </a:r>
            <a:r>
              <a:rPr lang="en-US" sz="2400" b="1" dirty="0">
                <a:cs typeface="B Nazanin" panose="00000400000000000000" pitchFamily="2" charset="-78"/>
              </a:rPr>
              <a:t>U−−−</a:t>
            </a:r>
          </a:p>
          <a:p>
            <a:pPr algn="r" rtl="1">
              <a:lnSpc>
                <a:spcPct val="250000"/>
              </a:lnSpc>
            </a:pPr>
            <a:r>
              <a:rPr lang="fa-IR" sz="2400" b="1" dirty="0">
                <a:cs typeface="B Nazanin" panose="00000400000000000000" pitchFamily="2" charset="-78"/>
              </a:rPr>
              <a:t>خوش‌اندام: </a:t>
            </a:r>
            <a:r>
              <a:rPr lang="en-US" sz="2400" b="1" dirty="0">
                <a:cs typeface="B Nazanin" panose="00000400000000000000" pitchFamily="2" charset="-78"/>
              </a:rPr>
              <a:t>U−−U</a:t>
            </a:r>
            <a:endParaRPr lang="fa-IR" sz="2400" b="1" dirty="0">
              <a:cs typeface="B Nazanin" panose="00000400000000000000" pitchFamily="2" charset="-78"/>
            </a:endParaRPr>
          </a:p>
        </p:txBody>
      </p:sp>
    </p:spTree>
    <p:extLst>
      <p:ext uri="{BB962C8B-B14F-4D97-AF65-F5344CB8AC3E}">
        <p14:creationId xmlns:p14="http://schemas.microsoft.com/office/powerpoint/2010/main" val="1026278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22C01D-9DF4-DDA4-53AA-24D2E1B371C9}"/>
              </a:ext>
            </a:extLst>
          </p:cNvPr>
          <p:cNvSpPr txBox="1"/>
          <p:nvPr/>
        </p:nvSpPr>
        <p:spPr>
          <a:xfrm>
            <a:off x="548640" y="377541"/>
            <a:ext cx="11408900" cy="5447645"/>
          </a:xfrm>
          <a:prstGeom prst="rect">
            <a:avLst/>
          </a:prstGeom>
          <a:noFill/>
        </p:spPr>
        <p:txBody>
          <a:bodyPr wrap="square">
            <a:spAutoFit/>
          </a:bodyPr>
          <a:lstStyle/>
          <a:p>
            <a:pPr algn="r" rtl="1">
              <a:lnSpc>
                <a:spcPct val="300000"/>
              </a:lnSpc>
            </a:pPr>
            <a:r>
              <a:rPr lang="fa-IR" sz="2400" b="1" dirty="0">
                <a:cs typeface="B Titr" panose="00000700000000000000" pitchFamily="2" charset="-78"/>
              </a:rPr>
              <a:t>سؤالات امتحانی </a:t>
            </a:r>
          </a:p>
          <a:p>
            <a:pPr algn="r" rtl="1">
              <a:lnSpc>
                <a:spcPct val="300000"/>
              </a:lnSpc>
            </a:pPr>
            <a:r>
              <a:rPr lang="fa-IR" sz="2400" b="1" dirty="0">
                <a:cs typeface="B Nazanin" panose="00000400000000000000" pitchFamily="2" charset="-78"/>
              </a:rPr>
              <a:t>26-ابیات زیر را بخوانید و آنها را تقطیع کنید. </a:t>
            </a:r>
          </a:p>
          <a:p>
            <a:pPr algn="r" rtl="1">
              <a:lnSpc>
                <a:spcPct val="300000"/>
              </a:lnSpc>
            </a:pPr>
            <a:r>
              <a:rPr lang="fa-IR" sz="2400" b="1" dirty="0">
                <a:cs typeface="B Nazanin" panose="00000400000000000000" pitchFamily="2" charset="-78"/>
              </a:rPr>
              <a:t>الف) چشم دل باز کن که جان بینی	 	آنچه نادیدنی است آن بینی   (هاتف)</a:t>
            </a:r>
          </a:p>
          <a:p>
            <a:pPr algn="r" rtl="1">
              <a:lnSpc>
                <a:spcPct val="300000"/>
              </a:lnSpc>
            </a:pPr>
            <a:r>
              <a:rPr lang="fa-IR" sz="2400" b="1" dirty="0">
                <a:cs typeface="B Nazanin" panose="00000400000000000000" pitchFamily="2" charset="-78"/>
              </a:rPr>
              <a:t>ب) ای مهر تو در دل‌ها، وی مُهر تو بر لب‌ها	 	وی شور تو در سرها، وی سرّ تو در جان‌ها   (سعدی)</a:t>
            </a:r>
          </a:p>
          <a:p>
            <a:pPr algn="r" rtl="1">
              <a:lnSpc>
                <a:spcPct val="300000"/>
              </a:lnSpc>
            </a:pPr>
            <a:r>
              <a:rPr lang="fa-IR" sz="2400" b="1" dirty="0">
                <a:cs typeface="B Nazanin" panose="00000400000000000000" pitchFamily="2" charset="-78"/>
              </a:rPr>
              <a:t>پ) آمدی جانم به قربانت ولی حالا چرا؟	 	بی‌وفا حالا که من افتاده‌ام از پا چرا؟   (شهریار)</a:t>
            </a:r>
          </a:p>
        </p:txBody>
      </p:sp>
    </p:spTree>
    <p:extLst>
      <p:ext uri="{BB962C8B-B14F-4D97-AF65-F5344CB8AC3E}">
        <p14:creationId xmlns:p14="http://schemas.microsoft.com/office/powerpoint/2010/main" val="10759949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F61FD2-30F3-E8B4-FBF3-EA5B73EE2E1E}"/>
              </a:ext>
            </a:extLst>
          </p:cNvPr>
          <p:cNvSpPr txBox="1"/>
          <p:nvPr/>
        </p:nvSpPr>
        <p:spPr>
          <a:xfrm>
            <a:off x="548640" y="377541"/>
            <a:ext cx="1140890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سؤالات امتحانی </a:t>
            </a:r>
          </a:p>
          <a:p>
            <a:pPr algn="r" rtl="1">
              <a:lnSpc>
                <a:spcPct val="250000"/>
              </a:lnSpc>
            </a:pPr>
            <a:r>
              <a:rPr lang="fa-IR" sz="2400" b="1" dirty="0">
                <a:cs typeface="B Nazanin" panose="00000400000000000000" pitchFamily="2" charset="-78"/>
              </a:rPr>
              <a:t>27-ابیات زیر را بخوانید و آنها را تقطیع کنید. </a:t>
            </a:r>
          </a:p>
          <a:p>
            <a:pPr algn="r" rtl="1">
              <a:lnSpc>
                <a:spcPct val="250000"/>
              </a:lnSpc>
            </a:pPr>
            <a:r>
              <a:rPr lang="fa-IR" sz="2400" b="1" dirty="0">
                <a:cs typeface="B Nazanin" panose="00000400000000000000" pitchFamily="2" charset="-78"/>
              </a:rPr>
              <a:t>ت) بیا تا قدر یکدیگر بدانیم	 	که تا ناگه ز یکدیگر نمانیم (مولوی)</a:t>
            </a:r>
          </a:p>
          <a:p>
            <a:pPr algn="r" rtl="1">
              <a:lnSpc>
                <a:spcPct val="250000"/>
              </a:lnSpc>
            </a:pPr>
            <a:r>
              <a:rPr lang="fa-IR" sz="2400" b="1" dirty="0">
                <a:cs typeface="B Nazanin" panose="00000400000000000000" pitchFamily="2" charset="-78"/>
              </a:rPr>
              <a:t>ث) کی رفته‌ای ز دل که تمنّا کنم تو را؟	 	کی بوده‌ای نهفته که پیدا کنم تو را؟    (فروغی بسطامی)</a:t>
            </a:r>
          </a:p>
          <a:p>
            <a:pPr algn="r" rtl="1">
              <a:lnSpc>
                <a:spcPct val="250000"/>
              </a:lnSpc>
            </a:pPr>
            <a:r>
              <a:rPr lang="fa-IR" sz="2400" b="1" dirty="0">
                <a:cs typeface="B Nazanin" panose="00000400000000000000" pitchFamily="2" charset="-78"/>
              </a:rPr>
              <a:t>ج) آینه ار نقش تو بنمود راست	 	خود شکن، آیینه شکستن خطاست    (نظامی)</a:t>
            </a:r>
          </a:p>
          <a:p>
            <a:pPr algn="r" rtl="1">
              <a:lnSpc>
                <a:spcPct val="250000"/>
              </a:lnSpc>
            </a:pPr>
            <a:r>
              <a:rPr lang="fa-IR" sz="2400" b="1" dirty="0">
                <a:cs typeface="B Nazanin" panose="00000400000000000000" pitchFamily="2" charset="-78"/>
              </a:rPr>
              <a:t>چ) اگر پای در دامن آری چو کوه	 	سرت ز آسمان بگذرد در شکوه   (سعدی)</a:t>
            </a:r>
          </a:p>
        </p:txBody>
      </p:sp>
    </p:spTree>
    <p:extLst>
      <p:ext uri="{BB962C8B-B14F-4D97-AF65-F5344CB8AC3E}">
        <p14:creationId xmlns:p14="http://schemas.microsoft.com/office/powerpoint/2010/main" val="2313473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CFAA21-39AE-8D3E-A4FA-2420B6AD95EB}"/>
              </a:ext>
            </a:extLst>
          </p:cNvPr>
          <p:cNvSpPr txBox="1"/>
          <p:nvPr/>
        </p:nvSpPr>
        <p:spPr>
          <a:xfrm>
            <a:off x="703384" y="461947"/>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1-  اگر در فصیح خواندن شعر، همزۀ آغاز هجا (وقتی قبل از آن صامتی باشد) تلفظ نشود، در خط نیز آن را باید حذف کرد، چنانکه در بیتی که خواندیم «طاعت آن» با حذف همزه به صورت «طاعتان» تلفظ می‌شود.</a:t>
            </a:r>
          </a:p>
          <a:p>
            <a:pPr algn="r" rtl="1">
              <a:lnSpc>
                <a:spcPct val="200000"/>
              </a:lnSpc>
            </a:pPr>
            <a:r>
              <a:rPr lang="fa-IR" sz="2400" b="1" dirty="0">
                <a:cs typeface="B Nazanin" panose="00000400000000000000" pitchFamily="2" charset="-78"/>
              </a:rPr>
              <a:t>همچنین در مصراع «بنی آدم اعضای یکدیگرند» با حذف همزۀ «اعضا» به صورت «بنی آدمعضا...» خوانده‌می‌شود.</a:t>
            </a:r>
          </a:p>
        </p:txBody>
      </p:sp>
    </p:spTree>
    <p:extLst>
      <p:ext uri="{BB962C8B-B14F-4D97-AF65-F5344CB8AC3E}">
        <p14:creationId xmlns:p14="http://schemas.microsoft.com/office/powerpoint/2010/main" val="32416190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0CC29B-19A1-CD33-C121-472DFDA13989}"/>
              </a:ext>
            </a:extLst>
          </p:cNvPr>
          <p:cNvSpPr txBox="1"/>
          <p:nvPr/>
        </p:nvSpPr>
        <p:spPr>
          <a:xfrm>
            <a:off x="675249" y="3128918"/>
            <a:ext cx="11408900" cy="1785104"/>
          </a:xfrm>
          <a:prstGeom prst="rect">
            <a:avLst/>
          </a:prstGeom>
          <a:noFill/>
        </p:spPr>
        <p:txBody>
          <a:bodyPr wrap="square">
            <a:spAutoFit/>
          </a:bodyPr>
          <a:lstStyle/>
          <a:p>
            <a:pPr algn="ctr" rtl="1">
              <a:lnSpc>
                <a:spcPct val="150000"/>
              </a:lnSpc>
            </a:pPr>
            <a:r>
              <a:rPr lang="fa-IR" sz="8000" b="1" dirty="0">
                <a:cs typeface="B Titr" panose="00000700000000000000" pitchFamily="2" charset="-78"/>
              </a:rPr>
              <a:t>شاد و پیروز باشید</a:t>
            </a:r>
            <a:endParaRPr lang="fa-IR" sz="8000" b="1" dirty="0">
              <a:cs typeface="B Nazanin" panose="00000400000000000000" pitchFamily="2" charset="-78"/>
            </a:endParaRPr>
          </a:p>
        </p:txBody>
      </p:sp>
    </p:spTree>
    <p:extLst>
      <p:ext uri="{BB962C8B-B14F-4D97-AF65-F5344CB8AC3E}">
        <p14:creationId xmlns:p14="http://schemas.microsoft.com/office/powerpoint/2010/main" val="2888629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34F2E-04B8-248B-B885-140C119ED7DC}"/>
              </a:ext>
            </a:extLst>
          </p:cNvPr>
          <p:cNvSpPr txBox="1"/>
          <p:nvPr/>
        </p:nvSpPr>
        <p:spPr>
          <a:xfrm>
            <a:off x="703384" y="349405"/>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 2-  در خط عروضی باید حرکات(مصوّت‌های کوتاه) گذاشته‌شود.</a:t>
            </a:r>
          </a:p>
          <a:p>
            <a:pPr algn="r" rtl="1">
              <a:lnSpc>
                <a:spcPct val="200000"/>
              </a:lnSpc>
            </a:pPr>
            <a:r>
              <a:rPr lang="fa-IR" sz="2400" b="1" dirty="0">
                <a:cs typeface="B Nazanin" panose="00000400000000000000" pitchFamily="2" charset="-78"/>
              </a:rPr>
              <a:t>هَر دَم اَز این باغ بَری می‌رِسد	تازه‌تَر اَز تازه‌تَری می‌رِسَم</a:t>
            </a:r>
          </a:p>
          <a:p>
            <a:pPr algn="r" rtl="1">
              <a:lnSpc>
                <a:spcPct val="200000"/>
              </a:lnSpc>
            </a:pPr>
            <a:endParaRPr lang="fa-IR"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AF38FA1E-287D-A537-FC7E-B630BF827C15}"/>
              </a:ext>
            </a:extLst>
          </p:cNvPr>
          <p:cNvGraphicFramePr>
            <a:graphicFrameLocks noGrp="1"/>
          </p:cNvGraphicFramePr>
          <p:nvPr>
            <p:extLst>
              <p:ext uri="{D42A27DB-BD31-4B8C-83A1-F6EECF244321}">
                <p14:modId xmlns:p14="http://schemas.microsoft.com/office/powerpoint/2010/main" val="2333444639"/>
              </p:ext>
            </p:extLst>
          </p:nvPr>
        </p:nvGraphicFramePr>
        <p:xfrm>
          <a:off x="2966722" y="4825434"/>
          <a:ext cx="8127999" cy="1195538"/>
        </p:xfrm>
        <a:graphic>
          <a:graphicData uri="http://schemas.openxmlformats.org/drawingml/2006/table">
            <a:tbl>
              <a:tblPr firstRow="1" bandRow="1">
                <a:tableStyleId>{5C22544A-7EE6-4342-B048-85BDC9FD1C3A}</a:tableStyleId>
              </a:tblPr>
              <a:tblGrid>
                <a:gridCol w="738909">
                  <a:extLst>
                    <a:ext uri="{9D8B030D-6E8A-4147-A177-3AD203B41FA5}">
                      <a16:colId xmlns:a16="http://schemas.microsoft.com/office/drawing/2014/main" val="2429318181"/>
                    </a:ext>
                  </a:extLst>
                </a:gridCol>
                <a:gridCol w="738909">
                  <a:extLst>
                    <a:ext uri="{9D8B030D-6E8A-4147-A177-3AD203B41FA5}">
                      <a16:colId xmlns:a16="http://schemas.microsoft.com/office/drawing/2014/main" val="3466086612"/>
                    </a:ext>
                  </a:extLst>
                </a:gridCol>
                <a:gridCol w="738909">
                  <a:extLst>
                    <a:ext uri="{9D8B030D-6E8A-4147-A177-3AD203B41FA5}">
                      <a16:colId xmlns:a16="http://schemas.microsoft.com/office/drawing/2014/main" val="2677900638"/>
                    </a:ext>
                  </a:extLst>
                </a:gridCol>
                <a:gridCol w="738909">
                  <a:extLst>
                    <a:ext uri="{9D8B030D-6E8A-4147-A177-3AD203B41FA5}">
                      <a16:colId xmlns:a16="http://schemas.microsoft.com/office/drawing/2014/main" val="4127855614"/>
                    </a:ext>
                  </a:extLst>
                </a:gridCol>
                <a:gridCol w="738909">
                  <a:extLst>
                    <a:ext uri="{9D8B030D-6E8A-4147-A177-3AD203B41FA5}">
                      <a16:colId xmlns:a16="http://schemas.microsoft.com/office/drawing/2014/main" val="2543403551"/>
                    </a:ext>
                  </a:extLst>
                </a:gridCol>
                <a:gridCol w="738909">
                  <a:extLst>
                    <a:ext uri="{9D8B030D-6E8A-4147-A177-3AD203B41FA5}">
                      <a16:colId xmlns:a16="http://schemas.microsoft.com/office/drawing/2014/main" val="1265476340"/>
                    </a:ext>
                  </a:extLst>
                </a:gridCol>
                <a:gridCol w="738909">
                  <a:extLst>
                    <a:ext uri="{9D8B030D-6E8A-4147-A177-3AD203B41FA5}">
                      <a16:colId xmlns:a16="http://schemas.microsoft.com/office/drawing/2014/main" val="576058347"/>
                    </a:ext>
                  </a:extLst>
                </a:gridCol>
                <a:gridCol w="738909">
                  <a:extLst>
                    <a:ext uri="{9D8B030D-6E8A-4147-A177-3AD203B41FA5}">
                      <a16:colId xmlns:a16="http://schemas.microsoft.com/office/drawing/2014/main" val="3631413032"/>
                    </a:ext>
                  </a:extLst>
                </a:gridCol>
                <a:gridCol w="738909">
                  <a:extLst>
                    <a:ext uri="{9D8B030D-6E8A-4147-A177-3AD203B41FA5}">
                      <a16:colId xmlns:a16="http://schemas.microsoft.com/office/drawing/2014/main" val="1654667852"/>
                    </a:ext>
                  </a:extLst>
                </a:gridCol>
                <a:gridCol w="738909">
                  <a:extLst>
                    <a:ext uri="{9D8B030D-6E8A-4147-A177-3AD203B41FA5}">
                      <a16:colId xmlns:a16="http://schemas.microsoft.com/office/drawing/2014/main" val="2865486563"/>
                    </a:ext>
                  </a:extLst>
                </a:gridCol>
                <a:gridCol w="738909">
                  <a:extLst>
                    <a:ext uri="{9D8B030D-6E8A-4147-A177-3AD203B41FA5}">
                      <a16:colId xmlns:a16="http://schemas.microsoft.com/office/drawing/2014/main" val="710613153"/>
                    </a:ext>
                  </a:extLst>
                </a:gridCol>
              </a:tblGrid>
              <a:tr h="597769">
                <a:tc>
                  <a:txBody>
                    <a:bodyPr/>
                    <a:lstStyle/>
                    <a:p>
                      <a:pPr algn="r" rtl="1"/>
                      <a:r>
                        <a:rPr lang="fa-IR" sz="2400" b="1" dirty="0">
                          <a:solidFill>
                            <a:schemeClr val="tx1"/>
                          </a:solidFill>
                          <a:cs typeface="B Nazanin" panose="00000400000000000000" pitchFamily="2" charset="-78"/>
                        </a:rPr>
                        <a:t>سَد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غ</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281443120"/>
                  </a:ext>
                </a:extLst>
              </a:tr>
              <a:tr h="597769">
                <a:tc>
                  <a:txBody>
                    <a:bodyPr/>
                    <a:lstStyle/>
                    <a:p>
                      <a:pPr algn="r" rtl="1"/>
                      <a:r>
                        <a:rPr lang="fa-IR" sz="2400" b="1" dirty="0">
                          <a:solidFill>
                            <a:schemeClr val="tx1"/>
                          </a:solidFill>
                          <a:cs typeface="B Nazanin" panose="00000400000000000000" pitchFamily="2" charset="-78"/>
                        </a:rPr>
                        <a:t>سَد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34259494"/>
                  </a:ext>
                </a:extLst>
              </a:tr>
            </a:tbl>
          </a:graphicData>
        </a:graphic>
      </p:graphicFrame>
    </p:spTree>
    <p:extLst>
      <p:ext uri="{BB962C8B-B14F-4D97-AF65-F5344CB8AC3E}">
        <p14:creationId xmlns:p14="http://schemas.microsoft.com/office/powerpoint/2010/main" val="1243661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401510-261A-3174-E045-D145B20E15D3}"/>
              </a:ext>
            </a:extLst>
          </p:cNvPr>
          <p:cNvSpPr txBox="1"/>
          <p:nvPr/>
        </p:nvSpPr>
        <p:spPr>
          <a:xfrm>
            <a:off x="717452" y="476015"/>
            <a:ext cx="1121195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توجّه: در خط عروضی کلمات به صورت آوایی نوشته‌می‌شود نه به صورت املایی: مثلاً واژه‌های «تو»، «دو» به صورت / تُ / و  / دُ / و «واو» عطف و ربط به صورت «ـُـ» نوشته‌می‌شود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747479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B006C9-B6B7-8174-7670-8F0D33F020F7}"/>
              </a:ext>
            </a:extLst>
          </p:cNvPr>
          <p:cNvSpPr txBox="1"/>
          <p:nvPr/>
        </p:nvSpPr>
        <p:spPr>
          <a:xfrm>
            <a:off x="731519" y="250932"/>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3- حروفی که در خط هست اما به تلفّظ در نمی‌آید، در خط عروضی حذف می‌شود.مانند بیت:</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cs typeface="B Nazanin" panose="00000400000000000000" pitchFamily="2" charset="-78"/>
              </a:rPr>
              <a:t>هَر چِ بَر نَفسِ خویش نَپَسَندی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نیز بَر نَفسِ دیگَری نَپَسَند</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هَر چه بَر نوسِ </a:t>
            </a:r>
            <a:r>
              <a:rPr lang="fa-IR" sz="2400" b="1" dirty="0">
                <a:solidFill>
                  <a:srgbClr val="FF0000"/>
                </a:solidFill>
                <a:cs typeface="B Nazanin" panose="00000400000000000000" pitchFamily="2" charset="-78"/>
              </a:rPr>
              <a:t>خیش</a:t>
            </a:r>
            <a:r>
              <a:rPr lang="fa-IR" sz="2400" b="1" dirty="0">
                <a:cs typeface="B Nazanin" panose="00000400000000000000" pitchFamily="2" charset="-78"/>
              </a:rPr>
              <a:t> نَپَسَندی	نیز بَر نَفسِ دیگَری نَپَسَند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54481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FFC287-7B98-FF91-6C17-E80B4E4B5B8B}"/>
              </a:ext>
            </a:extLst>
          </p:cNvPr>
          <p:cNvSpPr txBox="1"/>
          <p:nvPr/>
        </p:nvSpPr>
        <p:spPr>
          <a:xfrm>
            <a:off x="576775" y="1334144"/>
            <a:ext cx="1121195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وزن شعر: </a:t>
            </a:r>
          </a:p>
          <a:p>
            <a:pPr algn="r" rtl="1">
              <a:lnSpc>
                <a:spcPct val="200000"/>
              </a:lnSpc>
            </a:pPr>
            <a:r>
              <a:rPr lang="fa-IR" sz="2400" b="1" dirty="0">
                <a:cs typeface="B Nazanin" panose="00000400000000000000" pitchFamily="2" charset="-78"/>
              </a:rPr>
              <a:t>نکته‌های خط عروضی:</a:t>
            </a:r>
          </a:p>
          <a:p>
            <a:pPr algn="r" rtl="1">
              <a:lnSpc>
                <a:spcPct val="200000"/>
              </a:lnSpc>
            </a:pPr>
            <a:r>
              <a:rPr lang="fa-IR" sz="2400" b="1" dirty="0">
                <a:cs typeface="B Nazanin" panose="00000400000000000000" pitchFamily="2" charset="-78"/>
              </a:rPr>
              <a:t>4-  حرف مشدد را دو بار می‌نویسیم. مانند «درّنده» ← «دَررَنده» </a:t>
            </a:r>
          </a:p>
          <a:p>
            <a:pPr algn="r" rtl="1">
              <a:lnSpc>
                <a:spcPct val="200000"/>
              </a:lnSpc>
            </a:pPr>
            <a:r>
              <a:rPr lang="fa-IR" sz="2400" b="1" dirty="0">
                <a:cs typeface="B Nazanin" panose="00000400000000000000" pitchFamily="2" charset="-78"/>
              </a:rPr>
              <a:t>برو شیر دررَندِ باش ای دغل	 مینداز خود را چو روباه شل</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graphicFrame>
        <p:nvGraphicFramePr>
          <p:cNvPr id="7" name="Table 6">
            <a:extLst>
              <a:ext uri="{FF2B5EF4-FFF2-40B4-BE49-F238E27FC236}">
                <a16:creationId xmlns:a16="http://schemas.microsoft.com/office/drawing/2014/main" id="{15FC1C19-0838-57EA-052D-C1E3D4F8E1F1}"/>
              </a:ext>
            </a:extLst>
          </p:cNvPr>
          <p:cNvGraphicFramePr>
            <a:graphicFrameLocks noGrp="1"/>
          </p:cNvGraphicFramePr>
          <p:nvPr>
            <p:extLst>
              <p:ext uri="{D42A27DB-BD31-4B8C-83A1-F6EECF244321}">
                <p14:modId xmlns:p14="http://schemas.microsoft.com/office/powerpoint/2010/main" val="3340822239"/>
              </p:ext>
            </p:extLst>
          </p:nvPr>
        </p:nvGraphicFramePr>
        <p:xfrm>
          <a:off x="2594707" y="4572587"/>
          <a:ext cx="8127999" cy="1193540"/>
        </p:xfrm>
        <a:graphic>
          <a:graphicData uri="http://schemas.openxmlformats.org/drawingml/2006/table">
            <a:tbl>
              <a:tblPr firstRow="1" bandRow="1">
                <a:tableStyleId>{5C22544A-7EE6-4342-B048-85BDC9FD1C3A}</a:tableStyleId>
              </a:tblPr>
              <a:tblGrid>
                <a:gridCol w="738909">
                  <a:extLst>
                    <a:ext uri="{9D8B030D-6E8A-4147-A177-3AD203B41FA5}">
                      <a16:colId xmlns:a16="http://schemas.microsoft.com/office/drawing/2014/main" val="3673141903"/>
                    </a:ext>
                  </a:extLst>
                </a:gridCol>
                <a:gridCol w="738909">
                  <a:extLst>
                    <a:ext uri="{9D8B030D-6E8A-4147-A177-3AD203B41FA5}">
                      <a16:colId xmlns:a16="http://schemas.microsoft.com/office/drawing/2014/main" val="1255177121"/>
                    </a:ext>
                  </a:extLst>
                </a:gridCol>
                <a:gridCol w="738909">
                  <a:extLst>
                    <a:ext uri="{9D8B030D-6E8A-4147-A177-3AD203B41FA5}">
                      <a16:colId xmlns:a16="http://schemas.microsoft.com/office/drawing/2014/main" val="1490711191"/>
                    </a:ext>
                  </a:extLst>
                </a:gridCol>
                <a:gridCol w="738909">
                  <a:extLst>
                    <a:ext uri="{9D8B030D-6E8A-4147-A177-3AD203B41FA5}">
                      <a16:colId xmlns:a16="http://schemas.microsoft.com/office/drawing/2014/main" val="550580521"/>
                    </a:ext>
                  </a:extLst>
                </a:gridCol>
                <a:gridCol w="738909">
                  <a:extLst>
                    <a:ext uri="{9D8B030D-6E8A-4147-A177-3AD203B41FA5}">
                      <a16:colId xmlns:a16="http://schemas.microsoft.com/office/drawing/2014/main" val="4052123619"/>
                    </a:ext>
                  </a:extLst>
                </a:gridCol>
                <a:gridCol w="738909">
                  <a:extLst>
                    <a:ext uri="{9D8B030D-6E8A-4147-A177-3AD203B41FA5}">
                      <a16:colId xmlns:a16="http://schemas.microsoft.com/office/drawing/2014/main" val="3498674606"/>
                    </a:ext>
                  </a:extLst>
                </a:gridCol>
                <a:gridCol w="738909">
                  <a:extLst>
                    <a:ext uri="{9D8B030D-6E8A-4147-A177-3AD203B41FA5}">
                      <a16:colId xmlns:a16="http://schemas.microsoft.com/office/drawing/2014/main" val="1741938820"/>
                    </a:ext>
                  </a:extLst>
                </a:gridCol>
                <a:gridCol w="738909">
                  <a:extLst>
                    <a:ext uri="{9D8B030D-6E8A-4147-A177-3AD203B41FA5}">
                      <a16:colId xmlns:a16="http://schemas.microsoft.com/office/drawing/2014/main" val="2757375470"/>
                    </a:ext>
                  </a:extLst>
                </a:gridCol>
                <a:gridCol w="738909">
                  <a:extLst>
                    <a:ext uri="{9D8B030D-6E8A-4147-A177-3AD203B41FA5}">
                      <a16:colId xmlns:a16="http://schemas.microsoft.com/office/drawing/2014/main" val="1440206372"/>
                    </a:ext>
                  </a:extLst>
                </a:gridCol>
                <a:gridCol w="738909">
                  <a:extLst>
                    <a:ext uri="{9D8B030D-6E8A-4147-A177-3AD203B41FA5}">
                      <a16:colId xmlns:a16="http://schemas.microsoft.com/office/drawing/2014/main" val="4207823160"/>
                    </a:ext>
                  </a:extLst>
                </a:gridCol>
                <a:gridCol w="738909">
                  <a:extLst>
                    <a:ext uri="{9D8B030D-6E8A-4147-A177-3AD203B41FA5}">
                      <a16:colId xmlns:a16="http://schemas.microsoft.com/office/drawing/2014/main" val="3485908367"/>
                    </a:ext>
                  </a:extLst>
                </a:gridCol>
              </a:tblGrid>
              <a:tr h="596770">
                <a:tc>
                  <a:txBody>
                    <a:bodyPr/>
                    <a:lstStyle/>
                    <a:p>
                      <a:pPr algn="r" rtl="1"/>
                      <a:r>
                        <a:rPr lang="fa-IR" sz="2400" b="1" dirty="0">
                          <a:solidFill>
                            <a:schemeClr val="tx1"/>
                          </a:solidFill>
                          <a:cs typeface="B Nazanin" panose="00000400000000000000" pitchFamily="2" charset="-78"/>
                        </a:rPr>
                        <a:t>غَل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شی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35079189"/>
                  </a:ext>
                </a:extLst>
              </a:tr>
              <a:tr h="596770">
                <a:tc>
                  <a:txBody>
                    <a:bodyPr/>
                    <a:lstStyle/>
                    <a:p>
                      <a:pPr algn="r" rtl="1"/>
                      <a:r>
                        <a:rPr lang="fa-IR" sz="2400" b="1" dirty="0">
                          <a:solidFill>
                            <a:schemeClr val="tx1"/>
                          </a:solidFill>
                          <a:cs typeface="B Nazanin" panose="00000400000000000000" pitchFamily="2" charset="-78"/>
                        </a:rPr>
                        <a:t>شَل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51985524"/>
                  </a:ext>
                </a:extLst>
              </a:tr>
            </a:tbl>
          </a:graphicData>
        </a:graphic>
      </p:graphicFrame>
    </p:spTree>
    <p:extLst>
      <p:ext uri="{BB962C8B-B14F-4D97-AF65-F5344CB8AC3E}">
        <p14:creationId xmlns:p14="http://schemas.microsoft.com/office/powerpoint/2010/main" val="308337550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TotalTime>
  <Words>1795</Words>
  <Application>Microsoft Office PowerPoint</Application>
  <PresentationFormat>Widescreen</PresentationFormat>
  <Paragraphs>299</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5</cp:revision>
  <dcterms:created xsi:type="dcterms:W3CDTF">2025-01-06T19:09:21Z</dcterms:created>
  <dcterms:modified xsi:type="dcterms:W3CDTF">2025-01-15T13:53:48Z</dcterms:modified>
</cp:coreProperties>
</file>