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290" r:id="rId3"/>
    <p:sldId id="291" r:id="rId4"/>
    <p:sldId id="292"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18" r:id="rId19"/>
    <p:sldId id="319" r:id="rId20"/>
    <p:sldId id="320" r:id="rId21"/>
    <p:sldId id="321" r:id="rId22"/>
    <p:sldId id="316" r:id="rId23"/>
    <p:sldId id="317" r:id="rId24"/>
    <p:sldId id="322" r:id="rId25"/>
    <p:sldId id="307" r:id="rId26"/>
    <p:sldId id="308" r:id="rId27"/>
    <p:sldId id="315" r:id="rId28"/>
    <p:sldId id="309" r:id="rId29"/>
    <p:sldId id="310" r:id="rId30"/>
    <p:sldId id="311" r:id="rId31"/>
    <p:sldId id="312" r:id="rId32"/>
    <p:sldId id="313" r:id="rId33"/>
    <p:sldId id="314" r:id="rId34"/>
    <p:sldId id="323" r:id="rId35"/>
    <p:sldId id="324"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4E5B0-C650-ECBE-735F-0D5E0CB44C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1E4CF5-717A-A1F6-C366-66CA6C4476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1014C9-6AB8-2991-BC2A-629315469048}"/>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1CD2AF42-DD6D-2392-0682-F7ADA62C16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06143B-8DC6-A99F-F24B-0518D564F3D7}"/>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4208764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E1C2A-5DAF-EB91-573D-FB7F8F50D69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BFCE48-003D-3F5B-6BC4-CD3879E925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7ED7E9-5C9D-41B1-E8E6-7A69CB61564C}"/>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B313B1A1-E381-FA7C-DAD4-487DB0E02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A3380F-8D69-9862-42CF-345EB9B62C23}"/>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331883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2FB44-AC6F-FAFA-022F-D13CBFEE80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8ED6F0-C5ED-DE46-A13D-ABEF81A59D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E80AB-C771-05BD-53E4-19D23948E0A3}"/>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AE737B50-6E50-7758-FA84-19EB30872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08D33B-F4A9-47C7-9EEC-A87346950458}"/>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594001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1</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3187337" y="-70339"/>
            <a:ext cx="482186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دوم، سازه ها و عوامل تأثیرگذار در شعر فارسی</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66016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AADC9-8229-A89B-92DA-8438E4DA83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1F689-4BCE-9D72-19EB-854528D218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BA358A-C516-F85A-8505-727D6F8E39F9}"/>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85B1EA2F-6191-62F8-593D-0F85AB32F8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A8EBB-27A6-EFE4-AE12-E047DBBA5E9F}"/>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97686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017F8-0E8B-5158-D32C-D74F5FE94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62E8BE-31B6-D8FA-E3C7-6B0A24A383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410D43-63F4-FF36-0501-1587412CE495}"/>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0C2AF060-56DB-624F-403E-C3777E774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C5973-A44B-5747-5352-6E990BE01057}"/>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705803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94800-B7B7-71BD-700C-213BB58445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781C4D-FCC0-873D-BBC6-E960D2151A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E6A2C7-3912-E8F0-A96E-22050DB4B7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0B1CF7-C405-3830-6AA7-9E2087AC0828}"/>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262EAEFE-9B50-B531-F03F-20109E69B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26A7A6-A5FB-F550-7ADF-A682AA9869A0}"/>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3331019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B8882-8617-16B0-0F84-0371A293C9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5A6759-D165-E2E0-7588-FB3B369D18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515467-ACC9-6E71-CB3E-24814E3D85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1BF743-9C42-9139-E26D-63DC79D9CC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D62318-BEDA-9D27-DE47-03AB79A15F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8A5197E-EBAA-5980-27E9-C03703D310F2}"/>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8" name="Footer Placeholder 7">
            <a:extLst>
              <a:ext uri="{FF2B5EF4-FFF2-40B4-BE49-F238E27FC236}">
                <a16:creationId xmlns:a16="http://schemas.microsoft.com/office/drawing/2014/main" id="{5B67201B-1093-083B-70CC-84C6EA40D58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45A8D9-BAFD-1FF0-ACCA-878D8BAA70C2}"/>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05155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9ACE4-E094-45D0-E81E-ECA6E86879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FEABD8-3083-33D5-D507-C23D0FAACD75}"/>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4" name="Footer Placeholder 3">
            <a:extLst>
              <a:ext uri="{FF2B5EF4-FFF2-40B4-BE49-F238E27FC236}">
                <a16:creationId xmlns:a16="http://schemas.microsoft.com/office/drawing/2014/main" id="{930B41E9-233C-FFB9-BF8F-3FC2896873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0BBAD1-AE10-2AF7-8634-929F26B5FB21}"/>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8006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51DED1-B64E-BE57-701F-9021D4F7FFC2}"/>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3" name="Footer Placeholder 2">
            <a:extLst>
              <a:ext uri="{FF2B5EF4-FFF2-40B4-BE49-F238E27FC236}">
                <a16:creationId xmlns:a16="http://schemas.microsoft.com/office/drawing/2014/main" id="{4169D9F0-EBE6-ED77-DF4F-AD2DA7FF56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25B735-997D-3AB7-72DF-E8AE5DA732E3}"/>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278118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B4736-0207-1181-4CE0-FD38865749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B6E8D2D-171D-6947-B883-1216684919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FC42FF-CA36-A23E-0A93-84F378BD7C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41DE03-966F-6B95-5207-6F491BD9698E}"/>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AEDCD6FE-D4D8-E91F-0FCD-A39123FF8E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C9EA60-57A7-414B-1AFC-E3045C532F11}"/>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790661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89847-7D33-89AF-5032-A349ED17F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79E8CE-3527-876D-EA86-FDCA5DA997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B4C09E-AC31-B661-774B-A1A66ECE18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FC06AB-B5BB-E163-6100-BF94FE703C56}"/>
              </a:ext>
            </a:extLst>
          </p:cNvPr>
          <p:cNvSpPr>
            <a:spLocks noGrp="1"/>
          </p:cNvSpPr>
          <p:nvPr>
            <p:ph type="dt" sz="half" idx="10"/>
          </p:nvPr>
        </p:nvSpPr>
        <p:spPr/>
        <p:txBody>
          <a:bodyPr/>
          <a:lstStyle/>
          <a:p>
            <a:fld id="{D5B55B1E-F975-41D1-8F45-C1B2FD735285}" type="datetimeFigureOut">
              <a:rPr lang="en-US" smtClean="0"/>
              <a:t>10/23/2024</a:t>
            </a:fld>
            <a:endParaRPr lang="en-US"/>
          </a:p>
        </p:txBody>
      </p:sp>
      <p:sp>
        <p:nvSpPr>
          <p:cNvPr id="6" name="Footer Placeholder 5">
            <a:extLst>
              <a:ext uri="{FF2B5EF4-FFF2-40B4-BE49-F238E27FC236}">
                <a16:creationId xmlns:a16="http://schemas.microsoft.com/office/drawing/2014/main" id="{252846CE-99ED-16AA-FA31-9162588360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1CA1DE-4B16-201B-E64B-C198D13494AD}"/>
              </a:ext>
            </a:extLst>
          </p:cNvPr>
          <p:cNvSpPr>
            <a:spLocks noGrp="1"/>
          </p:cNvSpPr>
          <p:nvPr>
            <p:ph type="sldNum" sz="quarter" idx="12"/>
          </p:nvPr>
        </p:nvSpPr>
        <p:spPr/>
        <p:txBody>
          <a:bodyPr/>
          <a:lstStyle/>
          <a:p>
            <a:fld id="{BF238A19-4C2E-4A99-844C-F6D41BBE08CB}" type="slidenum">
              <a:rPr lang="en-US" smtClean="0"/>
              <a:t>‹#›</a:t>
            </a:fld>
            <a:endParaRPr lang="en-US"/>
          </a:p>
        </p:txBody>
      </p:sp>
    </p:spTree>
    <p:extLst>
      <p:ext uri="{BB962C8B-B14F-4D97-AF65-F5344CB8AC3E}">
        <p14:creationId xmlns:p14="http://schemas.microsoft.com/office/powerpoint/2010/main" val="448706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861EA9-7CD5-051F-AA03-B3697278C1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9BC360-A92E-455B-6346-188A0CCC83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D1630-06CC-F302-6D44-A8F13020B5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B55B1E-F975-41D1-8F45-C1B2FD735285}" type="datetimeFigureOut">
              <a:rPr lang="en-US" smtClean="0"/>
              <a:t>10/23/2024</a:t>
            </a:fld>
            <a:endParaRPr lang="en-US"/>
          </a:p>
        </p:txBody>
      </p:sp>
      <p:sp>
        <p:nvSpPr>
          <p:cNvPr id="5" name="Footer Placeholder 4">
            <a:extLst>
              <a:ext uri="{FF2B5EF4-FFF2-40B4-BE49-F238E27FC236}">
                <a16:creationId xmlns:a16="http://schemas.microsoft.com/office/drawing/2014/main" id="{E8EA9A15-A7AC-F2E8-9193-2B8ABC1B9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BB484A-AFFE-132C-A450-A442D9B2EC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238A19-4C2E-4A99-844C-F6D41BBE08CB}" type="slidenum">
              <a:rPr lang="en-US" smtClean="0"/>
              <a:t>‹#›</a:t>
            </a:fld>
            <a:endParaRPr lang="en-US"/>
          </a:p>
        </p:txBody>
      </p:sp>
    </p:spTree>
    <p:extLst>
      <p:ext uri="{BB962C8B-B14F-4D97-AF65-F5344CB8AC3E}">
        <p14:creationId xmlns:p14="http://schemas.microsoft.com/office/powerpoint/2010/main" val="1150287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CC9B0E-504D-9C78-33F5-A87E586197CB}"/>
              </a:ext>
            </a:extLst>
          </p:cNvPr>
          <p:cNvSpPr txBox="1"/>
          <p:nvPr/>
        </p:nvSpPr>
        <p:spPr>
          <a:xfrm>
            <a:off x="1758463" y="476006"/>
            <a:ext cx="10072466"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کاربرد شعر و موسیقی:</a:t>
            </a:r>
          </a:p>
          <a:p>
            <a:pPr algn="r" rtl="1">
              <a:lnSpc>
                <a:spcPct val="200000"/>
              </a:lnSpc>
            </a:pPr>
            <a:r>
              <a:rPr lang="fa-IR" sz="2400" b="1" dirty="0">
                <a:cs typeface="B Nazanin" panose="00000400000000000000" pitchFamily="2" charset="-78"/>
              </a:rPr>
              <a:t>شعر و موسیقی هر دو برای برانگیختن حس و حال عاطفی به کار می‌روند.</a:t>
            </a:r>
          </a:p>
          <a:p>
            <a:pPr algn="r" rtl="1">
              <a:lnSpc>
                <a:spcPct val="200000"/>
              </a:lnSpc>
            </a:pPr>
            <a:r>
              <a:rPr lang="fa-IR" sz="2400" b="1" dirty="0">
                <a:cs typeface="B Nazanin" panose="00000400000000000000" pitchFamily="2" charset="-78"/>
              </a:rPr>
              <a:t>نمودهای عاطفه: </a:t>
            </a:r>
          </a:p>
          <a:p>
            <a:pPr algn="r" rtl="1">
              <a:lnSpc>
                <a:spcPct val="200000"/>
              </a:lnSpc>
            </a:pPr>
            <a:r>
              <a:rPr lang="fa-IR" sz="2400" b="1" dirty="0">
                <a:cs typeface="B Nazanin" panose="00000400000000000000" pitchFamily="2" charset="-78"/>
              </a:rPr>
              <a:t>حالت‌هایی چون اندوه، شادی، امید و یأس، حیرت و تعجب، نمودهای عاطفه‌اند که شاعر می‌کوشد آنها را به دیگران انتقال دهد.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 اساسی‌ترین عامل پیدایی شعر، </a:t>
            </a:r>
            <a:r>
              <a:rPr lang="fa-IR" sz="2400" b="1" dirty="0">
                <a:solidFill>
                  <a:srgbClr val="FF0000"/>
                </a:solidFill>
                <a:cs typeface="B Nazanin" panose="00000400000000000000" pitchFamily="2" charset="-78"/>
              </a:rPr>
              <a:t>عاطفه</a:t>
            </a:r>
            <a:r>
              <a:rPr lang="fa-IR" sz="2400" b="1" dirty="0">
                <a:cs typeface="B Nazanin" panose="00000400000000000000" pitchFamily="2" charset="-78"/>
              </a:rPr>
              <a:t>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1841315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AFEED3-B10A-6797-4D82-082D1D10130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7" name="TextBox 6">
            <a:extLst>
              <a:ext uri="{FF2B5EF4-FFF2-40B4-BE49-F238E27FC236}">
                <a16:creationId xmlns:a16="http://schemas.microsoft.com/office/drawing/2014/main" id="{F230EC14-38D8-5EC5-4CD9-2C15AC274DEC}"/>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9" name="TextBox 8">
            <a:extLst>
              <a:ext uri="{FF2B5EF4-FFF2-40B4-BE49-F238E27FC236}">
                <a16:creationId xmlns:a16="http://schemas.microsoft.com/office/drawing/2014/main" id="{921AA86E-8AB5-D85A-6C11-8C203D8B04B6}"/>
              </a:ext>
            </a:extLst>
          </p:cNvPr>
          <p:cNvSpPr txBox="1"/>
          <p:nvPr/>
        </p:nvSpPr>
        <p:spPr>
          <a:xfrm>
            <a:off x="815927" y="1739928"/>
            <a:ext cx="11102924"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الف)</a:t>
            </a:r>
          </a:p>
          <a:p>
            <a:pPr algn="r" rtl="1">
              <a:lnSpc>
                <a:spcPct val="200000"/>
              </a:lnSpc>
            </a:pPr>
            <a:r>
              <a:rPr lang="fa-IR" sz="2400" b="1" dirty="0">
                <a:cs typeface="B Nazanin" panose="00000400000000000000" pitchFamily="2" charset="-78"/>
              </a:rPr>
              <a:t> ای ساربان آهسته ران کارام جانم می‌رود		 وان دل که با خود داشتم با دلستانم می‌رود </a:t>
            </a:r>
          </a:p>
          <a:p>
            <a:pPr algn="r" rtl="1">
              <a:lnSpc>
                <a:spcPct val="200000"/>
              </a:lnSpc>
            </a:pPr>
            <a:r>
              <a:rPr lang="fa-IR" sz="2400" b="1" dirty="0">
                <a:cs typeface="B Nazanin" panose="00000400000000000000" pitchFamily="2" charset="-78"/>
              </a:rPr>
              <a:t>محمل بدار ای ساربان، تندی مکن با کاروان 		کز عشق آن سرو روان، گویی روانم می‌رود </a:t>
            </a:r>
          </a:p>
          <a:p>
            <a:pPr rtl="1">
              <a:lnSpc>
                <a:spcPct val="200000"/>
              </a:lnSpc>
            </a:pPr>
            <a:r>
              <a:rPr lang="fa-IR" sz="2400" b="1" dirty="0">
                <a:cs typeface="B Nazanin" panose="00000400000000000000" pitchFamily="2" charset="-78"/>
              </a:rPr>
              <a:t>سعدی </a:t>
            </a:r>
            <a:endParaRPr lang="en-US" sz="2400" b="1" dirty="0">
              <a:cs typeface="B Nazanin" panose="00000400000000000000" pitchFamily="2" charset="-78"/>
            </a:endParaRPr>
          </a:p>
        </p:txBody>
      </p:sp>
      <p:sp>
        <p:nvSpPr>
          <p:cNvPr id="11" name="TextBox 10">
            <a:extLst>
              <a:ext uri="{FF2B5EF4-FFF2-40B4-BE49-F238E27FC236}">
                <a16:creationId xmlns:a16="http://schemas.microsoft.com/office/drawing/2014/main" id="{32DAEA83-1E71-5EDC-C4DF-7E3B48BF160F}"/>
              </a:ext>
            </a:extLst>
          </p:cNvPr>
          <p:cNvSpPr txBox="1"/>
          <p:nvPr/>
        </p:nvSpPr>
        <p:spPr>
          <a:xfrm>
            <a:off x="1139484" y="4820751"/>
            <a:ext cx="10779367" cy="1200329"/>
          </a:xfrm>
          <a:prstGeom prst="rect">
            <a:avLst/>
          </a:prstGeom>
          <a:noFill/>
        </p:spPr>
        <p:txBody>
          <a:bodyPr wrap="square">
            <a:spAutoFit/>
          </a:bodyPr>
          <a:lstStyle/>
          <a:p>
            <a:pPr algn="r" rtl="1"/>
            <a:r>
              <a:rPr lang="fa-IR" sz="2400" b="1" i="0" dirty="0">
                <a:effectLst/>
                <a:latin typeface="IRANSansWeb_FaNum_Medium"/>
                <a:cs typeface="B Nazanin" panose="00000400000000000000" pitchFamily="2" charset="-78"/>
              </a:rPr>
              <a:t>پاسخ:</a:t>
            </a:r>
          </a:p>
          <a:p>
            <a:pPr algn="r" rtl="1"/>
            <a:r>
              <a:rPr lang="fa-IR" sz="2400" b="1" i="0" dirty="0">
                <a:effectLst/>
                <a:latin typeface="IRANSansWeb_FaNum_Medium"/>
                <a:cs typeface="B Nazanin" panose="00000400000000000000" pitchFamily="2" charset="-78"/>
              </a:rPr>
              <a:t>موسیقی و آهنگ این شعر ملایم و با کشش و امتداد آوایی همراه است و وزن شعر متناسب با غم هجران است. همچنین قافیه های درونی و درنگ میان مصراع‌ها، موسیقی شعر را افزایش داده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3721669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E8FC6B-4E53-F275-EA98-C25826A0E883}"/>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8FC38ED9-F830-FA76-BC78-12944A5E2354}"/>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7E233317-9A13-0F32-3C5F-2A2EC22592A9}"/>
              </a:ext>
            </a:extLst>
          </p:cNvPr>
          <p:cNvSpPr txBox="1"/>
          <p:nvPr/>
        </p:nvSpPr>
        <p:spPr>
          <a:xfrm>
            <a:off x="942536" y="1625212"/>
            <a:ext cx="10976314" cy="2816156"/>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a:t>
            </a:r>
          </a:p>
          <a:p>
            <a:pPr algn="r" rtl="1">
              <a:lnSpc>
                <a:spcPct val="150000"/>
              </a:lnSpc>
            </a:pPr>
            <a:r>
              <a:rPr lang="fa-IR" sz="2400" b="1" dirty="0">
                <a:cs typeface="B Nazanin" panose="00000400000000000000" pitchFamily="2" charset="-78"/>
              </a:rPr>
              <a:t> مرا در منزل جانان چه امن عیش چون هر دم 	جرس فریاد می‌دارد که بربندید محمل‌ها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شب تاریک و بیم موج و گردابی چنین هایل 		کجا دانند حال ما سبکباران ساحل‌ها </a:t>
            </a:r>
          </a:p>
          <a:p>
            <a:pPr rtl="1">
              <a:lnSpc>
                <a:spcPct val="150000"/>
              </a:lnSpc>
            </a:pPr>
            <a:r>
              <a:rPr lang="fa-IR" sz="2400" b="1" dirty="0">
                <a:cs typeface="B Nazanin" panose="00000400000000000000" pitchFamily="2" charset="-78"/>
              </a:rPr>
              <a:t>حافظ</a:t>
            </a:r>
            <a:endParaRPr lang="en-US" sz="2400" b="1" dirty="0">
              <a:cs typeface="B Nazanin" panose="00000400000000000000" pitchFamily="2" charset="-78"/>
            </a:endParaRPr>
          </a:p>
        </p:txBody>
      </p:sp>
      <p:sp>
        <p:nvSpPr>
          <p:cNvPr id="7" name="TextBox 6">
            <a:extLst>
              <a:ext uri="{FF2B5EF4-FFF2-40B4-BE49-F238E27FC236}">
                <a16:creationId xmlns:a16="http://schemas.microsoft.com/office/drawing/2014/main" id="{18358A3C-BE9B-0CD6-2056-6289D71D5FB4}"/>
              </a:ext>
            </a:extLst>
          </p:cNvPr>
          <p:cNvSpPr txBox="1"/>
          <p:nvPr/>
        </p:nvSpPr>
        <p:spPr>
          <a:xfrm>
            <a:off x="1125415" y="4584615"/>
            <a:ext cx="10582421" cy="1200329"/>
          </a:xfrm>
          <a:prstGeom prst="rect">
            <a:avLst/>
          </a:prstGeom>
          <a:noFill/>
        </p:spPr>
        <p:txBody>
          <a:bodyPr wrap="square">
            <a:spAutoFit/>
          </a:bodyPr>
          <a:lstStyle/>
          <a:p>
            <a:pPr algn="r" rtl="1"/>
            <a:r>
              <a:rPr lang="fa-IR" sz="2400" b="1" i="0" dirty="0">
                <a:effectLst/>
                <a:latin typeface="IRANSansWeb_FaNum_Medium"/>
                <a:cs typeface="B Nazanin" panose="00000400000000000000" pitchFamily="2" charset="-78"/>
              </a:rPr>
              <a:t>پاسخ:  </a:t>
            </a:r>
          </a:p>
          <a:p>
            <a:pPr algn="r" rtl="1"/>
            <a:r>
              <a:rPr lang="fa-IR" sz="2400" b="1" i="0" dirty="0">
                <a:effectLst/>
                <a:latin typeface="IRANSansWeb_FaNum_Medium"/>
                <a:cs typeface="B Nazanin" panose="00000400000000000000" pitchFamily="2" charset="-78"/>
              </a:rPr>
              <a:t>درنگ و مکثی منظم </a:t>
            </a:r>
            <a:r>
              <a:rPr lang="fa-IR" sz="2400" b="1" dirty="0">
                <a:latin typeface="IRANSansWeb_FaNum_Medium"/>
                <a:cs typeface="B Nazanin" panose="00000400000000000000" pitchFamily="2" charset="-78"/>
              </a:rPr>
              <a:t>آهنگ ملایم با امتداد و کشش</a:t>
            </a:r>
            <a:r>
              <a:rPr lang="fa-IR" sz="2400" b="1" i="0" dirty="0">
                <a:effectLst/>
                <a:latin typeface="IRANSansWeb_FaNum_Medium"/>
                <a:cs typeface="B Nazanin" panose="00000400000000000000" pitchFamily="2" charset="-78"/>
              </a:rPr>
              <a:t>، موجب توازن و شکوهمندی و سنگینی در کلام </a:t>
            </a:r>
            <a:r>
              <a:rPr lang="fa-IR" sz="2400" b="1" dirty="0">
                <a:latin typeface="IRANSansWeb_FaNum_Medium"/>
                <a:cs typeface="B Nazanin" panose="00000400000000000000" pitchFamily="2" charset="-78"/>
              </a:rPr>
              <a:t>شده‌است که با محتوای شعر مناسبت دارد.</a:t>
            </a:r>
            <a:endParaRPr lang="en-US" sz="2400" b="1" dirty="0">
              <a:cs typeface="B Nazanin" panose="00000400000000000000" pitchFamily="2" charset="-78"/>
            </a:endParaRPr>
          </a:p>
        </p:txBody>
      </p:sp>
    </p:spTree>
    <p:extLst>
      <p:ext uri="{BB962C8B-B14F-4D97-AF65-F5344CB8AC3E}">
        <p14:creationId xmlns:p14="http://schemas.microsoft.com/office/powerpoint/2010/main" val="2169719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ADC768-0350-46F5-5E84-F368AAE11E6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449B08A4-554E-1C0F-84A3-DD51763341B3}"/>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0EC3F81A-E127-505A-84C7-EFF091A07D89}"/>
              </a:ext>
            </a:extLst>
          </p:cNvPr>
          <p:cNvSpPr txBox="1"/>
          <p:nvPr/>
        </p:nvSpPr>
        <p:spPr>
          <a:xfrm>
            <a:off x="1308298" y="1751823"/>
            <a:ext cx="10381956" cy="3416320"/>
          </a:xfrm>
          <a:prstGeom prst="rect">
            <a:avLst/>
          </a:prstGeom>
          <a:noFill/>
        </p:spPr>
        <p:txBody>
          <a:bodyPr wrap="square">
            <a:spAutoFit/>
          </a:bodyPr>
          <a:lstStyle/>
          <a:p>
            <a:pPr algn="r" rtl="1"/>
            <a:r>
              <a:rPr lang="fa-IR" sz="2400" b="1" dirty="0">
                <a:cs typeface="B Nazanin" panose="00000400000000000000" pitchFamily="2" charset="-78"/>
              </a:rPr>
              <a:t>پ) </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بیا تا همه دست نیکی بریم 		جهان ِ جهان را به بد نسپریم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 نباشد همی نیک و بد پایدار 		همان به که نیکی بود یادگار </a:t>
            </a:r>
          </a:p>
          <a:p>
            <a:pPr rtl="1"/>
            <a:r>
              <a:rPr lang="fa-IR" sz="2400" b="1" dirty="0">
                <a:cs typeface="B Nazanin" panose="00000400000000000000" pitchFamily="2" charset="-78"/>
              </a:rPr>
              <a:t>فردوسی</a:t>
            </a:r>
          </a:p>
          <a:p>
            <a:pPr algn="r" rtl="1"/>
            <a:r>
              <a:rPr lang="fa-IR" sz="2400" b="1" dirty="0">
                <a:cs typeface="B Nazanin" panose="00000400000000000000" pitchFamily="2" charset="-78"/>
              </a:rPr>
              <a:t>پاسخ: </a:t>
            </a:r>
          </a:p>
          <a:p>
            <a:pPr algn="r" rtl="1"/>
            <a:r>
              <a:rPr lang="fa-IR" sz="2400" b="1" dirty="0">
                <a:cs typeface="B Nazanin" panose="00000400000000000000" pitchFamily="2" charset="-78"/>
              </a:rPr>
              <a:t>وزن کوتاه و کوبندۀ ابیات متناسب با مفاهیم حماسی است. شاعر این وزن را در بیان پند و اندرز به کار گرفته‌است اما به خوبی از عهدۀ این کار برآمده‌است.</a:t>
            </a:r>
            <a:endParaRPr lang="en-US" sz="2400" b="1" dirty="0">
              <a:cs typeface="B Nazanin" panose="00000400000000000000" pitchFamily="2" charset="-78"/>
            </a:endParaRPr>
          </a:p>
        </p:txBody>
      </p:sp>
    </p:spTree>
    <p:extLst>
      <p:ext uri="{BB962C8B-B14F-4D97-AF65-F5344CB8AC3E}">
        <p14:creationId xmlns:p14="http://schemas.microsoft.com/office/powerpoint/2010/main" val="502748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824037-8F9A-F1B4-F310-EE3BD2572971}"/>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C81A3F4A-F4D3-B245-F540-FC12FBECE8DF}"/>
              </a:ext>
            </a:extLst>
          </p:cNvPr>
          <p:cNvSpPr txBox="1"/>
          <p:nvPr/>
        </p:nvSpPr>
        <p:spPr>
          <a:xfrm>
            <a:off x="942536" y="1020300"/>
            <a:ext cx="11102924" cy="461665"/>
          </a:xfrm>
          <a:prstGeom prst="rect">
            <a:avLst/>
          </a:prstGeom>
          <a:noFill/>
        </p:spPr>
        <p:txBody>
          <a:bodyPr wrap="square">
            <a:spAutoFit/>
          </a:bodyPr>
          <a:lstStyle/>
          <a:p>
            <a:pPr algn="r" rtl="1"/>
            <a:r>
              <a:rPr lang="fa-IR" sz="2400" b="1" dirty="0">
                <a:cs typeface="B Nazanin" panose="00000400000000000000" pitchFamily="2" charset="-78"/>
              </a:rPr>
              <a:t>1- نمونه‌های زیر را بخوانید؛ آن‌ها را از دید آهنگ و موسیقی با هم مقایسه کنید و تفاوت آن‌ها را بیان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F9131C67-E7A2-3F43-C3E4-B200C186B83B}"/>
              </a:ext>
            </a:extLst>
          </p:cNvPr>
          <p:cNvSpPr txBox="1"/>
          <p:nvPr/>
        </p:nvSpPr>
        <p:spPr>
          <a:xfrm>
            <a:off x="1252026" y="1405717"/>
            <a:ext cx="10666825" cy="4478149"/>
          </a:xfrm>
          <a:prstGeom prst="rect">
            <a:avLst/>
          </a:prstGeom>
          <a:noFill/>
        </p:spPr>
        <p:txBody>
          <a:bodyPr wrap="square">
            <a:spAutoFit/>
          </a:bodyPr>
          <a:lstStyle/>
          <a:p>
            <a:pPr algn="r" rtl="1">
              <a:lnSpc>
                <a:spcPct val="150000"/>
              </a:lnSpc>
            </a:pPr>
            <a:r>
              <a:rPr lang="fa-IR" sz="2400" b="1" i="0" dirty="0">
                <a:solidFill>
                  <a:srgbClr val="000000"/>
                </a:solidFill>
                <a:effectLst/>
                <a:latin typeface="Vazir"/>
                <a:cs typeface="B Nazanin" panose="00000400000000000000" pitchFamily="2" charset="-78"/>
              </a:rPr>
              <a:t>ت)</a:t>
            </a:r>
          </a:p>
          <a:p>
            <a:pPr algn="r" rtl="1">
              <a:lnSpc>
                <a:spcPct val="150000"/>
              </a:lnSpc>
            </a:pPr>
            <a:r>
              <a:rPr lang="fa-IR" sz="2400" b="1" i="0" dirty="0">
                <a:solidFill>
                  <a:srgbClr val="000000"/>
                </a:solidFill>
                <a:effectLst/>
                <a:latin typeface="Vazir"/>
                <a:cs typeface="B Nazanin" panose="00000400000000000000" pitchFamily="2" charset="-78"/>
              </a:rPr>
              <a:t>ای مهر تو در دل‌ها، وی مهر تو بر لب‌ها		وی شور تو در سرها، وی سِر تو در جان‌ها</a:t>
            </a:r>
          </a:p>
          <a:p>
            <a:pPr algn="r" rtl="1">
              <a:lnSpc>
                <a:spcPct val="150000"/>
              </a:lnSpc>
            </a:pPr>
            <a:r>
              <a:rPr lang="fa-IR" sz="2400" b="1" i="0" dirty="0">
                <a:solidFill>
                  <a:srgbClr val="000000"/>
                </a:solidFill>
                <a:effectLst/>
                <a:latin typeface="Vazir"/>
                <a:cs typeface="B Nazanin" panose="00000400000000000000" pitchFamily="2" charset="-78"/>
              </a:rPr>
              <a:t>تا خار غم عشقت، آویخته در دامن			کوته‌نظری باشد، رفتن به گلستان‌ها</a:t>
            </a:r>
          </a:p>
          <a:p>
            <a:pPr algn="r" rtl="1">
              <a:lnSpc>
                <a:spcPct val="150000"/>
              </a:lnSpc>
            </a:pPr>
            <a:r>
              <a:rPr lang="fa-IR" sz="2400" b="1" i="0" dirty="0">
                <a:solidFill>
                  <a:srgbClr val="000000"/>
                </a:solidFill>
                <a:effectLst/>
                <a:latin typeface="Vazir"/>
                <a:cs typeface="B Nazanin" panose="00000400000000000000" pitchFamily="2" charset="-78"/>
              </a:rPr>
              <a:t>گر در طلبت رنجی، ما را برسد شاید			چون عشق حرم باشد، سهل است بیابان‌ها</a:t>
            </a:r>
          </a:p>
          <a:p>
            <a:pPr algn="r" rtl="1">
              <a:lnSpc>
                <a:spcPct val="150000"/>
              </a:lnSpc>
            </a:pPr>
            <a:r>
              <a:rPr lang="fa-IR" sz="2400" b="1" i="0" dirty="0">
                <a:solidFill>
                  <a:srgbClr val="000000"/>
                </a:solidFill>
                <a:effectLst/>
                <a:latin typeface="Vazir"/>
                <a:cs typeface="B Nazanin" panose="00000400000000000000" pitchFamily="2" charset="-78"/>
              </a:rPr>
              <a:t>گویند مگو سعدی! چندین سخن از عشقش		می‌گویم و بعد از من، گویند به دوران‌ها</a:t>
            </a:r>
          </a:p>
          <a:p>
            <a:pPr rtl="1">
              <a:lnSpc>
                <a:spcPct val="150000"/>
              </a:lnSpc>
            </a:pPr>
            <a:r>
              <a:rPr lang="fa-IR" sz="2400" b="1" dirty="0">
                <a:solidFill>
                  <a:srgbClr val="000000"/>
                </a:solidFill>
                <a:latin typeface="Vazir"/>
                <a:cs typeface="B Nazanin" panose="00000400000000000000" pitchFamily="2" charset="-78"/>
              </a:rPr>
              <a:t>سعدی</a:t>
            </a:r>
          </a:p>
          <a:p>
            <a:pPr algn="r" rtl="1">
              <a:lnSpc>
                <a:spcPct val="150000"/>
              </a:lnSpc>
            </a:pPr>
            <a:r>
              <a:rPr lang="fa-IR" sz="2400" b="1" i="0" dirty="0">
                <a:solidFill>
                  <a:srgbClr val="000000"/>
                </a:solidFill>
                <a:effectLst/>
                <a:latin typeface="Vazir"/>
                <a:cs typeface="B Nazanin" panose="00000400000000000000" pitchFamily="2" charset="-78"/>
              </a:rPr>
              <a:t>پاسخ: با توجه به اوج و فرود منظم در وزن شعر و مفهوم عاشقانۀ متن تناسبی زیبا بین عاطفه و آهنگ شعر ایجاد شده‌است که شادمانگی عاشقانه‌ای را بیان می‌کند. </a:t>
            </a:r>
          </a:p>
        </p:txBody>
      </p:sp>
    </p:spTree>
    <p:extLst>
      <p:ext uri="{BB962C8B-B14F-4D97-AF65-F5344CB8AC3E}">
        <p14:creationId xmlns:p14="http://schemas.microsoft.com/office/powerpoint/2010/main" val="4068134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24D6BF-A993-CE2D-A46D-C783EF057C2C}"/>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4" name="TextBox 3">
            <a:extLst>
              <a:ext uri="{FF2B5EF4-FFF2-40B4-BE49-F238E27FC236}">
                <a16:creationId xmlns:a16="http://schemas.microsoft.com/office/drawing/2014/main" id="{E6B7AB1C-4409-2A2B-C322-5397724BC445}"/>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دربارۀ تفاوت عواطف و حس و حال حاکم بر فضای شعر، گفت‌وگو کنید.</a:t>
            </a:r>
            <a:endParaRPr lang="en-US" sz="2400" b="1" dirty="0">
              <a:cs typeface="B Nazanin" panose="00000400000000000000" pitchFamily="2" charset="-78"/>
            </a:endParaRPr>
          </a:p>
        </p:txBody>
      </p:sp>
      <p:sp>
        <p:nvSpPr>
          <p:cNvPr id="6" name="TextBox 5">
            <a:extLst>
              <a:ext uri="{FF2B5EF4-FFF2-40B4-BE49-F238E27FC236}">
                <a16:creationId xmlns:a16="http://schemas.microsoft.com/office/drawing/2014/main" id="{5EA6063D-A160-BDDD-C039-C4D95DD313D6}"/>
              </a:ext>
            </a:extLst>
          </p:cNvPr>
          <p:cNvSpPr txBox="1"/>
          <p:nvPr/>
        </p:nvSpPr>
        <p:spPr>
          <a:xfrm>
            <a:off x="1786598" y="1566371"/>
            <a:ext cx="9639886" cy="3924151"/>
          </a:xfrm>
          <a:prstGeom prst="rect">
            <a:avLst/>
          </a:prstGeom>
          <a:noFill/>
        </p:spPr>
        <p:txBody>
          <a:bodyPr wrap="square">
            <a:spAutoFit/>
          </a:bodyPr>
          <a:lstStyle/>
          <a:p>
            <a:pPr algn="r" rtl="1">
              <a:lnSpc>
                <a:spcPct val="150000"/>
              </a:lnSpc>
            </a:pPr>
            <a:r>
              <a:rPr lang="fa-IR" sz="2400" b="1" i="0" dirty="0">
                <a:solidFill>
                  <a:srgbClr val="000000"/>
                </a:solidFill>
                <a:effectLst/>
                <a:latin typeface="Vazir"/>
                <a:cs typeface="B Nazanin" panose="00000400000000000000" pitchFamily="2" charset="-78"/>
              </a:rPr>
              <a:t>الف)</a:t>
            </a:r>
          </a:p>
          <a:p>
            <a:pPr algn="r" rtl="1">
              <a:lnSpc>
                <a:spcPct val="150000"/>
              </a:lnSpc>
            </a:pPr>
            <a:r>
              <a:rPr lang="fa-IR" sz="2400" b="1" i="0" dirty="0">
                <a:solidFill>
                  <a:srgbClr val="000000"/>
                </a:solidFill>
                <a:effectLst/>
                <a:latin typeface="Vazir"/>
                <a:cs typeface="B Nazanin" panose="00000400000000000000" pitchFamily="2" charset="-78"/>
              </a:rPr>
              <a:t>ای نفسِ خرّمِ بادِ صبا			از برِ یار آمده‌ای، مرحبا!</a:t>
            </a:r>
          </a:p>
          <a:p>
            <a:pPr algn="r" rtl="1">
              <a:lnSpc>
                <a:spcPct val="150000"/>
              </a:lnSpc>
            </a:pPr>
            <a:r>
              <a:rPr lang="fa-IR" sz="2400" b="1" i="0" dirty="0">
                <a:solidFill>
                  <a:srgbClr val="000000"/>
                </a:solidFill>
                <a:effectLst/>
                <a:latin typeface="Vazir"/>
                <a:cs typeface="B Nazanin" panose="00000400000000000000" pitchFamily="2" charset="-78"/>
              </a:rPr>
              <a:t>قافلۀ شب چه شنیدی ز صبح؟		مرغِ سلیمان چه خبر از سبا؟</a:t>
            </a:r>
          </a:p>
          <a:p>
            <a:pPr algn="r" rtl="1">
              <a:lnSpc>
                <a:spcPct val="150000"/>
              </a:lnSpc>
            </a:pPr>
            <a:r>
              <a:rPr lang="fa-IR" sz="2400" b="1" i="0" dirty="0">
                <a:solidFill>
                  <a:srgbClr val="000000"/>
                </a:solidFill>
                <a:effectLst/>
                <a:latin typeface="Vazir"/>
                <a:cs typeface="B Nazanin" panose="00000400000000000000" pitchFamily="2" charset="-78"/>
              </a:rPr>
              <a:t>بر سرِ خشم است هنوز آن حریف؟		یا سخنی می‌رود اندر رضا؟</a:t>
            </a:r>
          </a:p>
          <a:p>
            <a:pPr rtl="1">
              <a:lnSpc>
                <a:spcPct val="150000"/>
              </a:lnSpc>
            </a:pPr>
            <a:r>
              <a:rPr lang="fa-IR" sz="2400" b="1" dirty="0">
                <a:solidFill>
                  <a:srgbClr val="000000"/>
                </a:solidFill>
                <a:latin typeface="Vazir"/>
                <a:cs typeface="B Nazanin" panose="00000400000000000000" pitchFamily="2" charset="-78"/>
              </a:rPr>
              <a:t>سعدی</a:t>
            </a:r>
          </a:p>
          <a:p>
            <a:pPr algn="r" rtl="1">
              <a:lnSpc>
                <a:spcPct val="150000"/>
              </a:lnSpc>
            </a:pPr>
            <a:r>
              <a:rPr lang="fa-IR" sz="2400" b="1" i="0" dirty="0">
                <a:solidFill>
                  <a:srgbClr val="000000"/>
                </a:solidFill>
                <a:effectLst/>
                <a:latin typeface="Vazir"/>
                <a:cs typeface="B Nazanin" panose="00000400000000000000" pitchFamily="2" charset="-78"/>
              </a:rPr>
              <a:t>پاسخ: وزن شعر بسیار شاد و طربناک است و با محتوای شعر که انتظار پیام معشوق است متناسب است.</a:t>
            </a:r>
          </a:p>
        </p:txBody>
      </p:sp>
    </p:spTree>
    <p:extLst>
      <p:ext uri="{BB962C8B-B14F-4D97-AF65-F5344CB8AC3E}">
        <p14:creationId xmlns:p14="http://schemas.microsoft.com/office/powerpoint/2010/main" val="461943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18EFF4-2341-FC87-3EE7-121B41C97FB1}"/>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6B903D87-093B-D2C2-2F95-2CBC7DBF6D4B}"/>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دربارۀ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63560280-F935-B908-5E02-1CC4C518FF04}"/>
              </a:ext>
            </a:extLst>
          </p:cNvPr>
          <p:cNvSpPr txBox="1"/>
          <p:nvPr/>
        </p:nvSpPr>
        <p:spPr>
          <a:xfrm>
            <a:off x="1055077" y="1430601"/>
            <a:ext cx="10863773" cy="4893647"/>
          </a:xfrm>
          <a:prstGeom prst="rect">
            <a:avLst/>
          </a:prstGeom>
          <a:noFill/>
        </p:spPr>
        <p:txBody>
          <a:bodyPr wrap="square">
            <a:spAutoFit/>
          </a:bodyPr>
          <a:lstStyle/>
          <a:p>
            <a:pPr algn="just" rtl="1" fontAlgn="base"/>
            <a:r>
              <a:rPr lang="fa-IR" sz="2400" b="1" i="0" dirty="0">
                <a:effectLst/>
                <a:latin typeface="IRANSansWeb_FaNum_Medium"/>
                <a:cs typeface="B Nazanin" panose="00000400000000000000" pitchFamily="2" charset="-78"/>
              </a:rPr>
              <a:t>ب) </a:t>
            </a:r>
          </a:p>
          <a:p>
            <a:pPr algn="just" rtl="1" fontAlgn="base"/>
            <a:r>
              <a:rPr lang="fa-IR" sz="2400" b="1" i="0" dirty="0">
                <a:effectLst/>
                <a:latin typeface="IRANSansWeb_FaNum_Medium"/>
                <a:cs typeface="B Nazanin" panose="00000400000000000000" pitchFamily="2" charset="-78"/>
              </a:rPr>
              <a:t>زین درد، خون گریست سپهر و ستاره هم		خون گشت، قلب ِ لعل و دل سنگ خاره هم</a:t>
            </a:r>
          </a:p>
          <a:p>
            <a:pPr algn="just" rtl="1" fontAlgn="base"/>
            <a:r>
              <a:rPr lang="fa-IR" sz="2400" b="1" i="0" dirty="0">
                <a:effectLst/>
                <a:latin typeface="IRANSansWeb_FaNum_Medium"/>
                <a:cs typeface="B Nazanin" panose="00000400000000000000" pitchFamily="2" charset="-78"/>
              </a:rPr>
              <a:t>بر سر زدند از اَلَم زادۀ بتول				تنها همین نه مریم و هاجر، که ساره هم</a:t>
            </a:r>
          </a:p>
          <a:p>
            <a:pPr algn="just" rtl="1" fontAlgn="base"/>
            <a:r>
              <a:rPr lang="fa-IR" sz="2400" b="1" i="0" dirty="0">
                <a:effectLst/>
                <a:latin typeface="IRANSansWeb_FaNum_Medium"/>
                <a:cs typeface="B Nazanin" panose="00000400000000000000" pitchFamily="2" charset="-78"/>
              </a:rPr>
              <a:t>بستند راه مهلت او از چهار سو			تنها نه راه مهلت او، راه چاره هم</a:t>
            </a:r>
          </a:p>
          <a:p>
            <a:pPr algn="just" rtl="1" fontAlgn="base"/>
            <a:r>
              <a:rPr lang="fa-IR" sz="2400" b="1" i="0" dirty="0">
                <a:effectLst/>
                <a:latin typeface="IRANSansWeb_FaNum_Medium"/>
                <a:cs typeface="B Nazanin" panose="00000400000000000000" pitchFamily="2" charset="-78"/>
              </a:rPr>
              <a:t>کردند قتل عام به نوعی که شد قتیل		از کودکان آل نبی، شیرخواره هم</a:t>
            </a:r>
          </a:p>
          <a:p>
            <a:pPr algn="just" rtl="1" fontAlgn="base"/>
            <a:r>
              <a:rPr lang="fa-IR" sz="2400" b="1" i="0" dirty="0">
                <a:effectLst/>
                <a:latin typeface="IRANSansWeb_FaNum_Medium"/>
                <a:cs typeface="B Nazanin" panose="00000400000000000000" pitchFamily="2" charset="-78"/>
              </a:rPr>
              <a:t>بر قتل شیرخواره نکردند اکتفا			تاراج برده‌اند ز کین، گاهواره هم</a:t>
            </a:r>
          </a:p>
          <a:p>
            <a:pPr algn="just" rtl="1" fontAlgn="base"/>
            <a:r>
              <a:rPr lang="fa-IR" sz="2400" b="1" i="0" dirty="0">
                <a:effectLst/>
                <a:latin typeface="IRANSansWeb_FaNum_Medium"/>
                <a:cs typeface="B Nazanin" panose="00000400000000000000" pitchFamily="2" charset="-78"/>
              </a:rPr>
              <a:t>بر خور نشست از اثر نعل میخ‌کوب			تنها نه نقش ماه، که نقش ستاره هم</a:t>
            </a:r>
          </a:p>
          <a:p>
            <a:pPr algn="just" rtl="1" fontAlgn="base"/>
            <a:r>
              <a:rPr lang="fa-IR" sz="2400" b="1" i="0" dirty="0">
                <a:effectLst/>
                <a:latin typeface="IRANSansWeb_FaNum_Medium"/>
                <a:cs typeface="B Nazanin" panose="00000400000000000000" pitchFamily="2" charset="-78"/>
              </a:rPr>
              <a:t>آن پیکر شریف چو بر روی خاک ماند		 بر روی او پیاده گذشت و سواره هم</a:t>
            </a:r>
          </a:p>
          <a:p>
            <a:pPr algn="just" rtl="1" fontAlgn="base"/>
            <a:r>
              <a:rPr lang="fa-IR" sz="2400" b="1" i="0" dirty="0">
                <a:effectLst/>
                <a:latin typeface="IRANSansWeb_FaNum_Medium"/>
                <a:cs typeface="B Nazanin" panose="00000400000000000000" pitchFamily="2" charset="-78"/>
              </a:rPr>
              <a:t>زین نظم، شد گشوده به رویم در اَلَم			بر قلب من نشست، ز مرهم، هزار هم</a:t>
            </a:r>
          </a:p>
          <a:p>
            <a:pPr rtl="1" fontAlgn="base"/>
            <a:r>
              <a:rPr lang="fa-IR" sz="2400" b="1" i="0" dirty="0">
                <a:effectLst/>
                <a:latin typeface="IRANSansWeb_FaNum_Medium"/>
                <a:cs typeface="B Nazanin" panose="00000400000000000000" pitchFamily="2" charset="-78"/>
              </a:rPr>
              <a:t> (فدایی مازندرانی)</a:t>
            </a:r>
          </a:p>
          <a:p>
            <a:pPr algn="r" rtl="1" fontAlgn="base"/>
            <a:r>
              <a:rPr lang="fa-IR" sz="2400" b="1" dirty="0">
                <a:latin typeface="IRANSansWeb_FaNum_Medium"/>
                <a:cs typeface="B Nazanin" panose="00000400000000000000" pitchFamily="2" charset="-78"/>
              </a:rPr>
              <a:t>پاسخ:</a:t>
            </a:r>
            <a:endParaRPr lang="fa-IR" sz="2400" b="1" i="0" dirty="0">
              <a:effectLst/>
              <a:latin typeface="IRANSansWeb_FaNum_Medium"/>
              <a:cs typeface="B Nazanin" panose="00000400000000000000" pitchFamily="2" charset="-78"/>
            </a:endParaRPr>
          </a:p>
          <a:p>
            <a:pPr algn="r" rtl="1" fontAlgn="base"/>
            <a:r>
              <a:rPr lang="fa-IR" sz="2400" b="1" i="0" dirty="0">
                <a:effectLst/>
                <a:latin typeface="IRANSansWeb_FaNum_Medium"/>
                <a:cs typeface="B Nazanin" panose="00000400000000000000" pitchFamily="2" charset="-78"/>
              </a:rPr>
              <a:t>وزن و آهنگ شعر سنگین و آرام است در نگ‌های ناهمسان بیانگر  فضای غم‌انگیز و اندوهناک حاکم بر شعر است.</a:t>
            </a:r>
          </a:p>
        </p:txBody>
      </p:sp>
    </p:spTree>
    <p:extLst>
      <p:ext uri="{BB962C8B-B14F-4D97-AF65-F5344CB8AC3E}">
        <p14:creationId xmlns:p14="http://schemas.microsoft.com/office/powerpoint/2010/main" val="3386897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8F84BB-7BEB-7537-1E7E-39E98783F5D6}"/>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4817952E-2968-D4AF-7EF4-FF58EDA880E9}"/>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دربارۀ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4E97B183-A177-DC11-2A3D-CE190E5CABF3}"/>
              </a:ext>
            </a:extLst>
          </p:cNvPr>
          <p:cNvSpPr txBox="1"/>
          <p:nvPr/>
        </p:nvSpPr>
        <p:spPr>
          <a:xfrm>
            <a:off x="1195754" y="1938051"/>
            <a:ext cx="10410092" cy="4154984"/>
          </a:xfrm>
          <a:prstGeom prst="rect">
            <a:avLst/>
          </a:prstGeom>
          <a:noFill/>
        </p:spPr>
        <p:txBody>
          <a:bodyPr wrap="square">
            <a:spAutoFit/>
          </a:bodyPr>
          <a:lstStyle/>
          <a:p>
            <a:pPr algn="just" rtl="1" fontAlgn="base"/>
            <a:r>
              <a:rPr lang="fa-IR" sz="2400" b="1" i="0" dirty="0">
                <a:solidFill>
                  <a:srgbClr val="414C56"/>
                </a:solidFill>
                <a:effectLst/>
                <a:latin typeface="IRANSansWeb_FaNum_Medium"/>
                <a:cs typeface="B Nazanin" panose="00000400000000000000" pitchFamily="2" charset="-78"/>
              </a:rPr>
              <a:t>پ) </a:t>
            </a:r>
          </a:p>
          <a:p>
            <a:pPr algn="just" rtl="1" fontAlgn="base"/>
            <a:r>
              <a:rPr lang="fa-IR" sz="2400" b="1" i="0" dirty="0">
                <a:solidFill>
                  <a:srgbClr val="414C56"/>
                </a:solidFill>
                <a:effectLst/>
                <a:latin typeface="IRANSansWeb_FaNum_Medium"/>
                <a:cs typeface="B Nazanin" panose="00000400000000000000" pitchFamily="2" charset="-78"/>
              </a:rPr>
              <a:t>معشوقه بسامان شد، تا باد چنین بادا		کفرش همه ایمان شد، تا باد چنین باد</a:t>
            </a:r>
          </a:p>
          <a:p>
            <a:pPr algn="just" rtl="1" fontAlgn="base"/>
            <a:r>
              <a:rPr lang="fa-IR" sz="2400" b="1" i="0" dirty="0">
                <a:solidFill>
                  <a:srgbClr val="414C56"/>
                </a:solidFill>
                <a:effectLst/>
                <a:latin typeface="IRANSansWeb_FaNum_Medium"/>
                <a:cs typeface="B Nazanin" panose="00000400000000000000" pitchFamily="2" charset="-78"/>
              </a:rPr>
              <a:t>ملکی که پریشان شد، از شومی شیطان شد		باز آن سلیمان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یاری که دلم خَستی، در بر رخِ ما بستی		غمخوارۀ یاران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زان خشم دروغینش، زان شیوۀ شیرینش		عالم شکرستان شد، تا باد چنین بادا</a:t>
            </a:r>
          </a:p>
          <a:p>
            <a:pPr algn="just" rtl="1" fontAlgn="base"/>
            <a:r>
              <a:rPr lang="fa-IR" sz="2400" b="1" i="0" dirty="0">
                <a:solidFill>
                  <a:srgbClr val="414C56"/>
                </a:solidFill>
                <a:effectLst/>
                <a:latin typeface="IRANSansWeb_FaNum_Medium"/>
                <a:cs typeface="B Nazanin" panose="00000400000000000000" pitchFamily="2" charset="-78"/>
              </a:rPr>
              <a:t>عید آمد و عید آمد، یاری که رمید آمد		عیدانه فراوان شد، تا باد چنین بادا</a:t>
            </a:r>
          </a:p>
          <a:p>
            <a:pPr rtl="1" fontAlgn="base"/>
            <a:r>
              <a:rPr lang="fa-IR" sz="2400" b="1" i="0" dirty="0">
                <a:solidFill>
                  <a:srgbClr val="414C56"/>
                </a:solidFill>
                <a:effectLst/>
                <a:latin typeface="IRANSansWeb_FaNum_Medium"/>
                <a:cs typeface="B Nazanin" panose="00000400000000000000" pitchFamily="2" charset="-78"/>
              </a:rPr>
              <a:t> (مولوی)</a:t>
            </a:r>
          </a:p>
          <a:p>
            <a:pPr algn="r" rtl="1" fontAlgn="base"/>
            <a:r>
              <a:rPr lang="fa-IR" sz="2400" b="1" dirty="0">
                <a:solidFill>
                  <a:srgbClr val="414C56"/>
                </a:solidFill>
                <a:latin typeface="IRANSansWeb_FaNum_Medium"/>
                <a:cs typeface="B Nazanin" panose="00000400000000000000" pitchFamily="2" charset="-78"/>
              </a:rPr>
              <a:t>پاسخ:</a:t>
            </a:r>
          </a:p>
          <a:p>
            <a:pPr algn="r" rtl="1" fontAlgn="base"/>
            <a:r>
              <a:rPr lang="fa-IR" sz="2400" b="1" dirty="0">
                <a:solidFill>
                  <a:srgbClr val="414C56"/>
                </a:solidFill>
                <a:latin typeface="IRANSansWeb_FaNum_Medium"/>
                <a:cs typeface="B Nazanin" panose="00000400000000000000" pitchFamily="2" charset="-78"/>
              </a:rPr>
              <a:t>هر مصراع به دو پاره آوایی تقسیم شده است و این ویژگی آهنگ شاد و طرب انگیزی ایجاد کرده‌است. فضای حاکم بر شعر به سبب محتوای عرفانی و وصال معشوق حقیقی، شاد است و شور و شوق گوینده را به خواننده منتقل می‌کند</a:t>
            </a:r>
            <a:endParaRPr lang="fa-IR" sz="2400" b="1" i="0" dirty="0">
              <a:solidFill>
                <a:srgbClr val="414C56"/>
              </a:solidFill>
              <a:effectLst/>
              <a:latin typeface="IRANSansWeb_FaNum_Medium"/>
              <a:cs typeface="B Nazanin" panose="00000400000000000000" pitchFamily="2" charset="-78"/>
            </a:endParaRPr>
          </a:p>
        </p:txBody>
      </p:sp>
    </p:spTree>
    <p:extLst>
      <p:ext uri="{BB962C8B-B14F-4D97-AF65-F5344CB8AC3E}">
        <p14:creationId xmlns:p14="http://schemas.microsoft.com/office/powerpoint/2010/main" val="1463531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DD230C-6906-8D09-9012-ADD504C63C66}"/>
              </a:ext>
            </a:extLst>
          </p:cNvPr>
          <p:cNvSpPr txBox="1"/>
          <p:nvPr/>
        </p:nvSpPr>
        <p:spPr>
          <a:xfrm>
            <a:off x="10185009" y="415388"/>
            <a:ext cx="1733842" cy="461665"/>
          </a:xfrm>
          <a:prstGeom prst="rect">
            <a:avLst/>
          </a:prstGeom>
          <a:noFill/>
        </p:spPr>
        <p:txBody>
          <a:bodyPr wrap="square">
            <a:spAutoFit/>
          </a:bodyPr>
          <a:lstStyle/>
          <a:p>
            <a:pPr algn="r" rtl="1"/>
            <a:r>
              <a:rPr lang="fa-IR" sz="2400" dirty="0">
                <a:cs typeface="B Titr" panose="00000700000000000000" pitchFamily="2" charset="-78"/>
              </a:rPr>
              <a:t>خودارزیابی</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D0CC42C5-06A6-763E-3249-7137EE1E8FE6}"/>
              </a:ext>
            </a:extLst>
          </p:cNvPr>
          <p:cNvSpPr txBox="1"/>
          <p:nvPr/>
        </p:nvSpPr>
        <p:spPr>
          <a:xfrm>
            <a:off x="1055078" y="1104706"/>
            <a:ext cx="10863773" cy="461665"/>
          </a:xfrm>
          <a:prstGeom prst="rect">
            <a:avLst/>
          </a:prstGeom>
          <a:noFill/>
        </p:spPr>
        <p:txBody>
          <a:bodyPr wrap="square">
            <a:spAutoFit/>
          </a:bodyPr>
          <a:lstStyle/>
          <a:p>
            <a:pPr algn="r" rtl="1"/>
            <a:r>
              <a:rPr lang="fa-IR" sz="2400" b="1" dirty="0">
                <a:cs typeface="B Nazanin" panose="00000400000000000000" pitchFamily="2" charset="-78"/>
              </a:rPr>
              <a:t>2- نمونه‌های زیر را بخوانید و دربارۀ تفاوت عواطف و حس و حال حاکم بر فضای شعر، گفت‌وگو کنید.</a:t>
            </a:r>
            <a:endParaRPr 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66F8F87B-6591-6D27-5493-1472BDA358CA}"/>
              </a:ext>
            </a:extLst>
          </p:cNvPr>
          <p:cNvSpPr txBox="1"/>
          <p:nvPr/>
        </p:nvSpPr>
        <p:spPr>
          <a:xfrm>
            <a:off x="1169377" y="1566371"/>
            <a:ext cx="10635174" cy="5032147"/>
          </a:xfrm>
          <a:prstGeom prst="rect">
            <a:avLst/>
          </a:prstGeom>
          <a:noFill/>
        </p:spPr>
        <p:txBody>
          <a:bodyPr wrap="square">
            <a:spAutoFit/>
          </a:bodyPr>
          <a:lstStyle/>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ت) </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دیو پیش توست پیدا، زو حذر بایدت کرد		چند نالی تو چو دیوانه ز دیو ناپدید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چون نخواهی کت ز دیگر کس جگر خسته شود	دیگران را خیره خیره دل چرا باید خلید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برگزین از کارها پاکیزگی و خوی نیک		کز همه دنیا گزین خلق دنیا این گزید</a:t>
            </a:r>
          </a:p>
          <a:p>
            <a:pPr algn="just" rtl="1" fontAlgn="base">
              <a:lnSpc>
                <a:spcPct val="150000"/>
              </a:lnSpc>
            </a:pPr>
            <a:r>
              <a:rPr lang="fa-IR" sz="2400" b="1" i="0" dirty="0">
                <a:solidFill>
                  <a:srgbClr val="414C56"/>
                </a:solidFill>
                <a:effectLst/>
                <a:latin typeface="IRANSansWeb_FaNum_Medium"/>
                <a:cs typeface="B Nazanin" panose="00000400000000000000" pitchFamily="2" charset="-78"/>
              </a:rPr>
              <a:t>نیک‌خو گفته‌است یزدان، مر رسول خویش را		خوی نیک است ای برادر، گنج نیکی را کلید</a:t>
            </a:r>
          </a:p>
          <a:p>
            <a:pPr rtl="1" fontAlgn="base">
              <a:lnSpc>
                <a:spcPct val="150000"/>
              </a:lnSpc>
            </a:pPr>
            <a:r>
              <a:rPr lang="fa-IR" sz="2400" b="1" i="0" dirty="0">
                <a:solidFill>
                  <a:srgbClr val="414C56"/>
                </a:solidFill>
                <a:effectLst/>
                <a:latin typeface="IRANSansWeb_FaNum_Medium"/>
                <a:cs typeface="B Nazanin" panose="00000400000000000000" pitchFamily="2" charset="-78"/>
              </a:rPr>
              <a:t> (ناصرخسرو)</a:t>
            </a:r>
          </a:p>
          <a:p>
            <a:pPr algn="r" rtl="1" fontAlgn="base">
              <a:lnSpc>
                <a:spcPct val="150000"/>
              </a:lnSpc>
            </a:pPr>
            <a:r>
              <a:rPr lang="fa-IR" sz="2400" b="1" dirty="0">
                <a:solidFill>
                  <a:srgbClr val="414C56"/>
                </a:solidFill>
                <a:latin typeface="IRANSansWeb_FaNum_Medium"/>
                <a:cs typeface="B Nazanin" panose="00000400000000000000" pitchFamily="2" charset="-78"/>
              </a:rPr>
              <a:t>پاسخ: </a:t>
            </a:r>
          </a:p>
          <a:p>
            <a:pPr algn="r" rtl="1" fontAlgn="base">
              <a:lnSpc>
                <a:spcPct val="150000"/>
              </a:lnSpc>
            </a:pPr>
            <a:r>
              <a:rPr lang="fa-IR" sz="2400" b="1" i="0" dirty="0">
                <a:solidFill>
                  <a:srgbClr val="414C56"/>
                </a:solidFill>
                <a:effectLst/>
                <a:latin typeface="IRANSansWeb_FaNum_Medium"/>
                <a:cs typeface="B Nazanin" panose="00000400000000000000" pitchFamily="2" charset="-78"/>
              </a:rPr>
              <a:t>وزن و آهنگ شعر سنگین، خشک و رسمی و متناسب حس و حال فضای حاکم بر شعر و پند و اندرز است.</a:t>
            </a:r>
          </a:p>
        </p:txBody>
      </p:sp>
    </p:spTree>
    <p:extLst>
      <p:ext uri="{BB962C8B-B14F-4D97-AF65-F5344CB8AC3E}">
        <p14:creationId xmlns:p14="http://schemas.microsoft.com/office/powerpoint/2010/main" val="1815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9B67E1-9737-A9CA-B129-F6F74A4E0455}"/>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DEFB479A-0B74-5438-E7D4-FC85D29582BC}"/>
              </a:ext>
            </a:extLst>
          </p:cNvPr>
          <p:cNvSpPr txBox="1"/>
          <p:nvPr/>
        </p:nvSpPr>
        <p:spPr>
          <a:xfrm>
            <a:off x="5539154" y="1168903"/>
            <a:ext cx="6098344" cy="1477328"/>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هدف از موسیقی و شعر چیست؟</a:t>
            </a:r>
          </a:p>
          <a:p>
            <a:pPr algn="r" rtl="1"/>
            <a:endParaRPr lang="fa-IR" sz="2400" b="1" dirty="0">
              <a:solidFill>
                <a:prstClr val="black"/>
              </a:solidFill>
              <a:latin typeface="Calibri" panose="020F0502020204030204"/>
              <a:cs typeface="B Nazanin" panose="00000400000000000000" pitchFamily="2" charset="-78"/>
            </a:endParaRPr>
          </a:p>
          <a:p>
            <a:pPr algn="r" rtl="1"/>
            <a:r>
              <a:rPr lang="fa-IR" sz="2400" b="1" dirty="0">
                <a:solidFill>
                  <a:prstClr val="black"/>
                </a:solidFill>
                <a:latin typeface="Calibri" panose="020F0502020204030204"/>
                <a:cs typeface="B Nazanin" panose="00000400000000000000" pitchFamily="2" charset="-78"/>
              </a:rPr>
              <a:t>پاسخ:  برانگیختن حس و حال عاطفی</a:t>
            </a:r>
          </a:p>
          <a:p>
            <a:pPr algn="r" rtl="1"/>
            <a:endParaRPr lang="en-US" dirty="0"/>
          </a:p>
        </p:txBody>
      </p:sp>
    </p:spTree>
    <p:extLst>
      <p:ext uri="{BB962C8B-B14F-4D97-AF65-F5344CB8AC3E}">
        <p14:creationId xmlns:p14="http://schemas.microsoft.com/office/powerpoint/2010/main" val="2870245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9ABE55-B238-CF40-3112-032CAF9D0AC8}"/>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DD21D50A-5F27-4031-430F-FFAFBA597A2A}"/>
              </a:ext>
            </a:extLst>
          </p:cNvPr>
          <p:cNvSpPr txBox="1"/>
          <p:nvPr/>
        </p:nvSpPr>
        <p:spPr>
          <a:xfrm>
            <a:off x="5662245" y="1478393"/>
            <a:ext cx="6098344" cy="1569660"/>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اساسی‌ترین عامل پیدایی شعر،</a:t>
            </a:r>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 .................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است.</a:t>
            </a:r>
          </a:p>
          <a:p>
            <a:pPr algn="r" rtl="1"/>
            <a:endParaRPr lang="fa-IR" sz="2400" b="1" dirty="0">
              <a:solidFill>
                <a:prstClr val="black"/>
              </a:solidFill>
              <a:latin typeface="Calibri" panose="020F0502020204030204"/>
              <a:cs typeface="B Nazanin" panose="00000400000000000000" pitchFamily="2" charset="-78"/>
            </a:endParaRPr>
          </a:p>
          <a:p>
            <a:pPr algn="r" rtl="1"/>
            <a:r>
              <a:rPr lang="fa-IR" sz="2400" b="1" dirty="0">
                <a:solidFill>
                  <a:prstClr val="black"/>
                </a:solidFill>
                <a:latin typeface="Calibri" panose="020F0502020204030204"/>
                <a:cs typeface="B Nazanin" panose="00000400000000000000" pitchFamily="2" charset="-78"/>
              </a:rPr>
              <a:t>پاسخ: عاطفه</a:t>
            </a:r>
            <a:endParaRPr lang="en-US" dirty="0"/>
          </a:p>
        </p:txBody>
      </p:sp>
    </p:spTree>
    <p:extLst>
      <p:ext uri="{BB962C8B-B14F-4D97-AF65-F5344CB8AC3E}">
        <p14:creationId xmlns:p14="http://schemas.microsoft.com/office/powerpoint/2010/main" val="2938350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63B75D-FD61-0761-D76D-E84A721DEBB6}"/>
              </a:ext>
            </a:extLst>
          </p:cNvPr>
          <p:cNvSpPr txBox="1"/>
          <p:nvPr/>
        </p:nvSpPr>
        <p:spPr>
          <a:xfrm>
            <a:off x="1280160" y="1331966"/>
            <a:ext cx="1042416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زبان و واژه:</a:t>
            </a:r>
          </a:p>
          <a:p>
            <a:pPr algn="r" rtl="1">
              <a:lnSpc>
                <a:spcPct val="200000"/>
              </a:lnSpc>
            </a:pPr>
            <a:r>
              <a:rPr lang="fa-IR" sz="2400" b="1" dirty="0">
                <a:cs typeface="B Nazanin" panose="00000400000000000000" pitchFamily="2" charset="-78"/>
              </a:rPr>
              <a:t>شاعر برای انتقال عاطفۀ خود به دیگران از </a:t>
            </a:r>
            <a:r>
              <a:rPr lang="fa-IR" sz="2400" b="1" dirty="0">
                <a:solidFill>
                  <a:srgbClr val="FF0000"/>
                </a:solidFill>
                <a:cs typeface="B Nazanin" panose="00000400000000000000" pitchFamily="2" charset="-78"/>
              </a:rPr>
              <a:t>زبان</a:t>
            </a:r>
            <a:r>
              <a:rPr lang="fa-IR" sz="2400" b="1" dirty="0">
                <a:cs typeface="B Nazanin" panose="00000400000000000000" pitchFamily="2" charset="-78"/>
              </a:rPr>
              <a:t> کمک می‌گیرد و واژه‌هایی را بر می‌گزیند که با قرار گرفتن در کنار هم، آهنگی خاص را پدید آورند؛ بنابراین،</a:t>
            </a:r>
            <a:r>
              <a:rPr lang="fa-IR" sz="2400" b="1" dirty="0">
                <a:solidFill>
                  <a:srgbClr val="FF0000"/>
                </a:solidFill>
                <a:cs typeface="B Nazanin" panose="00000400000000000000" pitchFamily="2" charset="-78"/>
              </a:rPr>
              <a:t> وزن </a:t>
            </a:r>
            <a:r>
              <a:rPr lang="fa-IR" sz="2400" b="1" dirty="0">
                <a:cs typeface="B Nazanin" panose="00000400000000000000" pitchFamily="2" charset="-78"/>
              </a:rPr>
              <a:t>و</a:t>
            </a:r>
            <a:r>
              <a:rPr lang="fa-IR" sz="2400" b="1" dirty="0">
                <a:solidFill>
                  <a:srgbClr val="FF0000"/>
                </a:solidFill>
                <a:cs typeface="B Nazanin" panose="00000400000000000000" pitchFamily="2" charset="-78"/>
              </a:rPr>
              <a:t> آهنگ</a:t>
            </a:r>
            <a:r>
              <a:rPr lang="fa-IR" sz="2400" b="1" dirty="0">
                <a:cs typeface="B Nazanin" panose="00000400000000000000" pitchFamily="2" charset="-78"/>
              </a:rPr>
              <a:t>، به انتقال بهتر احساس و عاطفه کمک می‌کند</a:t>
            </a:r>
            <a:endParaRPr lang="en-US" sz="2400" b="1" dirty="0">
              <a:cs typeface="B Nazanin" panose="00000400000000000000" pitchFamily="2" charset="-78"/>
            </a:endParaRPr>
          </a:p>
        </p:txBody>
      </p:sp>
    </p:spTree>
    <p:extLst>
      <p:ext uri="{BB962C8B-B14F-4D97-AF65-F5344CB8AC3E}">
        <p14:creationId xmlns:p14="http://schemas.microsoft.com/office/powerpoint/2010/main" val="2478204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247769-564B-3FE5-0876-3161AF82A747}"/>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6AE06364-57A8-EB29-6166-C626A96FF364}"/>
              </a:ext>
            </a:extLst>
          </p:cNvPr>
          <p:cNvSpPr txBox="1"/>
          <p:nvPr/>
        </p:nvSpPr>
        <p:spPr>
          <a:xfrm>
            <a:off x="4304713" y="1752208"/>
            <a:ext cx="7241343" cy="1200329"/>
          </a:xfrm>
          <a:prstGeom prst="rect">
            <a:avLst/>
          </a:prstGeom>
          <a:noFill/>
        </p:spPr>
        <p:txBody>
          <a:bodyPr wrap="square">
            <a:spAutoFit/>
          </a:bodyPr>
          <a:lstStyle/>
          <a:p>
            <a:pPr algn="r" rtl="1"/>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شاعر برای انتقال عاطفۀ خود به دیگران از .............. کمک می‌گیرد.</a:t>
            </a:r>
          </a:p>
          <a:p>
            <a:pPr algn="r" rtl="1"/>
            <a:endParaRPr lang="fa-IR" sz="2400" b="1" dirty="0">
              <a:latin typeface="Calibri" panose="020F0502020204030204"/>
              <a:cs typeface="B Nazanin" panose="00000400000000000000" pitchFamily="2" charset="-78"/>
            </a:endParaRPr>
          </a:p>
          <a:p>
            <a:pPr algn="r" rtl="1"/>
            <a:r>
              <a:rPr lang="fa-IR" sz="2400" b="1" dirty="0">
                <a:latin typeface="Calibri" panose="020F0502020204030204"/>
                <a:cs typeface="B Nazanin" panose="00000400000000000000" pitchFamily="2" charset="-78"/>
              </a:rPr>
              <a:t>پاسخ: زبان</a:t>
            </a:r>
            <a:endParaRPr lang="en-US" sz="2400" dirty="0"/>
          </a:p>
        </p:txBody>
      </p:sp>
      <p:sp>
        <p:nvSpPr>
          <p:cNvPr id="6" name="TextBox 5">
            <a:extLst>
              <a:ext uri="{FF2B5EF4-FFF2-40B4-BE49-F238E27FC236}">
                <a16:creationId xmlns:a16="http://schemas.microsoft.com/office/drawing/2014/main" id="{36276F90-8D7C-BE6D-E876-931C33060166}"/>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p:spTree>
    <p:extLst>
      <p:ext uri="{BB962C8B-B14F-4D97-AF65-F5344CB8AC3E}">
        <p14:creationId xmlns:p14="http://schemas.microsoft.com/office/powerpoint/2010/main" val="1425531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87A3EF-2384-14E6-AA85-20AA614AFC33}"/>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9E25486C-6265-0B57-8E8F-9BE39BB20676}"/>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p:sp>
        <p:nvSpPr>
          <p:cNvPr id="5" name="TextBox 4">
            <a:extLst>
              <a:ext uri="{FF2B5EF4-FFF2-40B4-BE49-F238E27FC236}">
                <a16:creationId xmlns:a16="http://schemas.microsoft.com/office/drawing/2014/main" id="{A5F3B94F-FAD0-36D4-8A5C-C7A9C05B00A6}"/>
              </a:ext>
            </a:extLst>
          </p:cNvPr>
          <p:cNvSpPr txBox="1"/>
          <p:nvPr/>
        </p:nvSpPr>
        <p:spPr>
          <a:xfrm>
            <a:off x="3766623" y="1765774"/>
            <a:ext cx="7993966" cy="1200329"/>
          </a:xfrm>
          <a:prstGeom prst="rect">
            <a:avLst/>
          </a:prstGeom>
          <a:noFill/>
        </p:spPr>
        <p:txBody>
          <a:bodyPr wrap="square">
            <a:spAutoFit/>
          </a:bodyPr>
          <a:lstStyle/>
          <a:p>
            <a:pPr algn="r" rtl="1"/>
            <a:r>
              <a:rPr kumimoji="0" lang="fa-IR" sz="2400" b="1" i="0" u="none" strike="noStrike" kern="1200" cap="none" spc="0" normalizeH="0" baseline="0" noProof="0" dirty="0">
                <a:ln>
                  <a:noFill/>
                </a:ln>
                <a:effectLst/>
                <a:uLnTx/>
                <a:uFillTx/>
                <a:latin typeface="Calibri" panose="020F0502020204030204"/>
                <a:ea typeface="+mn-ea"/>
                <a:cs typeface="B Nazanin" panose="00000400000000000000" pitchFamily="2" charset="-78"/>
              </a:rPr>
              <a:t>وزن و ...................، به انتقال بهتر احساس و عاطفه کمک می‌کند.</a:t>
            </a:r>
          </a:p>
          <a:p>
            <a:pPr algn="r" rtl="1"/>
            <a:endParaRPr lang="fa-IR" sz="2400" b="1" dirty="0">
              <a:latin typeface="Calibri" panose="020F0502020204030204"/>
              <a:cs typeface="B Nazanin" panose="00000400000000000000" pitchFamily="2" charset="-78"/>
            </a:endParaRPr>
          </a:p>
          <a:p>
            <a:pPr algn="r" rtl="1"/>
            <a:r>
              <a:rPr lang="fa-IR" sz="2400" b="1" dirty="0">
                <a:latin typeface="Calibri" panose="020F0502020204030204"/>
                <a:cs typeface="B Nazanin" panose="00000400000000000000" pitchFamily="2" charset="-78"/>
              </a:rPr>
              <a:t>پاسخ: آهنگ</a:t>
            </a:r>
            <a:endParaRPr lang="en-US" dirty="0"/>
          </a:p>
        </p:txBody>
      </p:sp>
    </p:spTree>
    <p:extLst>
      <p:ext uri="{BB962C8B-B14F-4D97-AF65-F5344CB8AC3E}">
        <p14:creationId xmlns:p14="http://schemas.microsoft.com/office/powerpoint/2010/main" val="1661773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02ECF1-4396-35A7-3CBB-2788FE382B31}"/>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A623C081-4CA8-2326-7E3E-0BCD649C3562}"/>
              </a:ext>
            </a:extLst>
          </p:cNvPr>
          <p:cNvSpPr txBox="1"/>
          <p:nvPr/>
        </p:nvSpPr>
        <p:spPr>
          <a:xfrm>
            <a:off x="8567224" y="1054574"/>
            <a:ext cx="3084341"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عبارت زیر را کامل کنید.</a:t>
            </a:r>
          </a:p>
        </p:txBody>
      </p:sp>
      <p:sp>
        <p:nvSpPr>
          <p:cNvPr id="5" name="TextBox 4">
            <a:extLst>
              <a:ext uri="{FF2B5EF4-FFF2-40B4-BE49-F238E27FC236}">
                <a16:creationId xmlns:a16="http://schemas.microsoft.com/office/drawing/2014/main" id="{CFE234AE-822E-B179-262F-98961E265E4E}"/>
              </a:ext>
            </a:extLst>
          </p:cNvPr>
          <p:cNvSpPr txBox="1"/>
          <p:nvPr/>
        </p:nvSpPr>
        <p:spPr>
          <a:xfrm>
            <a:off x="5518052" y="1873376"/>
            <a:ext cx="6098344" cy="170816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پس از عاطفه مهمترین و مؤثرترین عامل، </a:t>
            </a:r>
            <a:r>
              <a:rPr kumimoji="0" lang="fa-IR" sz="2400" b="1" i="0" u="none" strike="noStrike" kern="1200" cap="none" spc="0" normalizeH="0" baseline="0" noProof="0" dirty="0">
                <a:ln>
                  <a:noFill/>
                </a:ln>
                <a:solidFill>
                  <a:srgbClr val="FF0000"/>
                </a:solidFill>
                <a:effectLst/>
                <a:uLnTx/>
                <a:uFillTx/>
                <a:latin typeface="Calibri" panose="020F0502020204030204"/>
                <a:ea typeface="+mn-ea"/>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است. </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پاسخ: وزن</a:t>
            </a:r>
          </a:p>
        </p:txBody>
      </p:sp>
    </p:spTree>
    <p:extLst>
      <p:ext uri="{BB962C8B-B14F-4D97-AF65-F5344CB8AC3E}">
        <p14:creationId xmlns:p14="http://schemas.microsoft.com/office/powerpoint/2010/main" val="1116718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E4D28F-24A3-7D91-3846-09E050732842}"/>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9B4C95EC-78D2-D1E9-0BA2-0C9026A05D85}"/>
              </a:ext>
            </a:extLst>
          </p:cNvPr>
          <p:cNvSpPr txBox="1"/>
          <p:nvPr/>
        </p:nvSpPr>
        <p:spPr>
          <a:xfrm>
            <a:off x="5331656" y="1054574"/>
            <a:ext cx="6319910"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واژۀ مناسب را از داخل کمانک انتخاب کنید.</a:t>
            </a:r>
          </a:p>
        </p:txBody>
      </p:sp>
      <p:sp>
        <p:nvSpPr>
          <p:cNvPr id="5" name="TextBox 4">
            <a:extLst>
              <a:ext uri="{FF2B5EF4-FFF2-40B4-BE49-F238E27FC236}">
                <a16:creationId xmlns:a16="http://schemas.microsoft.com/office/drawing/2014/main" id="{3FF75EAC-7946-3E64-B353-FEC9AFE8BEB5}"/>
              </a:ext>
            </a:extLst>
          </p:cNvPr>
          <p:cNvSpPr txBox="1"/>
          <p:nvPr/>
        </p:nvSpPr>
        <p:spPr>
          <a:xfrm>
            <a:off x="3179298" y="1752208"/>
            <a:ext cx="8310488"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ادراکی است که  از احساس نظم حاصل می شود. (عاطفه / وزن)</a:t>
            </a:r>
          </a:p>
        </p:txBody>
      </p:sp>
    </p:spTree>
    <p:extLst>
      <p:ext uri="{BB962C8B-B14F-4D97-AF65-F5344CB8AC3E}">
        <p14:creationId xmlns:p14="http://schemas.microsoft.com/office/powerpoint/2010/main" val="3109496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633D4B-EC60-9054-5167-C1B97E95692D}"/>
              </a:ext>
            </a:extLst>
          </p:cNvPr>
          <p:cNvSpPr txBox="1"/>
          <p:nvPr/>
        </p:nvSpPr>
        <p:spPr>
          <a:xfrm>
            <a:off x="1997612" y="1054572"/>
            <a:ext cx="9639887"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واژۀ مناسب را از داخل کمانک انتخاب کنید.</a:t>
            </a:r>
          </a:p>
        </p:txBody>
      </p:sp>
      <p:sp>
        <p:nvSpPr>
          <p:cNvPr id="3" name="TextBox 2">
            <a:extLst>
              <a:ext uri="{FF2B5EF4-FFF2-40B4-BE49-F238E27FC236}">
                <a16:creationId xmlns:a16="http://schemas.microsoft.com/office/drawing/2014/main" id="{F56FFAD1-40F5-9FC3-9277-1A0692A65986}"/>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5" name="TextBox 4">
            <a:extLst>
              <a:ext uri="{FF2B5EF4-FFF2-40B4-BE49-F238E27FC236}">
                <a16:creationId xmlns:a16="http://schemas.microsoft.com/office/drawing/2014/main" id="{E2ECFB7D-52A2-FC9E-AB53-E2FF6EAFC693}"/>
              </a:ext>
            </a:extLst>
          </p:cNvPr>
          <p:cNvSpPr txBox="1"/>
          <p:nvPr/>
        </p:nvSpPr>
        <p:spPr>
          <a:xfrm>
            <a:off x="1280161" y="1997111"/>
            <a:ext cx="10480428" cy="461665"/>
          </a:xfrm>
          <a:prstGeom prst="rect">
            <a:avLst/>
          </a:prstGeom>
          <a:noFill/>
        </p:spPr>
        <p:txBody>
          <a:bodyPr wrap="square">
            <a:spAutoFit/>
          </a:bodyPr>
          <a:lstStyle/>
          <a:p>
            <a:pPr algn="r" rtl="1"/>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امری حسی است و بیرون از ذهن کسی که آن را در  می یابد، وجود ندارد. (وزن / احساس)</a:t>
            </a:r>
            <a:endParaRPr lang="en-US" dirty="0"/>
          </a:p>
        </p:txBody>
      </p:sp>
    </p:spTree>
    <p:extLst>
      <p:ext uri="{BB962C8B-B14F-4D97-AF65-F5344CB8AC3E}">
        <p14:creationId xmlns:p14="http://schemas.microsoft.com/office/powerpoint/2010/main" val="3829308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B7D48A-C6A4-E47A-2C4E-89266624BD50}"/>
              </a:ext>
            </a:extLst>
          </p:cNvPr>
          <p:cNvSpPr txBox="1"/>
          <p:nvPr/>
        </p:nvSpPr>
        <p:spPr>
          <a:xfrm>
            <a:off x="8454683" y="356940"/>
            <a:ext cx="3305907" cy="461665"/>
          </a:xfrm>
          <a:prstGeom prst="rect">
            <a:avLst/>
          </a:prstGeom>
          <a:noFill/>
        </p:spPr>
        <p:txBody>
          <a:bodyPr wrap="square">
            <a:spAutoFit/>
          </a:bodyPr>
          <a:lstStyle/>
          <a:p>
            <a:pPr algn="r" rtl="1"/>
            <a:r>
              <a:rPr lang="fa-IR" sz="2400" b="1" dirty="0">
                <a:cs typeface="B Titr" panose="00000700000000000000" pitchFamily="2" charset="-78"/>
              </a:rPr>
              <a:t>نمونۀ هماهنگ شهر تهران</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8CC09339-6916-918B-E256-012BD64B4CAF}"/>
              </a:ext>
            </a:extLst>
          </p:cNvPr>
          <p:cNvSpPr txBox="1"/>
          <p:nvPr/>
        </p:nvSpPr>
        <p:spPr>
          <a:xfrm>
            <a:off x="609600" y="1322254"/>
            <a:ext cx="10972799" cy="3913059"/>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برای خواندن هريک از ابيات زير، کدام لحن ِ روبه رو،مناسب تر است؟(حماسي، روايي- داستاني ، طنز،اندرزی) 0/75							اسفند 402</a:t>
            </a:r>
          </a:p>
          <a:p>
            <a:pPr algn="r" rtl="1">
              <a:lnSpc>
                <a:spcPct val="150000"/>
              </a:lnSpc>
            </a:pPr>
            <a:r>
              <a:rPr lang="fa-IR" sz="2400" b="1" dirty="0">
                <a:cs typeface="B Nazanin" panose="00000400000000000000" pitchFamily="2" charset="-78"/>
              </a:rPr>
              <a:t> الف) به جمشيد بر ،تيره گون گشت روز 	همي کاست زو فرّ گيتي فروز</a:t>
            </a:r>
          </a:p>
          <a:p>
            <a:pPr algn="r" rtl="1">
              <a:lnSpc>
                <a:spcPct val="150000"/>
              </a:lnSpc>
            </a:pPr>
            <a:r>
              <a:rPr lang="fa-IR" sz="2400" b="1" dirty="0">
                <a:cs typeface="B Nazanin" panose="00000400000000000000" pitchFamily="2" charset="-78"/>
              </a:rPr>
              <a:t>ب) شبي ياد دارم که چشمم نخـفـت 	شنيدم که پروانه با شمع گـفت </a:t>
            </a:r>
          </a:p>
          <a:p>
            <a:pPr algn="r" rtl="1">
              <a:lnSpc>
                <a:spcPct val="150000"/>
              </a:lnSpc>
            </a:pPr>
            <a:r>
              <a:rPr lang="fa-IR" sz="2400" b="1" dirty="0">
                <a:cs typeface="B Nazanin" panose="00000400000000000000" pitchFamily="2" charset="-78"/>
              </a:rPr>
              <a:t>پ)حريص و جهان سوز و سرکش مباش 	ز خاک آفريدندت، آتش مباش</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الف: حماسی	ب) داستانی	پ) اندرزی</a:t>
            </a:r>
            <a:endParaRPr lang="en-US" sz="2400" b="1" dirty="0">
              <a:cs typeface="B Nazanin" panose="00000400000000000000" pitchFamily="2" charset="-78"/>
            </a:endParaRPr>
          </a:p>
        </p:txBody>
      </p:sp>
    </p:spTree>
    <p:extLst>
      <p:ext uri="{BB962C8B-B14F-4D97-AF65-F5344CB8AC3E}">
        <p14:creationId xmlns:p14="http://schemas.microsoft.com/office/powerpoint/2010/main" val="214368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BF5E27-4BD5-30C4-DF22-AC302BC319E2}"/>
              </a:ext>
            </a:extLst>
          </p:cNvPr>
          <p:cNvSpPr txBox="1"/>
          <p:nvPr/>
        </p:nvSpPr>
        <p:spPr>
          <a:xfrm>
            <a:off x="10159218" y="356940"/>
            <a:ext cx="1601372" cy="461665"/>
          </a:xfrm>
          <a:prstGeom prst="rect">
            <a:avLst/>
          </a:prstGeom>
          <a:noFill/>
        </p:spPr>
        <p:txBody>
          <a:bodyPr wrap="square">
            <a:spAutoFit/>
          </a:bodyPr>
          <a:lstStyle/>
          <a:p>
            <a:pPr algn="r" rtl="1"/>
            <a:r>
              <a:rPr lang="fa-IR" sz="2400" b="1" dirty="0">
                <a:cs typeface="B Titr" panose="00000700000000000000" pitchFamily="2" charset="-78"/>
              </a:rPr>
              <a:t>نمونۀ نهایی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EC83BFEC-D661-B766-9C40-0C11D4BD1514}"/>
              </a:ext>
            </a:extLst>
          </p:cNvPr>
          <p:cNvSpPr txBox="1"/>
          <p:nvPr/>
        </p:nvSpPr>
        <p:spPr>
          <a:xfrm>
            <a:off x="951910" y="1512668"/>
            <a:ext cx="11015002" cy="294356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چه عواملي بر قدرت اثرگذاری بيت زير افزوده است؟ 0/5			اسفند 402</a:t>
            </a:r>
          </a:p>
          <a:p>
            <a:pPr algn="r" rtl="1">
              <a:lnSpc>
                <a:spcPct val="200000"/>
              </a:lnSpc>
            </a:pPr>
            <a:r>
              <a:rPr lang="fa-IR" sz="2400" b="1" dirty="0">
                <a:cs typeface="B Nazanin" panose="00000400000000000000" pitchFamily="2" charset="-78"/>
              </a:rPr>
              <a:t>گفت که سرمست نه‌ای، رو که از اين دست نه‌ای	 رفتم و سرمست شدم وز طرب آکنده شدم (مولوی)</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پاسخ: تناسب و همسويی وزن و عاطفه </a:t>
            </a:r>
            <a:endParaRPr lang="en-US" sz="2400" b="1" dirty="0">
              <a:cs typeface="B Nazanin" panose="00000400000000000000" pitchFamily="2" charset="-78"/>
            </a:endParaRPr>
          </a:p>
        </p:txBody>
      </p:sp>
    </p:spTree>
    <p:extLst>
      <p:ext uri="{BB962C8B-B14F-4D97-AF65-F5344CB8AC3E}">
        <p14:creationId xmlns:p14="http://schemas.microsoft.com/office/powerpoint/2010/main" val="67447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4E072F-87FF-D6A3-6E90-12852275ADA2}"/>
              </a:ext>
            </a:extLst>
          </p:cNvPr>
          <p:cNvSpPr txBox="1"/>
          <p:nvPr/>
        </p:nvSpPr>
        <p:spPr>
          <a:xfrm>
            <a:off x="970671" y="1404482"/>
            <a:ext cx="10789919" cy="3699474"/>
          </a:xfrm>
          <a:prstGeom prst="rect">
            <a:avLst/>
          </a:prstGeom>
          <a:noFill/>
        </p:spPr>
        <p:txBody>
          <a:bodyPr wrap="square">
            <a:spAutoFit/>
          </a:bodyPr>
          <a:lstStyle/>
          <a:p>
            <a:pPr algn="r" rtl="1">
              <a:lnSpc>
                <a:spcPct val="200000"/>
              </a:lnSpc>
            </a:pPr>
            <a:r>
              <a:rPr lang="fa-IR" sz="2000" b="1" dirty="0">
                <a:cs typeface="B Nazanin" panose="00000400000000000000" pitchFamily="2" charset="-78"/>
              </a:rPr>
              <a:t>كدام‌يك از ابيات زير از وزن شورآفرين و شاد برخوردار است؟ 0/25		خرداد 403</a:t>
            </a:r>
          </a:p>
          <a:p>
            <a:pPr algn="r" rtl="1">
              <a:lnSpc>
                <a:spcPct val="200000"/>
              </a:lnSpc>
            </a:pPr>
            <a:r>
              <a:rPr lang="fa-IR" sz="2000" b="1" dirty="0">
                <a:cs typeface="B Nazanin" panose="00000400000000000000" pitchFamily="2" charset="-78"/>
              </a:rPr>
              <a:t>الف) اي ساربان،آهسته ران كارام جانم مي‌رود 	وان دل كه باخودداشتم با دلستانم مي‌رود </a:t>
            </a:r>
          </a:p>
          <a:p>
            <a:pPr algn="r" rtl="1">
              <a:lnSpc>
                <a:spcPct val="200000"/>
              </a:lnSpc>
            </a:pPr>
            <a:r>
              <a:rPr lang="fa-IR" sz="2000" b="1" dirty="0">
                <a:cs typeface="B Nazanin" panose="00000400000000000000" pitchFamily="2" charset="-78"/>
              </a:rPr>
              <a:t>ب)تا بـه كــرم خــرده نـگـيري كـه مـن	 غــايــبم از ذوق حــضــور اي صنـم</a:t>
            </a:r>
          </a:p>
          <a:p>
            <a:pPr algn="r" rtl="1">
              <a:lnSpc>
                <a:spcPct val="200000"/>
              </a:lnSpc>
            </a:pPr>
            <a:r>
              <a:rPr lang="fa-IR" sz="2000" b="1" dirty="0">
                <a:cs typeface="B Nazanin" panose="00000400000000000000" pitchFamily="2" charset="-78"/>
              </a:rPr>
              <a:t> ج) بـر آمــد خــروش سـپــاه از دوروي جـهـان شــد پــر ازمـردمجـنگجوي</a:t>
            </a:r>
          </a:p>
          <a:p>
            <a:pPr algn="r" rtl="1">
              <a:lnSpc>
                <a:spcPct val="200000"/>
              </a:lnSpc>
            </a:pPr>
            <a:endParaRPr lang="fa-IR" sz="2000" b="1" dirty="0">
              <a:cs typeface="B Nazanin" panose="00000400000000000000" pitchFamily="2" charset="-78"/>
            </a:endParaRPr>
          </a:p>
          <a:p>
            <a:pPr algn="r" rtl="1">
              <a:lnSpc>
                <a:spcPct val="200000"/>
              </a:lnSpc>
            </a:pPr>
            <a:r>
              <a:rPr lang="fa-IR" sz="2000" b="1" dirty="0">
                <a:cs typeface="B Nazanin" panose="00000400000000000000" pitchFamily="2" charset="-78"/>
              </a:rPr>
              <a:t>پاسخ: ب 0/25 (وزن شعر شاد و شورانگیز و متناسب با عاطفۀ موحود در شعر است.)</a:t>
            </a:r>
            <a:endParaRPr lang="en-US" sz="2000" b="1" dirty="0">
              <a:cs typeface="B Nazanin" panose="00000400000000000000" pitchFamily="2" charset="-78"/>
            </a:endParaRPr>
          </a:p>
        </p:txBody>
      </p:sp>
      <p:sp>
        <p:nvSpPr>
          <p:cNvPr id="7" name="TextBox 6">
            <a:extLst>
              <a:ext uri="{FF2B5EF4-FFF2-40B4-BE49-F238E27FC236}">
                <a16:creationId xmlns:a16="http://schemas.microsoft.com/office/drawing/2014/main" id="{1B18D0EF-4D2F-1A2C-EAA2-DF1AC78E5AD0}"/>
              </a:ext>
            </a:extLst>
          </p:cNvPr>
          <p:cNvSpPr txBox="1"/>
          <p:nvPr/>
        </p:nvSpPr>
        <p:spPr>
          <a:xfrm>
            <a:off x="10159218" y="356940"/>
            <a:ext cx="1601372" cy="461665"/>
          </a:xfrm>
          <a:prstGeom prst="rect">
            <a:avLst/>
          </a:prstGeom>
          <a:noFill/>
        </p:spPr>
        <p:txBody>
          <a:bodyPr wrap="square">
            <a:spAutoFit/>
          </a:bodyPr>
          <a:lstStyle/>
          <a:p>
            <a:pPr algn="r" rtl="1"/>
            <a:r>
              <a:rPr lang="fa-IR" sz="2400" b="1" dirty="0">
                <a:cs typeface="B Titr" panose="00000700000000000000" pitchFamily="2" charset="-78"/>
              </a:rPr>
              <a:t>نمونۀ نهایی</a:t>
            </a:r>
            <a:endParaRPr lang="en-US" sz="2400" b="1" dirty="0">
              <a:cs typeface="B Titr" panose="00000700000000000000" pitchFamily="2" charset="-78"/>
            </a:endParaRPr>
          </a:p>
        </p:txBody>
      </p:sp>
    </p:spTree>
    <p:extLst>
      <p:ext uri="{BB962C8B-B14F-4D97-AF65-F5344CB8AC3E}">
        <p14:creationId xmlns:p14="http://schemas.microsoft.com/office/powerpoint/2010/main" val="4133682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37F273-898B-DC9C-3199-FD938D6389D5}"/>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B192B88-A290-19FA-9AED-F0516A5FDEA1}"/>
              </a:ext>
            </a:extLst>
          </p:cNvPr>
          <p:cNvSpPr txBox="1"/>
          <p:nvPr/>
        </p:nvSpPr>
        <p:spPr>
          <a:xfrm>
            <a:off x="998807" y="1357924"/>
            <a:ext cx="10761784" cy="3416320"/>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با توجه به بیت زیر به پرسش‌ها پاسخ دهید:</a:t>
            </a:r>
          </a:p>
          <a:p>
            <a:pPr algn="r" rtl="1"/>
            <a:endParaRPr lang="fa-IR" sz="2400" b="1" i="0" dirty="0">
              <a:solidFill>
                <a:srgbClr val="000000"/>
              </a:solidFill>
              <a:effectLst/>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جان طرب پرست ما، عقل خراب مست ما		ساغر جان به دست ما، سخت خوش است ای خدا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چه فضای عاطفی بر شعر حاکم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اهنگ شعر با عاطفۀ موجود در شعر هماهنگی دارد؟</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ج) دلیل خود را بنویسید.</a:t>
            </a:r>
          </a:p>
        </p:txBody>
      </p:sp>
    </p:spTree>
    <p:extLst>
      <p:ext uri="{BB962C8B-B14F-4D97-AF65-F5344CB8AC3E}">
        <p14:creationId xmlns:p14="http://schemas.microsoft.com/office/powerpoint/2010/main" val="674622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DEE2A2-F7AD-3AED-E1EC-8E3E29A9CBD1}"/>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5" name="TextBox 4">
            <a:extLst>
              <a:ext uri="{FF2B5EF4-FFF2-40B4-BE49-F238E27FC236}">
                <a16:creationId xmlns:a16="http://schemas.microsoft.com/office/drawing/2014/main" id="{B2C10E02-954E-0B23-4EA2-CF8F74B5DE60}"/>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7" name="TextBox 6">
            <a:extLst>
              <a:ext uri="{FF2B5EF4-FFF2-40B4-BE49-F238E27FC236}">
                <a16:creationId xmlns:a16="http://schemas.microsoft.com/office/drawing/2014/main" id="{1AFC4638-8CC3-BA5F-E581-F72DDB9DFC20}"/>
              </a:ext>
            </a:extLst>
          </p:cNvPr>
          <p:cNvSpPr txBox="1"/>
          <p:nvPr/>
        </p:nvSpPr>
        <p:spPr>
          <a:xfrm>
            <a:off x="1378635" y="1822157"/>
            <a:ext cx="10494496"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تو از خواری همی نالی نمی‌بینی عنایت‌ها		مخواه از حق عنایت‌ها و یا کم کن شکایت‌ها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در شعرچه فضای عاطفی وجود دارد؟</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چه لحنی برای خواندن بیت مناسب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پ) آیا محتوای بیت با آهنگ آن تناسب دارد؟ </a:t>
            </a:r>
          </a:p>
        </p:txBody>
      </p:sp>
    </p:spTree>
    <p:extLst>
      <p:ext uri="{BB962C8B-B14F-4D97-AF65-F5344CB8AC3E}">
        <p14:creationId xmlns:p14="http://schemas.microsoft.com/office/powerpoint/2010/main" val="3175157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24A380-11AC-73DC-566E-409522E11FC0}"/>
              </a:ext>
            </a:extLst>
          </p:cNvPr>
          <p:cNvSpPr txBox="1"/>
          <p:nvPr/>
        </p:nvSpPr>
        <p:spPr>
          <a:xfrm>
            <a:off x="1758461" y="490082"/>
            <a:ext cx="10002130" cy="6140142"/>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هماهنگی وزن و آهنگ با محتوا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خروش آمد و نالۀ کرنای 			دم نای رویین و هندی درای</a:t>
            </a:r>
          </a:p>
          <a:p>
            <a:pPr algn="r" rtl="1">
              <a:lnSpc>
                <a:spcPct val="150000"/>
              </a:lnSpc>
            </a:pPr>
            <a:r>
              <a:rPr lang="fa-IR" sz="2400" b="1" dirty="0">
                <a:cs typeface="B Nazanin" panose="00000400000000000000" pitchFamily="2" charset="-78"/>
              </a:rPr>
              <a:t>زمین آمد از سّماسپان به جوش		 به ابر اندر آمد فغان و خروش </a:t>
            </a:r>
          </a:p>
          <a:p>
            <a:pPr algn="r" rtl="1">
              <a:lnSpc>
                <a:spcPct val="150000"/>
              </a:lnSpc>
            </a:pPr>
            <a:r>
              <a:rPr lang="fa-IR" sz="2400" b="1" dirty="0">
                <a:cs typeface="B Nazanin" panose="00000400000000000000" pitchFamily="2" charset="-78"/>
              </a:rPr>
              <a:t>چو برخاست از دشت گرد سپاه		کس آمد بر رستم از دیدگاه</a:t>
            </a:r>
          </a:p>
          <a:p>
            <a:pPr algn="r" rtl="1">
              <a:lnSpc>
                <a:spcPct val="150000"/>
              </a:lnSpc>
            </a:pPr>
            <a:r>
              <a:rPr lang="fa-IR" sz="2400" b="1" dirty="0">
                <a:cs typeface="B Nazanin" panose="00000400000000000000" pitchFamily="2" charset="-78"/>
              </a:rPr>
              <a:t>که آمد سپاهی چو کوه گران 		همه رزمجویان  کندآوران</a:t>
            </a:r>
          </a:p>
          <a:p>
            <a:pPr algn="r" rtl="1">
              <a:lnSpc>
                <a:spcPct val="150000"/>
              </a:lnSpc>
            </a:pPr>
            <a:r>
              <a:rPr lang="fa-IR" sz="2400" b="1" dirty="0">
                <a:cs typeface="B Nazanin" panose="00000400000000000000" pitchFamily="2" charset="-78"/>
              </a:rPr>
              <a:t>ز تیغ دلیران هوا شد بنفش 		برفتند با کاویانی درفش</a:t>
            </a:r>
          </a:p>
          <a:p>
            <a:pPr algn="r" rtl="1">
              <a:lnSpc>
                <a:spcPct val="150000"/>
              </a:lnSpc>
            </a:pPr>
            <a:r>
              <a:rPr lang="fa-IR" sz="2400" b="1" dirty="0">
                <a:cs typeface="B Nazanin" panose="00000400000000000000" pitchFamily="2" charset="-78"/>
              </a:rPr>
              <a:t> برآمد خروش سپاه از دو روی 		جهان شد پر از مردم جنگجوی </a:t>
            </a:r>
          </a:p>
          <a:p>
            <a:pPr rtl="1">
              <a:lnSpc>
                <a:spcPct val="150000"/>
              </a:lnSpc>
            </a:pPr>
            <a:r>
              <a:rPr lang="fa-IR" sz="2400" b="1" dirty="0">
                <a:cs typeface="B Nazanin" panose="00000400000000000000" pitchFamily="2" charset="-78"/>
              </a:rPr>
              <a:t>شاهنامه، فردوسی</a:t>
            </a:r>
          </a:p>
          <a:p>
            <a:pPr algn="r" rtl="1">
              <a:lnSpc>
                <a:spcPct val="150000"/>
              </a:lnSpc>
            </a:pPr>
            <a:r>
              <a:rPr lang="fa-IR" sz="2400" b="1" dirty="0">
                <a:cs typeface="B Nazanin" panose="00000400000000000000" pitchFamily="2" charset="-78"/>
              </a:rPr>
              <a:t>وزن و آهنگ کوبنده و کوتاه، بار حماسی فضای شعر را غنی‌تر می‌سازد</a:t>
            </a: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362516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9D3352-FDB3-06ED-4BD9-E7B9CF5E671B}"/>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B1511E34-8416-CA92-E509-B058C435735F}"/>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088C69CE-83F4-1275-A54F-9D4DDE219BF5}"/>
              </a:ext>
            </a:extLst>
          </p:cNvPr>
          <p:cNvSpPr txBox="1"/>
          <p:nvPr/>
        </p:nvSpPr>
        <p:spPr>
          <a:xfrm>
            <a:off x="1842866" y="1822158"/>
            <a:ext cx="9917723"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آخر بشنید آن مه آه سحر ما را		تا حشر دگر آمد امشب حشر ما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وزن شعر شاد و طرب انگیز است. (درست / نادرست)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عاطفۀ شعر نشاط عرفانی است. (درست / نادرست)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پ) شعر در وزن مناسبی سروده نشده‌است. (درست / نادرست)</a:t>
            </a:r>
          </a:p>
        </p:txBody>
      </p:sp>
    </p:spTree>
    <p:extLst>
      <p:ext uri="{BB962C8B-B14F-4D97-AF65-F5344CB8AC3E}">
        <p14:creationId xmlns:p14="http://schemas.microsoft.com/office/powerpoint/2010/main" val="1775794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E806E-2CE5-A828-B1AB-582DF42ED190}"/>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A0D3FF5-C6E6-9965-9A89-0EBDC46A283F}"/>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03CC5FE2-4044-A398-6AC0-9BD3463DE179}"/>
              </a:ext>
            </a:extLst>
          </p:cNvPr>
          <p:cNvSpPr txBox="1"/>
          <p:nvPr/>
        </p:nvSpPr>
        <p:spPr>
          <a:xfrm>
            <a:off x="1308296" y="1737751"/>
            <a:ext cx="10578904" cy="1938992"/>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رفتم به سوی مصر و خریدم شکری را		خود فاش بگو یوسف زرّین کمری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شاعر چه عاطفه‌ای را منتقل کرده‌است؟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وزن انتخاب شده با عاطفۀ حاکم بر شهر تناسب دارد؟</a:t>
            </a:r>
          </a:p>
        </p:txBody>
      </p:sp>
    </p:spTree>
    <p:extLst>
      <p:ext uri="{BB962C8B-B14F-4D97-AF65-F5344CB8AC3E}">
        <p14:creationId xmlns:p14="http://schemas.microsoft.com/office/powerpoint/2010/main" val="3486984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61366C-4583-4AC9-ED4D-923BC0FB9EDA}"/>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9157F728-3FDD-C899-369B-008F31D13D73}"/>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بیت زیر به پرسش‌ها پاسخ دهید:</a:t>
            </a:r>
          </a:p>
        </p:txBody>
      </p:sp>
      <p:sp>
        <p:nvSpPr>
          <p:cNvPr id="6" name="TextBox 5">
            <a:extLst>
              <a:ext uri="{FF2B5EF4-FFF2-40B4-BE49-F238E27FC236}">
                <a16:creationId xmlns:a16="http://schemas.microsoft.com/office/drawing/2014/main" id="{FF24D96F-4223-69A1-FB8E-FB9A0A481E27}"/>
              </a:ext>
            </a:extLst>
          </p:cNvPr>
          <p:cNvSpPr txBox="1"/>
          <p:nvPr/>
        </p:nvSpPr>
        <p:spPr>
          <a:xfrm>
            <a:off x="1463039" y="1808090"/>
            <a:ext cx="10522634" cy="1938992"/>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خبر کن ای ستاره یار ما را			که دریابد دل خون خوار ما را</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الف) وزن بیت برای چه مفهومی مناسب است؟</a:t>
            </a:r>
          </a:p>
          <a:p>
            <a:pPr algn="r" rtl="1"/>
            <a:endParaRPr lang="fa-IR" sz="2400" b="1" dirty="0">
              <a:solidFill>
                <a:srgbClr val="000000"/>
              </a:solidFill>
              <a:latin typeface="Vazir"/>
              <a:cs typeface="B Nazanin" panose="00000400000000000000" pitchFamily="2" charset="-78"/>
            </a:endParaRPr>
          </a:p>
          <a:p>
            <a:pPr algn="r" rtl="1"/>
            <a:r>
              <a:rPr lang="fa-IR" sz="2400" b="1" i="0" dirty="0">
                <a:solidFill>
                  <a:srgbClr val="000000"/>
                </a:solidFill>
                <a:effectLst/>
                <a:latin typeface="Vazir"/>
                <a:cs typeface="B Nazanin" panose="00000400000000000000" pitchFamily="2" charset="-78"/>
              </a:rPr>
              <a:t>ب) آیا وزن و محتوای بیت باهم هماهنگی مناسبی دارند؟ </a:t>
            </a:r>
          </a:p>
        </p:txBody>
      </p:sp>
    </p:spTree>
    <p:extLst>
      <p:ext uri="{BB962C8B-B14F-4D97-AF65-F5344CB8AC3E}">
        <p14:creationId xmlns:p14="http://schemas.microsoft.com/office/powerpoint/2010/main" val="186370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5624AA-F5AD-9880-CC8E-68E481EFE6AA}"/>
              </a:ext>
            </a:extLst>
          </p:cNvPr>
          <p:cNvSpPr txBox="1"/>
          <p:nvPr/>
        </p:nvSpPr>
        <p:spPr>
          <a:xfrm>
            <a:off x="8440614" y="356940"/>
            <a:ext cx="3319975" cy="461665"/>
          </a:xfrm>
          <a:prstGeom prst="rect">
            <a:avLst/>
          </a:prstGeom>
          <a:noFill/>
        </p:spPr>
        <p:txBody>
          <a:bodyPr wrap="square">
            <a:spAutoFit/>
          </a:bodyPr>
          <a:lstStyle/>
          <a:p>
            <a:pPr algn="r" rtl="1"/>
            <a:r>
              <a:rPr lang="fa-IR" sz="2400" b="1" dirty="0">
                <a:cs typeface="B Titr" panose="00000700000000000000" pitchFamily="2" charset="-78"/>
              </a:rPr>
              <a:t>نمونۀ شبه نهایی تألیفی</a:t>
            </a:r>
            <a:endParaRPr lang="en-US" sz="2400" b="1" dirty="0">
              <a:cs typeface="B Titr" panose="00000700000000000000" pitchFamily="2" charset="-78"/>
            </a:endParaRPr>
          </a:p>
        </p:txBody>
      </p:sp>
      <p:sp>
        <p:nvSpPr>
          <p:cNvPr id="4" name="TextBox 3">
            <a:extLst>
              <a:ext uri="{FF2B5EF4-FFF2-40B4-BE49-F238E27FC236}">
                <a16:creationId xmlns:a16="http://schemas.microsoft.com/office/drawing/2014/main" id="{582C72C2-72E1-7178-2ED5-479AB277B4D8}"/>
              </a:ext>
            </a:extLst>
          </p:cNvPr>
          <p:cNvSpPr txBox="1"/>
          <p:nvPr/>
        </p:nvSpPr>
        <p:spPr>
          <a:xfrm>
            <a:off x="5662245" y="971956"/>
            <a:ext cx="6098344"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000000"/>
                </a:solidFill>
                <a:effectLst/>
                <a:uLnTx/>
                <a:uFillTx/>
                <a:latin typeface="Vazir"/>
                <a:ea typeface="+mn-ea"/>
                <a:cs typeface="B Nazanin" panose="00000400000000000000" pitchFamily="2" charset="-78"/>
              </a:rPr>
              <a:t>با توجه به ابیات زیر به پرسش‌ها پاسخ دهید:</a:t>
            </a:r>
          </a:p>
        </p:txBody>
      </p:sp>
      <p:sp>
        <p:nvSpPr>
          <p:cNvPr id="6" name="TextBox 5">
            <a:extLst>
              <a:ext uri="{FF2B5EF4-FFF2-40B4-BE49-F238E27FC236}">
                <a16:creationId xmlns:a16="http://schemas.microsoft.com/office/drawing/2014/main" id="{8F7A23BB-C791-F9FF-F6BF-C744D2392016}"/>
              </a:ext>
            </a:extLst>
          </p:cNvPr>
          <p:cNvSpPr txBox="1"/>
          <p:nvPr/>
        </p:nvSpPr>
        <p:spPr>
          <a:xfrm>
            <a:off x="3049172" y="1723683"/>
            <a:ext cx="8711417" cy="2677656"/>
          </a:xfrm>
          <a:prstGeom prst="rect">
            <a:avLst/>
          </a:prstGeom>
          <a:noFill/>
        </p:spPr>
        <p:txBody>
          <a:bodyPr wrap="square">
            <a:spAutoFit/>
          </a:bodyPr>
          <a:lstStyle/>
          <a:p>
            <a:pPr algn="r" rtl="1"/>
            <a:r>
              <a:rPr lang="fa-IR" sz="2400" b="1" i="0" dirty="0">
                <a:solidFill>
                  <a:srgbClr val="000000"/>
                </a:solidFill>
                <a:effectLst/>
                <a:latin typeface="Vazir"/>
                <a:cs typeface="B Nazanin" panose="00000400000000000000" pitchFamily="2" charset="-78"/>
              </a:rPr>
              <a:t>1- مردم به امید و این ندیدم			در گور شدم بدین تمنا</a:t>
            </a:r>
          </a:p>
          <a:p>
            <a:pPr algn="r" rtl="1"/>
            <a:endParaRPr lang="fa-IR" sz="2400" b="1" i="0" dirty="0">
              <a:solidFill>
                <a:srgbClr val="000000"/>
              </a:solidFill>
              <a:effectLst/>
              <a:latin typeface="Vazir"/>
              <a:cs typeface="B Nazanin" panose="00000400000000000000" pitchFamily="2" charset="-78"/>
            </a:endParaRPr>
          </a:p>
          <a:p>
            <a:pPr algn="r" rtl="1"/>
            <a:r>
              <a:rPr lang="fa-IR" sz="2400" b="1" dirty="0">
                <a:solidFill>
                  <a:srgbClr val="000000"/>
                </a:solidFill>
                <a:latin typeface="Vazir"/>
                <a:cs typeface="B Nazanin" panose="00000400000000000000" pitchFamily="2" charset="-78"/>
              </a:rPr>
              <a:t>2- ای عشق تو در دلم سرشته			چون قند و شکر درون حلوا</a:t>
            </a:r>
          </a:p>
          <a:p>
            <a:pPr algn="r" rtl="1"/>
            <a:endParaRPr lang="fa-IR" sz="2400" b="1" dirty="0">
              <a:solidFill>
                <a:srgbClr val="000000"/>
              </a:solidFill>
              <a:latin typeface="Vazir"/>
              <a:cs typeface="B Nazanin" panose="00000400000000000000" pitchFamily="2" charset="-78"/>
            </a:endParaRPr>
          </a:p>
          <a:p>
            <a:pPr algn="r" rtl="1"/>
            <a:r>
              <a:rPr lang="fa-IR" sz="2400" b="1" dirty="0">
                <a:solidFill>
                  <a:srgbClr val="000000"/>
                </a:solidFill>
                <a:latin typeface="Vazir"/>
                <a:cs typeface="B Nazanin" panose="00000400000000000000" pitchFamily="2" charset="-78"/>
              </a:rPr>
              <a:t>الف) کدام بیت وزن متناسب اب محتوا ندارد؟</a:t>
            </a:r>
          </a:p>
          <a:p>
            <a:pPr algn="r" rtl="1"/>
            <a:r>
              <a:rPr lang="fa-IR" sz="2400" b="1" dirty="0">
                <a:solidFill>
                  <a:srgbClr val="000000"/>
                </a:solidFill>
                <a:latin typeface="Vazir"/>
                <a:cs typeface="B Nazanin" panose="00000400000000000000" pitchFamily="2" charset="-78"/>
              </a:rPr>
              <a:t>ب) وزن شعر با چه محتوایی تناسب دارد؟</a:t>
            </a:r>
          </a:p>
          <a:p>
            <a:pPr algn="r" rtl="1"/>
            <a:endParaRPr lang="fa-IR" sz="2400" b="1" i="0" dirty="0">
              <a:solidFill>
                <a:srgbClr val="000000"/>
              </a:solidFill>
              <a:effectLst/>
              <a:latin typeface="Vazir"/>
              <a:cs typeface="B Nazanin" panose="00000400000000000000" pitchFamily="2" charset="-78"/>
            </a:endParaRPr>
          </a:p>
        </p:txBody>
      </p:sp>
    </p:spTree>
    <p:extLst>
      <p:ext uri="{BB962C8B-B14F-4D97-AF65-F5344CB8AC3E}">
        <p14:creationId xmlns:p14="http://schemas.microsoft.com/office/powerpoint/2010/main" val="1609231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384DE5-D0B9-466B-AA76-6E10F56D7B87}"/>
              </a:ext>
            </a:extLst>
          </p:cNvPr>
          <p:cNvSpPr txBox="1"/>
          <p:nvPr/>
        </p:nvSpPr>
        <p:spPr>
          <a:xfrm>
            <a:off x="1758462" y="1072394"/>
            <a:ext cx="10278794" cy="3913059"/>
          </a:xfrm>
          <a:prstGeom prst="rect">
            <a:avLst/>
          </a:prstGeom>
          <a:noFill/>
        </p:spPr>
        <p:txBody>
          <a:bodyPr wrap="square">
            <a:spAutoFit/>
          </a:bodyPr>
          <a:lstStyle/>
          <a:p>
            <a:pPr marL="0" marR="0" algn="just"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وزن شعر در کدام گزینه با موضوع آن هم­خوانی </a:t>
            </a:r>
            <a:r>
              <a:rPr lang="ar-SA" sz="2400" b="1" u="sng" dirty="0">
                <a:effectLst/>
                <a:latin typeface="Times New Roman" panose="02020603050405020304" pitchFamily="18" charset="0"/>
                <a:ea typeface="Times New Roman" panose="02020603050405020304" pitchFamily="18" charset="0"/>
                <a:cs typeface="B Nazanin" panose="00000400000000000000" pitchFamily="2" charset="-78"/>
              </a:rPr>
              <a:t>ندارد</a:t>
            </a: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1) من و رسوایی جاوید که عشق تو بلاست / هر که افتاد در این فتنه، کم آید بیرون</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2) صورت و معنی تو شوم چون رسی / محو شود صورت من در لقا</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3) چه مردی و نام و نژاد تو چیست؟ / که زاینده را بر تو باید گریست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4) گوشه گزیدم ز الم جان من و رشتۀ غم / دست نباشد که کنم خاک به سر جای دعا</a:t>
            </a:r>
            <a:endParaRPr lang="fa-IR" sz="24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lnSpc>
                <a:spcPct val="150000"/>
              </a:lnSpc>
              <a:spcBef>
                <a:spcPts val="0"/>
              </a:spcBef>
              <a:spcAft>
                <a:spcPts val="0"/>
              </a:spcAft>
            </a:pPr>
            <a:endParaRPr lang="fa-IR" sz="2400" b="1" dirty="0">
              <a:latin typeface="Times New Roman" panose="02020603050405020304" pitchFamily="18" charset="0"/>
              <a:ea typeface="Calibri" panose="020F0502020204030204" pitchFamily="34" charset="0"/>
              <a:cs typeface="B Nazanin" panose="00000400000000000000" pitchFamily="2" charset="-78"/>
            </a:endParaRPr>
          </a:p>
          <a:p>
            <a:pPr marL="0" marR="0" algn="r" rtl="1">
              <a:lnSpc>
                <a:spcPct val="150000"/>
              </a:lnSpc>
              <a:spcBef>
                <a:spcPts val="0"/>
              </a:spcBef>
              <a:spcAft>
                <a:spcPts val="0"/>
              </a:spcAft>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پاسخ: 4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دارای وزنی شورانگیز و رقص­آور است، در حالی که موضوع شعر، غم و اندوه است.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5" name="TextBox 4">
            <a:extLst>
              <a:ext uri="{FF2B5EF4-FFF2-40B4-BE49-F238E27FC236}">
                <a16:creationId xmlns:a16="http://schemas.microsoft.com/office/drawing/2014/main" id="{45B60D99-211D-814B-E755-87745445966A}"/>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9261124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CA1A6A-D8A6-4F0C-1689-294E72D4B867}"/>
              </a:ext>
            </a:extLst>
          </p:cNvPr>
          <p:cNvSpPr txBox="1"/>
          <p:nvPr/>
        </p:nvSpPr>
        <p:spPr>
          <a:xfrm>
            <a:off x="1077351" y="724486"/>
            <a:ext cx="10803987" cy="5964710"/>
          </a:xfrm>
          <a:prstGeom prst="rect">
            <a:avLst/>
          </a:prstGeom>
          <a:noFill/>
        </p:spPr>
        <p:txBody>
          <a:bodyPr wrap="square">
            <a:spAutoFit/>
          </a:bodyPr>
          <a:lstStyle/>
          <a:p>
            <a:pPr marL="0" marR="0" algn="r" rtl="1">
              <a:spcBef>
                <a:spcPts val="0"/>
              </a:spcBef>
              <a:spcAft>
                <a:spcPts val="0"/>
              </a:spcAft>
            </a:pPr>
            <a:endParaRPr lang="fa-IR"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کدام گزینه اطلاعات </a:t>
            </a:r>
            <a:r>
              <a:rPr lang="ar-SA" sz="2400" b="1" u="sng" dirty="0">
                <a:effectLst/>
                <a:latin typeface="Calibri" panose="020F0502020204030204" pitchFamily="34" charset="0"/>
                <a:ea typeface="Calibri" panose="020F0502020204030204" pitchFamily="34" charset="0"/>
                <a:cs typeface="B Nazanin" panose="00000400000000000000" pitchFamily="2" charset="-78"/>
              </a:rPr>
              <a:t>نادرستی</a:t>
            </a:r>
            <a:r>
              <a:rPr lang="ar-SA" sz="2400" b="1" dirty="0">
                <a:effectLst/>
                <a:latin typeface="Calibri" panose="020F0502020204030204" pitchFamily="34" charset="0"/>
                <a:ea typeface="Calibri" panose="020F0502020204030204" pitchFamily="34" charset="0"/>
                <a:cs typeface="B Nazanin" panose="00000400000000000000" pitchFamily="2" charset="-78"/>
              </a:rPr>
              <a:t> درباره بیت مورد اشاره در اختیار مخاطب می­گذارد؟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1) برگزین از کارها پاکیزگی و خوی نیک / کز همه دنیا گزین خلق دنیا این گزید: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موسیقی شعر، نه شورانگیز است و نه حزن­آلود و با مضمون خردمندانه و تعلیمی بیت هم­خوانی دارد.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2) روی مپوشان که بهشتی بود / هر که ببیند چو تو حور ای صنم: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وزن و آهنگی که سعدی سخن خود را با آن درآمیخته، حالت شادی و نشاط درونی او را به شنونده منتقل می­کند.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3) نخستین به نیزه برآویختند / همی خون ز جوشن فرو ریختند:</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کوتاه و کوبنده بودن وزن و آهنگی که فردوسی انتخاب می­کند، بار حماسی فضای شعر را غنی­تر کرده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4) شکر کند چرخ فلک از ملک و ملک و ملک / کز کرم و بخشش او روشن و بخشنده 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همسویی عاطفه با وزنی که شمس تبریزی در این سروده از کتاب «غزلیات شمس» برای شعر خود برگزیده، اثرگذاری شعر را تقویت می­کند.</a:t>
            </a:r>
            <a:endParaRPr lang="fa-IR"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spcBef>
                <a:spcPts val="0"/>
              </a:spcBef>
              <a:spcAft>
                <a:spcPts val="0"/>
              </a:spcAft>
            </a:pPr>
            <a:endParaRPr lang="fa-IR" sz="2400" b="1" dirty="0">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90000"/>
              </a:lnSpc>
              <a:spcBef>
                <a:spcPts val="0"/>
              </a:spcBef>
              <a:spcAft>
                <a:spcPts val="0"/>
              </a:spcAft>
            </a:pPr>
            <a:r>
              <a:rPr lang="fa-IR" sz="2400" b="1" dirty="0">
                <a:effectLst/>
                <a:latin typeface="Calibri" panose="020F0502020204030204" pitchFamily="34" charset="0"/>
                <a:ea typeface="Calibri" panose="020F0502020204030204" pitchFamily="34" charset="0"/>
                <a:cs typeface="B Nazanin" panose="00000400000000000000" pitchFamily="2" charset="-78"/>
              </a:rPr>
              <a:t>پاسخ: 4   </a:t>
            </a:r>
            <a:r>
              <a:rPr lang="ar-SA"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کتاب غزلیات شمس، اثر مولوی است</a:t>
            </a:r>
            <a:r>
              <a:rPr lang="fa-IR"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spc="-2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 نه </a:t>
            </a:r>
            <a:r>
              <a:rPr lang="ar-SA" sz="2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شمس تبریزی.</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8540AC51-6CBE-1E27-F15A-E1BA50B878E9}"/>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759962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F99A63-DA01-E2E5-EB29-DD167BEA51AB}"/>
              </a:ext>
            </a:extLst>
          </p:cNvPr>
          <p:cNvSpPr txBox="1"/>
          <p:nvPr/>
        </p:nvSpPr>
        <p:spPr>
          <a:xfrm>
            <a:off x="661182" y="1333369"/>
            <a:ext cx="10677379" cy="4431983"/>
          </a:xfrm>
          <a:prstGeom prst="rect">
            <a:avLst/>
          </a:prstGeom>
          <a:noFill/>
        </p:spPr>
        <p:txBody>
          <a:bodyPr wrap="square">
            <a:spAutoFit/>
          </a:bodyPr>
          <a:lstStyle/>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کدام گزینه از «مهم­ترین عامل پیدایش شعر» بهره­ای </a:t>
            </a:r>
            <a:r>
              <a:rPr lang="ar-SA" sz="2400" b="1" u="sng"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ندارد</a:t>
            </a: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        </a:t>
            </a:r>
            <a:endParaRPr lang="fa-IR" sz="2400" b="1" dirty="0">
              <a:solidFill>
                <a:srgbClr val="000000"/>
              </a:solidFill>
              <a:highlight>
                <a:srgbClr val="D3D3D3"/>
              </a:highligh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‎1) در مصاف آمد و بگفت نسب / که منم شيخ دين و پير عرب</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2) حال دل با تو گفتنم هوس است / خبر دل شنفتنم هوس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3) هر که بخراشدت جگر به جفا / همچو کان کریم زر بخشش</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ar-SA"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4) تو و طوبی و ما و قامت یار / فکر هر کس به قدر همت اوست</a:t>
            </a:r>
            <a:endParaRPr lang="fa-IR"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endParaRPr>
          </a:p>
          <a:p>
            <a:pPr marL="0" marR="0" algn="r" rtl="1">
              <a:lnSpc>
                <a:spcPct val="200000"/>
              </a:lnSpc>
              <a:spcBef>
                <a:spcPts val="0"/>
              </a:spcBef>
              <a:spcAft>
                <a:spcPts val="0"/>
              </a:spcAft>
            </a:pPr>
            <a:r>
              <a:rPr lang="fa-IR" sz="24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پاسخ: 1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مهم ترین عامل پیدایش شعر، «عاطفه» است و شعری که عاطفه ندارد، صرفاً یک عبارت منظوم است.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F5783009-813F-1DEF-DB65-EBB89EEBD42D}"/>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922677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102E82-D26E-F6D7-9481-C8CA95840007}"/>
              </a:ext>
            </a:extLst>
          </p:cNvPr>
          <p:cNvSpPr txBox="1"/>
          <p:nvPr/>
        </p:nvSpPr>
        <p:spPr>
          <a:xfrm>
            <a:off x="928468" y="883201"/>
            <a:ext cx="10902461" cy="5170646"/>
          </a:xfrm>
          <a:prstGeom prst="rect">
            <a:avLst/>
          </a:prstGeom>
          <a:noFill/>
        </p:spPr>
        <p:txBody>
          <a:bodyPr wrap="square">
            <a:spAutoFit/>
          </a:bodyPr>
          <a:lstStyle/>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لحن شعر در کدام گزینه با سایرگزین متفاوت است؟</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1) شکر کند چرخ فلک از ملک</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ملک</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ملک / کز کرم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بخشش او روشن بخشنده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2) زهره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بدم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ماه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چرخ دو صد تاه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 / يوسف بودم ز کنون يوسف زاينده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3) باش چو شطرنج روان خامش</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خود جمله زبان / کز رخ آن شاه جهان فرخ</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فرخنده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200000"/>
              </a:lnSpc>
              <a:spcBef>
                <a:spcPts val="0"/>
              </a:spcBef>
              <a:spcAft>
                <a:spcPts val="0"/>
              </a:spcAft>
            </a:pPr>
            <a:r>
              <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4)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شام فراقی است مرا، حسرت و داغی است مرا / کز غم آن سرو روان کشته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افکنده</a:t>
            </a:r>
            <a:r>
              <a:rPr lang="ar-SA" sz="2400" b="1" dirty="0">
                <a:solidFill>
                  <a:srgbClr val="333333"/>
                </a:solidFill>
                <a:effectLst/>
                <a:latin typeface="Calibri" panose="020F0502020204030204" pitchFamily="34" charset="0"/>
                <a:ea typeface="Times New Roman" panose="02020603050405020304" pitchFamily="18" charset="0"/>
                <a:cs typeface="B Nazanin" panose="00000400000000000000" pitchFamily="2" charset="-78"/>
              </a:rPr>
              <a:t>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شدم  </a:t>
            </a:r>
            <a:endPar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endParaRPr>
          </a:p>
          <a:p>
            <a:pPr marL="0" marR="0" algn="just" rtl="1">
              <a:lnSpc>
                <a:spcPct val="200000"/>
              </a:lnSpc>
              <a:spcBef>
                <a:spcPts val="0"/>
              </a:spcBef>
              <a:spcAft>
                <a:spcPts val="0"/>
              </a:spcAft>
            </a:pPr>
            <a:r>
              <a:rPr lang="fa-IR"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پاسخ: </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a:t>
            </a:r>
            <a:r>
              <a:rPr lang="ar-SA" sz="2400" kern="0" spc="-20" dirty="0">
                <a:effectLst/>
                <a:latin typeface="Times New Roman" panose="02020603050405020304" pitchFamily="18" charset="0"/>
                <a:ea typeface="Times New Roman" panose="02020603050405020304" pitchFamily="18" charset="0"/>
                <a:cs typeface="B Nazanin" panose="00000400000000000000" pitchFamily="2" charset="-78"/>
              </a:rPr>
              <a:t>در گزینه (4) هم، مانند سایر گزینه­ها، وزن، شورانگیز و هیجان­آور است، اما مضمون بیت، غمناک است. در گزینه های دیگر، شورانگیزی وزن، با مضمون ابیات، که شور و طرب و سرمستی عارف است، هماهنگی دارد</a:t>
            </a:r>
            <a:r>
              <a:rPr lang="fa-IR" sz="2400" kern="0" spc="-20"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b="1" dirty="0">
                <a:solidFill>
                  <a:srgbClr val="333333"/>
                </a:solidFill>
                <a:effectLst/>
                <a:latin typeface="Tahoma" panose="020B0604030504040204" pitchFamily="34" charset="0"/>
                <a:ea typeface="Times New Roman" panose="02020603050405020304" pitchFamily="18" charset="0"/>
                <a:cs typeface="B Nazanin" panose="00000400000000000000" pitchFamily="2" charset="-78"/>
              </a:rPr>
              <a:t> </a:t>
            </a:r>
            <a:endParaRPr lang="en-US" sz="24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extBox 3">
            <a:extLst>
              <a:ext uri="{FF2B5EF4-FFF2-40B4-BE49-F238E27FC236}">
                <a16:creationId xmlns:a16="http://schemas.microsoft.com/office/drawing/2014/main" id="{CD743B6D-6A6C-D3C4-9FE0-4D919BA9062A}"/>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4537274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5B6C559-0F27-F237-C8EA-EC3ADEB15CD3}"/>
              </a:ext>
            </a:extLst>
          </p:cNvPr>
          <p:cNvSpPr txBox="1"/>
          <p:nvPr/>
        </p:nvSpPr>
        <p:spPr>
          <a:xfrm>
            <a:off x="1434906" y="1189925"/>
            <a:ext cx="10466362" cy="5586145"/>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نمودهای عاطفه همچون «امید»، «شادی»، «اندوه» و «حیرت» به‌ترتیب در ابیات کدام گزینه وجود دارند؟</a:t>
            </a:r>
          </a:p>
          <a:p>
            <a:pPr algn="r" rtl="1">
              <a:lnSpc>
                <a:spcPct val="150000"/>
              </a:lnSpc>
            </a:pPr>
            <a:r>
              <a:rPr lang="fa-IR" sz="2400" b="1" dirty="0">
                <a:cs typeface="B Nazanin" panose="00000400000000000000" pitchFamily="2" charset="-78"/>
              </a:rPr>
              <a:t>الف) حافظ شکایت از غم هجران چه می‌کنی	 	در هجر وصل باشد و در ظلمت است نور</a:t>
            </a:r>
          </a:p>
          <a:p>
            <a:pPr algn="r" rtl="1">
              <a:lnSpc>
                <a:spcPct val="150000"/>
              </a:lnSpc>
            </a:pPr>
            <a:r>
              <a:rPr lang="fa-IR" sz="2400" b="1" dirty="0">
                <a:cs typeface="B Nazanin" panose="00000400000000000000" pitchFamily="2" charset="-78"/>
              </a:rPr>
              <a:t>ب) خبرت هست که در بادیۀ هجر تو نیست	 	تکیه‌گاهم به جز از خار مغیلان همه شب</a:t>
            </a:r>
          </a:p>
          <a:p>
            <a:pPr algn="r" rtl="1">
              <a:lnSpc>
                <a:spcPct val="150000"/>
              </a:lnSpc>
            </a:pPr>
            <a:r>
              <a:rPr lang="fa-IR" sz="2400" b="1" dirty="0">
                <a:cs typeface="B Nazanin" panose="00000400000000000000" pitchFamily="2" charset="-78"/>
              </a:rPr>
              <a:t>ج) شاخ امید من گل صد برگ بار داد	 	مرغ مراد من به گلستان رسید باز</a:t>
            </a:r>
          </a:p>
          <a:p>
            <a:pPr algn="r" rtl="1">
              <a:lnSpc>
                <a:spcPct val="150000"/>
              </a:lnSpc>
            </a:pPr>
            <a:r>
              <a:rPr lang="fa-IR" sz="2400" b="1" dirty="0">
                <a:cs typeface="B Nazanin" panose="00000400000000000000" pitchFamily="2" charset="-78"/>
              </a:rPr>
              <a:t>د) آسمان چون جمع مشتاقان پریشان می‌کند	 در شگفتم من نمی‌پاشد ز هم دنیا چرا</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 الف، د، ج، ب       2)  الف، ج، ب، د،	3) ج، د، الف، ب		4) ج، ب، د، الف</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2</a:t>
            </a:r>
            <a:endParaRPr lang="en-US" sz="2400" b="1" dirty="0">
              <a:cs typeface="B Nazanin" panose="00000400000000000000" pitchFamily="2" charset="-78"/>
            </a:endParaRPr>
          </a:p>
        </p:txBody>
      </p:sp>
      <p:sp>
        <p:nvSpPr>
          <p:cNvPr id="9" name="TextBox 8">
            <a:extLst>
              <a:ext uri="{FF2B5EF4-FFF2-40B4-BE49-F238E27FC236}">
                <a16:creationId xmlns:a16="http://schemas.microsoft.com/office/drawing/2014/main" id="{0EF1EE8A-90CE-2B0D-1A25-F00A6A1AB0F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281769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87CDEB-25A2-A060-047F-F66DF950FDD0}"/>
              </a:ext>
            </a:extLst>
          </p:cNvPr>
          <p:cNvSpPr txBox="1"/>
          <p:nvPr/>
        </p:nvSpPr>
        <p:spPr>
          <a:xfrm>
            <a:off x="1800665" y="972738"/>
            <a:ext cx="9551962" cy="5159554"/>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گزینه نادرست است؟</a:t>
            </a:r>
          </a:p>
          <a:p>
            <a:pPr algn="r" rtl="1">
              <a:lnSpc>
                <a:spcPct val="200000"/>
              </a:lnSpc>
            </a:pPr>
            <a:r>
              <a:rPr lang="fa-IR" sz="2400" b="1" dirty="0">
                <a:cs typeface="B Nazanin" panose="00000400000000000000" pitchFamily="2" charset="-78"/>
              </a:rPr>
              <a:t>1) عاطفه اساسی ترین عامل پیدایی شعر و پس از آن وزن، موثرترین عامل است.</a:t>
            </a:r>
          </a:p>
          <a:p>
            <a:pPr algn="r" rtl="1">
              <a:lnSpc>
                <a:spcPct val="200000"/>
              </a:lnSpc>
            </a:pPr>
            <a:r>
              <a:rPr lang="fa-IR" sz="2400" b="1" dirty="0">
                <a:cs typeface="B Nazanin" panose="00000400000000000000" pitchFamily="2" charset="-78"/>
              </a:rPr>
              <a:t>2) علّت این که شعر را بیش تر از نثر می خوانیم، شوق به زمزمه و آوازخوانی است.</a:t>
            </a:r>
          </a:p>
          <a:p>
            <a:pPr algn="r" rtl="1">
              <a:lnSpc>
                <a:spcPct val="200000"/>
              </a:lnSpc>
            </a:pPr>
            <a:r>
              <a:rPr lang="fa-IR" sz="2400" b="1" dirty="0">
                <a:cs typeface="B Nazanin" panose="00000400000000000000" pitchFamily="2" charset="-78"/>
              </a:rPr>
              <a:t>3) وزن در شعر جنبۀ تزیینی ندارد؛ بلکه جزء طبیعت شعر است.</a:t>
            </a:r>
          </a:p>
          <a:p>
            <a:pPr algn="r" rtl="1">
              <a:lnSpc>
                <a:spcPct val="200000"/>
              </a:lnSpc>
            </a:pPr>
            <a:r>
              <a:rPr lang="fa-IR" sz="2400" b="1" dirty="0">
                <a:cs typeface="B Nazanin" panose="00000400000000000000" pitchFamily="2" charset="-78"/>
              </a:rPr>
              <a:t>4) وزن امری حسّی نیست و بیرون از ذهن آدمی موجودیت دارد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1538D41F-7DF2-0029-E29C-46A689C1FEA8}"/>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44625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A4C094-C1D1-6F8A-88EA-87A926176E41}"/>
              </a:ext>
            </a:extLst>
          </p:cNvPr>
          <p:cNvSpPr txBox="1"/>
          <p:nvPr/>
        </p:nvSpPr>
        <p:spPr>
          <a:xfrm>
            <a:off x="1167618" y="652362"/>
            <a:ext cx="10624624" cy="5021055"/>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تأثیر وزن در شعر</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پس از عاطفه مهمترین و مؤثرترین عامل، </a:t>
            </a:r>
            <a:r>
              <a:rPr lang="fa-IR" sz="2400" b="1" dirty="0">
                <a:solidFill>
                  <a:srgbClr val="FF0000"/>
                </a:solidFill>
                <a:cs typeface="B Nazanin" panose="00000400000000000000" pitchFamily="2" charset="-78"/>
              </a:rPr>
              <a:t>«وزن»  </a:t>
            </a:r>
            <a:r>
              <a:rPr lang="fa-IR" sz="2400" b="1" dirty="0">
                <a:cs typeface="B Nazanin" panose="00000400000000000000" pitchFamily="2" charset="-78"/>
              </a:rPr>
              <a:t>است. </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بدون وزن، کمتر می‌توان عواطف را برانگیخت؛ اصولاً انتظاری که آدمی از شعر داردّ این است که بتواند آن را زمزمه کندو علت اینکه شعر را بیشتر از نثر می‌خواند، همین شوق به زمزمه و آوازخوانی است. وزن در شعر، جنبۀ تزیینی ندارد؛ بلکه جزءِ طبیعت شعر است و برای نشان دادن عواطف، نمی‌توان از آن چشم پوشید.</a:t>
            </a:r>
          </a:p>
          <a:p>
            <a:pPr algn="r" rtl="1">
              <a:lnSpc>
                <a:spcPct val="1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6287964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89EBA9-6E4A-5050-D399-1364C63605BA}"/>
              </a:ext>
            </a:extLst>
          </p:cNvPr>
          <p:cNvSpPr txBox="1"/>
          <p:nvPr/>
        </p:nvSpPr>
        <p:spPr>
          <a:xfrm>
            <a:off x="1097281" y="1799552"/>
            <a:ext cx="10381956" cy="4524315"/>
          </a:xfrm>
          <a:prstGeom prst="rect">
            <a:avLst/>
          </a:prstGeom>
          <a:noFill/>
        </p:spPr>
        <p:txBody>
          <a:bodyPr wrap="square">
            <a:spAutoFit/>
          </a:bodyPr>
          <a:lstStyle/>
          <a:p>
            <a:pPr algn="r" rtl="1"/>
            <a:r>
              <a:rPr lang="fa-IR" sz="2400" b="1" dirty="0">
                <a:cs typeface="B Nazanin" panose="00000400000000000000" pitchFamily="2" charset="-78"/>
              </a:rPr>
              <a:t>کدام گزینه وزن و آهنگ کوبنده دارد؟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مرا در منزل جانان چه اهل عیش چون هردم	 جرس فریاد می‌دارد که بربندید محمل‌ها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کمند زلفکان و تیر مژگان	 		  کمان ابروان و خال مشکین</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زبان دان مرد را زان نرگس مست	 	 زبانی ماند و آن دیگر شد از دست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چو شد روز، رستم بپوشید گبر	 		 نگهبان تن کرد بر گبر ببر</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1B19F5F0-7455-F35E-81C8-5BB7BA794320}"/>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2503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F6A55F-8936-3008-790F-AD42755678FF}"/>
              </a:ext>
            </a:extLst>
          </p:cNvPr>
          <p:cNvSpPr txBox="1"/>
          <p:nvPr/>
        </p:nvSpPr>
        <p:spPr>
          <a:xfrm>
            <a:off x="1223889" y="1384053"/>
            <a:ext cx="10621107" cy="4524315"/>
          </a:xfrm>
          <a:prstGeom prst="rect">
            <a:avLst/>
          </a:prstGeom>
          <a:noFill/>
        </p:spPr>
        <p:txBody>
          <a:bodyPr wrap="square">
            <a:spAutoFit/>
          </a:bodyPr>
          <a:lstStyle/>
          <a:p>
            <a:pPr algn="r" rtl="1"/>
            <a:r>
              <a:rPr lang="fa-IR" sz="2400" b="1" dirty="0">
                <a:cs typeface="B Nazanin" panose="00000400000000000000" pitchFamily="2" charset="-78"/>
              </a:rPr>
              <a:t>در کدام گزینه شاعر، وزن و آهنگی را به کار برده که نشان‌دهندۀ حالت غم و اندوه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ما را به‌جز خیالت فکری دگر نباشد   	 	 در هیچ سر خیالی زین خوب‌تر نباشد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ماجرای من و معشوق مرا پایان نیست	 	 آنچه آغاز ندارد نپذیرد انجام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3)کارم چو زلف یار پریشان و درهم است	 	 پشتم به‌سان ابروی دلدار پرخم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گرچه تفسیر زبان روشن‌گر است   	 	 لیک عشق بی‌زبان روشن‌تر است</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3</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D3BA3D0F-0995-C9B6-C4C8-2D8CEA54440D}"/>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899708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EEE719-805D-60F9-6108-8D3948756EDD}"/>
              </a:ext>
            </a:extLst>
          </p:cNvPr>
          <p:cNvSpPr txBox="1"/>
          <p:nvPr/>
        </p:nvSpPr>
        <p:spPr>
          <a:xfrm>
            <a:off x="1069145" y="1522553"/>
            <a:ext cx="10564837" cy="4524315"/>
          </a:xfrm>
          <a:prstGeom prst="rect">
            <a:avLst/>
          </a:prstGeom>
          <a:noFill/>
        </p:spPr>
        <p:txBody>
          <a:bodyPr wrap="square">
            <a:spAutoFit/>
          </a:bodyPr>
          <a:lstStyle/>
          <a:p>
            <a:pPr algn="r" rtl="1"/>
            <a:r>
              <a:rPr lang="fa-IR" sz="2400" b="1" dirty="0">
                <a:cs typeface="B Nazanin" panose="00000400000000000000" pitchFamily="2" charset="-78"/>
              </a:rPr>
              <a:t>بیت کدام گزینه، حالت شادی و نشاط را منتقل نمی‌کند؟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ای سرخوشان ای سرخوشان آمد طرب دامن‌کشان	 	 بگرفته ما زنجیر او بگرفته او دامان ما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شب رفت صبوح آمد غم رفت فتوح آمد		 	 خورشید درخشان شد تا باد چنین بادا</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پایانِ جنگ آمد آوازِ چنگ آمد			 	 یوسف زِ چاه آمد، ای بی‌هنر! به رقص آ</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ای چنگ پرده‌های سپاهانم آرزوست		 	 وی نای، نالۀ خوش سوزانم آرزوست</a:t>
            </a: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700E0ECE-9476-0DAE-E218-71911A6784A8}"/>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0049882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6D8CA2-7129-57E7-BCAA-F2339CC826FA}"/>
              </a:ext>
            </a:extLst>
          </p:cNvPr>
          <p:cNvSpPr txBox="1"/>
          <p:nvPr/>
        </p:nvSpPr>
        <p:spPr>
          <a:xfrm>
            <a:off x="1266092" y="1661052"/>
            <a:ext cx="10691446" cy="4154984"/>
          </a:xfrm>
          <a:prstGeom prst="rect">
            <a:avLst/>
          </a:prstGeom>
          <a:noFill/>
        </p:spPr>
        <p:txBody>
          <a:bodyPr wrap="square">
            <a:spAutoFit/>
          </a:bodyPr>
          <a:lstStyle/>
          <a:p>
            <a:pPr algn="r" rtl="1"/>
            <a:r>
              <a:rPr lang="fa-IR" sz="2400" b="1" dirty="0">
                <a:cs typeface="B Nazanin" panose="00000400000000000000" pitchFamily="2" charset="-78"/>
              </a:rPr>
              <a:t>کدام گزینه از لحاظ حس و حال حاکم بر فضای شعر متفاوت است؟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1) بزرگان نکردند در خود نگاه    			 خدا‌بینی از خویشتن‌بین مخواه</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2) ز خاک آفریدت خداوند پاک	 		 پس ای بنده افتادگی کن چو خاک</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3) بیا تا بر‌آریم دستی ز دل	 		 که نتوان برآورد فردا زِ گل</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4) بیا تا عاشقی از سر بگیریم   	 		 جهان خاک را در زر بگیریم</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پاسخ 4</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6605A027-1C7B-F15F-F8E4-009E7AA723C3}"/>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549090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CC7059-98CA-8823-8702-3691C2963C5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39D71219-096E-3B5A-64DC-E815E8358844}"/>
              </a:ext>
            </a:extLst>
          </p:cNvPr>
          <p:cNvSpPr txBox="1"/>
          <p:nvPr/>
        </p:nvSpPr>
        <p:spPr>
          <a:xfrm>
            <a:off x="1012874" y="969554"/>
            <a:ext cx="10793436" cy="5575052"/>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با‌ توجّه به شعر زیر کدام گزینه درست است؟</a:t>
            </a:r>
          </a:p>
          <a:p>
            <a:pPr algn="r" rtl="1">
              <a:lnSpc>
                <a:spcPct val="150000"/>
              </a:lnSpc>
            </a:pPr>
            <a:r>
              <a:rPr lang="fa-IR" sz="2400" b="1" dirty="0">
                <a:cs typeface="B Nazanin" panose="00000400000000000000" pitchFamily="2" charset="-78"/>
              </a:rPr>
              <a:t>آب زنید راه را هین که نگار می‌رسد			راه دهید یار را آن مه ده چهار را</a:t>
            </a:r>
          </a:p>
          <a:p>
            <a:pPr algn="r" rtl="1">
              <a:lnSpc>
                <a:spcPct val="150000"/>
              </a:lnSpc>
            </a:pPr>
            <a:r>
              <a:rPr lang="fa-IR" sz="2400" b="1" dirty="0">
                <a:cs typeface="B Nazanin" panose="00000400000000000000" pitchFamily="2" charset="-78"/>
              </a:rPr>
              <a:t>چاک شده است آسمان، غلغله‌ای است در جهان	مژده دهید باغ را بوی بهار می‌رسد</a:t>
            </a:r>
          </a:p>
          <a:p>
            <a:pPr algn="r" rtl="1">
              <a:lnSpc>
                <a:spcPct val="150000"/>
              </a:lnSpc>
            </a:pPr>
            <a:r>
              <a:rPr lang="fa-IR" sz="2400" b="1" dirty="0">
                <a:cs typeface="B Nazanin" panose="00000400000000000000" pitchFamily="2" charset="-78"/>
              </a:rPr>
              <a:t>کز رخ نور بخش او نور نثار می‌رسد			عنبر و مُشک می‌دمد، سنجق یار می‌رسد</a:t>
            </a:r>
          </a:p>
          <a:p>
            <a:pPr algn="r" rtl="1">
              <a:lnSpc>
                <a:spcPct val="150000"/>
              </a:lnSpc>
            </a:pPr>
            <a:r>
              <a:rPr lang="fa-IR" sz="2400" b="1" dirty="0">
                <a:cs typeface="B Nazanin" panose="00000400000000000000" pitchFamily="2" charset="-78"/>
              </a:rPr>
              <a:t>1) لحن این شعر شاد و ضربی است.</a:t>
            </a:r>
          </a:p>
          <a:p>
            <a:pPr algn="r" rtl="1">
              <a:lnSpc>
                <a:spcPct val="150000"/>
              </a:lnSpc>
            </a:pPr>
            <a:r>
              <a:rPr lang="fa-IR" sz="2400" b="1" dirty="0">
                <a:cs typeface="B Nazanin" panose="00000400000000000000" pitchFamily="2" charset="-78"/>
              </a:rPr>
              <a:t>2)این شعر از نظر لحن، حماسی است زیرا مقدمه‌سازی برای رزم در آن وجود دارد.</a:t>
            </a:r>
          </a:p>
          <a:p>
            <a:pPr algn="r" rtl="1">
              <a:lnSpc>
                <a:spcPct val="150000"/>
              </a:lnSpc>
            </a:pPr>
            <a:r>
              <a:rPr lang="fa-IR" sz="2400" b="1" dirty="0">
                <a:cs typeface="B Nazanin" panose="00000400000000000000" pitchFamily="2" charset="-78"/>
              </a:rPr>
              <a:t>3) لحن این شعر با‌ توجّه به وزن آرام و بی‌تحرّک لحنی توصیفی دارد.</a:t>
            </a:r>
          </a:p>
          <a:p>
            <a:pPr algn="r" rtl="1">
              <a:lnSpc>
                <a:spcPct val="150000"/>
              </a:lnSpc>
            </a:pPr>
            <a:r>
              <a:rPr lang="fa-IR" sz="2400" b="1" dirty="0">
                <a:cs typeface="B Nazanin" panose="00000400000000000000" pitchFamily="2" charset="-78"/>
              </a:rPr>
              <a:t>4) این شعر از نظر آوا و تلفظ در سطح پایینی قرار دارد زیرا واژگان قدیمی‌اند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1</a:t>
            </a:r>
            <a:endParaRPr lang="en-US" sz="2400" b="1" dirty="0">
              <a:cs typeface="B Nazanin" panose="00000400000000000000" pitchFamily="2" charset="-78"/>
            </a:endParaRPr>
          </a:p>
        </p:txBody>
      </p:sp>
    </p:spTree>
    <p:extLst>
      <p:ext uri="{BB962C8B-B14F-4D97-AF65-F5344CB8AC3E}">
        <p14:creationId xmlns:p14="http://schemas.microsoft.com/office/powerpoint/2010/main" val="2662256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048B25-6446-6603-CE68-2697946A820F}"/>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999BC520-4F9B-3003-3F35-8F72E5625145}"/>
              </a:ext>
            </a:extLst>
          </p:cNvPr>
          <p:cNvSpPr txBox="1"/>
          <p:nvPr/>
        </p:nvSpPr>
        <p:spPr>
          <a:xfrm>
            <a:off x="1392703" y="1120676"/>
            <a:ext cx="10269414" cy="4467057"/>
          </a:xfrm>
          <a:prstGeom prst="rect">
            <a:avLst/>
          </a:prstGeom>
          <a:noFill/>
        </p:spPr>
        <p:txBody>
          <a:bodyPr wrap="square">
            <a:spAutoFit/>
          </a:bodyPr>
          <a:lstStyle/>
          <a:p>
            <a:pPr algn="r" rtl="1">
              <a:lnSpc>
                <a:spcPct val="150000"/>
              </a:lnSpc>
            </a:pPr>
            <a:r>
              <a:rPr lang="fa-IR" sz="2400" b="1" dirty="0">
                <a:cs typeface="B Nazanin" panose="00000400000000000000" pitchFamily="2" charset="-78"/>
              </a:rPr>
              <a:t>در کدام بیت، شاعر به کمک وزن و آهنگ کوتاه، ضربی و تند، بار حماسی شعر را غنی‌تر کرده است؟</a:t>
            </a:r>
          </a:p>
          <a:p>
            <a:pPr algn="r" rtl="1">
              <a:lnSpc>
                <a:spcPct val="150000"/>
              </a:lnSpc>
            </a:pPr>
            <a:r>
              <a:rPr lang="fa-IR" sz="2400" b="1" dirty="0">
                <a:cs typeface="B Nazanin" panose="00000400000000000000" pitchFamily="2" charset="-78"/>
              </a:rPr>
              <a:t>1) مرا دلی است که دائم به یاد لعل لبت / به گرد ساقی و جام شراب می‌گردد</a:t>
            </a:r>
          </a:p>
          <a:p>
            <a:pPr algn="r" rtl="1">
              <a:lnSpc>
                <a:spcPct val="150000"/>
              </a:lnSpc>
            </a:pPr>
            <a:r>
              <a:rPr lang="fa-IR" sz="2400" b="1" dirty="0">
                <a:cs typeface="B Nazanin" panose="00000400000000000000" pitchFamily="2" charset="-78"/>
              </a:rPr>
              <a:t>2)مرا بسود و فروریخت هرچه دندان بود / نبود دندان، لا بل چراغ تابان بود</a:t>
            </a:r>
          </a:p>
          <a:p>
            <a:pPr algn="r" rtl="1">
              <a:lnSpc>
                <a:spcPct val="150000"/>
              </a:lnSpc>
            </a:pPr>
            <a:r>
              <a:rPr lang="fa-IR" sz="2400" b="1" dirty="0">
                <a:cs typeface="B Nazanin" panose="00000400000000000000" pitchFamily="2" charset="-78"/>
              </a:rPr>
              <a:t>3)کز آن نامور، تیر بیرون کشید /  همه تیر تا پَر، پُر از خون کشید</a:t>
            </a:r>
          </a:p>
          <a:p>
            <a:pPr algn="r" rtl="1">
              <a:lnSpc>
                <a:spcPct val="150000"/>
              </a:lnSpc>
            </a:pPr>
            <a:r>
              <a:rPr lang="fa-IR" sz="2400" b="1" dirty="0">
                <a:cs typeface="B Nazanin" panose="00000400000000000000" pitchFamily="2" charset="-78"/>
              </a:rPr>
              <a:t>4)گنج لطفی و چون تویی حیف است / خیمه بر این دل خراب‌زده</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پاسخ: 3</a:t>
            </a:r>
            <a:endParaRPr lang="en-US" sz="2400" b="1" dirty="0">
              <a:cs typeface="B Nazanin" panose="00000400000000000000" pitchFamily="2" charset="-78"/>
            </a:endParaRPr>
          </a:p>
        </p:txBody>
      </p:sp>
    </p:spTree>
    <p:extLst>
      <p:ext uri="{BB962C8B-B14F-4D97-AF65-F5344CB8AC3E}">
        <p14:creationId xmlns:p14="http://schemas.microsoft.com/office/powerpoint/2010/main" val="32594524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2581EC-68CB-5426-9AD9-7ED33C33AB32}"/>
              </a:ext>
            </a:extLst>
          </p:cNvPr>
          <p:cNvSpPr txBox="1"/>
          <p:nvPr/>
        </p:nvSpPr>
        <p:spPr>
          <a:xfrm>
            <a:off x="9523828" y="493654"/>
            <a:ext cx="2282482"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a:t>
            </a:r>
            <a:r>
              <a:rPr lang="fa-IR" sz="2400" b="1" dirty="0">
                <a:solidFill>
                  <a:prstClr val="black"/>
                </a:solidFill>
                <a:latin typeface="Calibri" panose="020F0502020204030204"/>
                <a:cs typeface="B Titr" panose="00000700000000000000" pitchFamily="2" charset="-78"/>
              </a:rPr>
              <a:t>تستی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تألیفی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3ACA7E69-4773-3E5E-CD89-9F7A8F51212F}"/>
              </a:ext>
            </a:extLst>
          </p:cNvPr>
          <p:cNvSpPr txBox="1"/>
          <p:nvPr/>
        </p:nvSpPr>
        <p:spPr>
          <a:xfrm>
            <a:off x="1491175" y="2215050"/>
            <a:ext cx="10086535" cy="4420890"/>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بیت حسّ شادی را به مخاطب منتقل می‌کند؟</a:t>
            </a:r>
          </a:p>
          <a:p>
            <a:pPr algn="r" rtl="1">
              <a:lnSpc>
                <a:spcPct val="200000"/>
              </a:lnSpc>
            </a:pPr>
            <a:r>
              <a:rPr lang="fa-IR" sz="2400" b="1" dirty="0">
                <a:cs typeface="B Nazanin" panose="00000400000000000000" pitchFamily="2" charset="-78"/>
              </a:rPr>
              <a:t>1) ای سرخوشان ای سرخوشان آمد طرب دامن‌کشان / بگرفته ما زنجیر او بگرفته او دامان ما</a:t>
            </a:r>
          </a:p>
          <a:p>
            <a:pPr algn="r" rtl="1">
              <a:lnSpc>
                <a:spcPct val="200000"/>
              </a:lnSpc>
            </a:pPr>
            <a:r>
              <a:rPr lang="fa-IR" sz="2400" b="1" dirty="0">
                <a:cs typeface="B Nazanin" panose="00000400000000000000" pitchFamily="2" charset="-78"/>
              </a:rPr>
              <a:t>2) وقت سحر که بلبل قهقهه بر چمن زند / ساغر چشم من به خون، رنگ دهد شراب را</a:t>
            </a:r>
          </a:p>
          <a:p>
            <a:pPr algn="r" rtl="1">
              <a:lnSpc>
                <a:spcPct val="200000"/>
              </a:lnSpc>
            </a:pPr>
            <a:r>
              <a:rPr lang="fa-IR" sz="2400" b="1" dirty="0">
                <a:cs typeface="B Nazanin" panose="00000400000000000000" pitchFamily="2" charset="-78"/>
              </a:rPr>
              <a:t>3) کباب شد دلم از سوز سینه و آتش عشق / ببرد آبم و خون در دل کباب انداخت</a:t>
            </a:r>
          </a:p>
          <a:p>
            <a:pPr algn="r" rtl="1">
              <a:lnSpc>
                <a:spcPct val="200000"/>
              </a:lnSpc>
            </a:pPr>
            <a:r>
              <a:rPr lang="fa-IR" sz="2400" b="1" dirty="0">
                <a:cs typeface="B Nazanin" panose="00000400000000000000" pitchFamily="2" charset="-78"/>
              </a:rPr>
              <a:t>4) اگر شراب نباشد چه غم که وقت صبوح / دو چشم اشک‌فشان ساغر شراب من است</a:t>
            </a:r>
          </a:p>
          <a:p>
            <a:pPr algn="r" rtl="1">
              <a:lnSpc>
                <a:spcPct val="200000"/>
              </a:lnSpc>
            </a:pPr>
            <a:r>
              <a:rPr lang="fa-IR" sz="2400" b="1" dirty="0">
                <a:cs typeface="B Nazanin" panose="00000400000000000000" pitchFamily="2" charset="-78"/>
              </a:rPr>
              <a:t>پاسخ: 1</a:t>
            </a:r>
            <a:endParaRPr lang="en-US" sz="2400" b="1" dirty="0">
              <a:cs typeface="B Nazanin" panose="00000400000000000000" pitchFamily="2" charset="-78"/>
            </a:endParaRPr>
          </a:p>
        </p:txBody>
      </p:sp>
    </p:spTree>
    <p:extLst>
      <p:ext uri="{BB962C8B-B14F-4D97-AF65-F5344CB8AC3E}">
        <p14:creationId xmlns:p14="http://schemas.microsoft.com/office/powerpoint/2010/main" val="319186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5B81C4-8909-E6A1-7602-1DBB40AF8D09}"/>
              </a:ext>
            </a:extLst>
          </p:cNvPr>
          <p:cNvSpPr txBox="1"/>
          <p:nvPr/>
        </p:nvSpPr>
        <p:spPr>
          <a:xfrm>
            <a:off x="3446585" y="2857026"/>
            <a:ext cx="6499273" cy="110799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66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endParaRPr kumimoji="0" lang="en-US" sz="66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800896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BD8984-0170-3957-908A-9FDCDED26549}"/>
              </a:ext>
            </a:extLst>
          </p:cNvPr>
          <p:cNvSpPr txBox="1"/>
          <p:nvPr/>
        </p:nvSpPr>
        <p:spPr>
          <a:xfrm>
            <a:off x="1111348" y="599443"/>
            <a:ext cx="1066331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جایگاه وزن در شعر:</a:t>
            </a:r>
          </a:p>
          <a:p>
            <a:pPr algn="r" rtl="1">
              <a:lnSpc>
                <a:spcPct val="200000"/>
              </a:lnSpc>
            </a:pPr>
            <a:r>
              <a:rPr lang="fa-IR" sz="2400" b="1" dirty="0">
                <a:cs typeface="B Nazanin" panose="00000400000000000000" pitchFamily="2" charset="-78"/>
              </a:rPr>
              <a:t>وزن یکی از مهم‌ترین ارکان شعر است و این موضوع به‌خوبی نشان می‌دهد که گوش‌نوازی و خوش‌آهنگی چه تأثیری بر انسان دارد؛ حتی بیشتر کتاب‌های ّ مقدس نیز از کشش و جاذبۀ آهنگ و کلام موزون، بهره گرفته‌اند. </a:t>
            </a:r>
          </a:p>
        </p:txBody>
      </p:sp>
    </p:spTree>
    <p:extLst>
      <p:ext uri="{BB962C8B-B14F-4D97-AF65-F5344CB8AC3E}">
        <p14:creationId xmlns:p14="http://schemas.microsoft.com/office/powerpoint/2010/main" val="3802012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62993E-77EE-12F3-149C-8F786A1BF4D5}"/>
              </a:ext>
            </a:extLst>
          </p:cNvPr>
          <p:cNvSpPr txBox="1"/>
          <p:nvPr/>
        </p:nvSpPr>
        <p:spPr>
          <a:xfrm>
            <a:off x="1899139" y="2105689"/>
            <a:ext cx="9566030" cy="1938992"/>
          </a:xfrm>
          <a:prstGeom prst="rect">
            <a:avLst/>
          </a:prstGeom>
          <a:noFill/>
        </p:spPr>
        <p:txBody>
          <a:bodyPr wrap="square">
            <a:spAutoFit/>
          </a:bodyPr>
          <a:lstStyle/>
          <a:p>
            <a:pPr algn="r" rtl="1"/>
            <a:r>
              <a:rPr lang="fa-IR" sz="2400" b="1" dirty="0">
                <a:cs typeface="B Nazanin" panose="00000400000000000000" pitchFamily="2" charset="-78"/>
              </a:rPr>
              <a:t>تعریف وزن:</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وزن، ادراکی است که ِ از احساس نظم حاصل می شود.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 وزن، امری حسی است و بیرون از ذهن کسی که آن را در  می یابد، وجود ندارد.</a:t>
            </a:r>
            <a:endParaRPr lang="en-US" sz="2400" b="1" dirty="0">
              <a:cs typeface="B Nazanin" panose="00000400000000000000" pitchFamily="2" charset="-78"/>
            </a:endParaRPr>
          </a:p>
        </p:txBody>
      </p:sp>
    </p:spTree>
    <p:extLst>
      <p:ext uri="{BB962C8B-B14F-4D97-AF65-F5344CB8AC3E}">
        <p14:creationId xmlns:p14="http://schemas.microsoft.com/office/powerpoint/2010/main" val="4164422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C0E71A-F7EE-756F-EC49-8B32FBAF43FB}"/>
              </a:ext>
            </a:extLst>
          </p:cNvPr>
          <p:cNvSpPr txBox="1"/>
          <p:nvPr/>
        </p:nvSpPr>
        <p:spPr>
          <a:xfrm>
            <a:off x="1716259" y="1342853"/>
            <a:ext cx="10156874"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مثال: </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چرخی که می‌گردد، حرکتی مداوم دارد، امّا وزن ندارد. حال اگر نشانه‌ای در یک نقطۀ چرخ باشد که هنگام حرکت آن دیده شود، از دیدن بازگشت‌های پیاپی آن، ادراک وزن حاصل می‌شود. </a:t>
            </a:r>
          </a:p>
          <a:p>
            <a:pPr algn="r" rtl="1">
              <a:lnSpc>
                <a:spcPct val="200000"/>
              </a:lnSpc>
            </a:pPr>
            <a:r>
              <a:rPr lang="fa-IR" sz="2400" b="1" dirty="0">
                <a:cs typeface="B Nazanin" panose="00000400000000000000" pitchFamily="2" charset="-78"/>
              </a:rPr>
              <a:t>همچنین گردش چرخ‌های دوچرخه هیچ نوع وزنی ندارد؛  اما از توجه به حرکت پای دوچرخه‌سوار و بازگشت متوالی آن به نقطۀ پایین، وزنی ادراک می‌کنیم.</a:t>
            </a:r>
            <a:endParaRPr lang="en-US" sz="2400" b="1" dirty="0">
              <a:cs typeface="B Nazanin" panose="00000400000000000000" pitchFamily="2" charset="-78"/>
            </a:endParaRPr>
          </a:p>
        </p:txBody>
      </p:sp>
    </p:spTree>
    <p:extLst>
      <p:ext uri="{BB962C8B-B14F-4D97-AF65-F5344CB8AC3E}">
        <p14:creationId xmlns:p14="http://schemas.microsoft.com/office/powerpoint/2010/main" val="133817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5203BC-F704-832A-20E1-526CA0DBF125}"/>
              </a:ext>
            </a:extLst>
          </p:cNvPr>
          <p:cNvSpPr txBox="1"/>
          <p:nvPr/>
        </p:nvSpPr>
        <p:spPr>
          <a:xfrm>
            <a:off x="764347" y="520113"/>
            <a:ext cx="11029071" cy="5909310"/>
          </a:xfrm>
          <a:prstGeom prst="rect">
            <a:avLst/>
          </a:prstGeom>
          <a:noFill/>
        </p:spPr>
        <p:txBody>
          <a:bodyPr wrap="square">
            <a:spAutoFit/>
          </a:bodyPr>
          <a:lstStyle/>
          <a:p>
            <a:pPr algn="r" rtl="1">
              <a:lnSpc>
                <a:spcPct val="200000"/>
              </a:lnSpc>
            </a:pPr>
            <a:r>
              <a:rPr lang="fa-IR" sz="2400" b="1" i="0" dirty="0">
                <a:solidFill>
                  <a:srgbClr val="000000"/>
                </a:solidFill>
                <a:effectLst/>
                <a:latin typeface="Vazir"/>
                <a:cs typeface="B Nazanin" panose="00000400000000000000" pitchFamily="2" charset="-78"/>
              </a:rPr>
              <a:t>نمونۀ دیگر:</a:t>
            </a:r>
          </a:p>
          <a:p>
            <a:pPr algn="r" rtl="1">
              <a:lnSpc>
                <a:spcPct val="200000"/>
              </a:lnSpc>
            </a:pPr>
            <a:r>
              <a:rPr lang="fa-IR" sz="2400" b="1" i="0" dirty="0">
                <a:solidFill>
                  <a:srgbClr val="000000"/>
                </a:solidFill>
                <a:effectLst/>
                <a:latin typeface="Vazir"/>
                <a:cs typeface="B Nazanin" panose="00000400000000000000" pitchFamily="2" charset="-78"/>
              </a:rPr>
              <a:t>مرده بُدم زنده شدم گریه بُدم خنده شدم		دولت عشق آمد و من دولت پاینده شدم</a:t>
            </a:r>
          </a:p>
          <a:p>
            <a:pPr algn="r" rtl="1">
              <a:lnSpc>
                <a:spcPct val="200000"/>
              </a:lnSpc>
            </a:pPr>
            <a:r>
              <a:rPr lang="fa-IR" sz="2400" b="1" i="0" dirty="0">
                <a:solidFill>
                  <a:srgbClr val="000000"/>
                </a:solidFill>
                <a:effectLst/>
                <a:latin typeface="Vazir"/>
                <a:cs typeface="B Nazanin" panose="00000400000000000000" pitchFamily="2" charset="-78"/>
              </a:rPr>
              <a:t>دیده‌یِ سیر است مرا جان دلیر است مرا		زَهره‌یِ شیر است مرا زُهره تابنده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سرمست نه‌ای رو که از این دست نه‌ای	رفتم و سرمست شدم وز طرب آکنده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تو شمع شدی قبله این جمع شدی		جمع نیَم شمع نیَم دود پراکنده شدم</a:t>
            </a:r>
          </a:p>
          <a:p>
            <a:pPr algn="r" rtl="1">
              <a:lnSpc>
                <a:spcPct val="200000"/>
              </a:lnSpc>
            </a:pPr>
            <a:r>
              <a:rPr lang="fa-IR" sz="2400" b="1" i="0" dirty="0">
                <a:solidFill>
                  <a:srgbClr val="000000"/>
                </a:solidFill>
                <a:effectLst/>
                <a:latin typeface="Vazir"/>
                <a:cs typeface="B Nazanin" panose="00000400000000000000" pitchFamily="2" charset="-78"/>
              </a:rPr>
              <a:t>گفت که شیخی و سَری پیش‌رو و راهبری		شیخ نیم پیش نیم امر تو را بنده شدم</a:t>
            </a:r>
          </a:p>
          <a:p>
            <a:pPr algn="r" rtl="1">
              <a:lnSpc>
                <a:spcPct val="200000"/>
              </a:lnSpc>
            </a:pPr>
            <a:r>
              <a:rPr lang="fa-IR" sz="2400" b="1" i="0" dirty="0">
                <a:solidFill>
                  <a:srgbClr val="000000"/>
                </a:solidFill>
                <a:effectLst/>
                <a:latin typeface="Vazir"/>
                <a:cs typeface="B Nazanin" panose="00000400000000000000" pitchFamily="2" charset="-78"/>
              </a:rPr>
              <a:t>شکر کند چرخِ فلک از مَلِک و مُلک و مَلَک		کز کرم و بخشش او روشن بخشنده شدم</a:t>
            </a:r>
          </a:p>
          <a:p>
            <a:pPr algn="r" rtl="1">
              <a:lnSpc>
                <a:spcPct val="200000"/>
              </a:lnSpc>
            </a:pPr>
            <a:r>
              <a:rPr lang="fa-IR" sz="2400" b="1" i="0" dirty="0">
                <a:solidFill>
                  <a:srgbClr val="000000"/>
                </a:solidFill>
                <a:effectLst/>
                <a:latin typeface="Vazir"/>
                <a:cs typeface="B Nazanin" panose="00000400000000000000" pitchFamily="2" charset="-78"/>
              </a:rPr>
              <a:t> تکرار منظم موسیقی، تناسب و همسویی وزن و عاطفه، بر قدرت اثرگذاری این سروده، افزوده است:</a:t>
            </a:r>
          </a:p>
        </p:txBody>
      </p:sp>
    </p:spTree>
    <p:extLst>
      <p:ext uri="{BB962C8B-B14F-4D97-AF65-F5344CB8AC3E}">
        <p14:creationId xmlns:p14="http://schemas.microsoft.com/office/powerpoint/2010/main" val="1405671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FD9CB1-158E-B9E9-250F-CFACCE8C29A7}"/>
              </a:ext>
            </a:extLst>
          </p:cNvPr>
          <p:cNvSpPr txBox="1"/>
          <p:nvPr/>
        </p:nvSpPr>
        <p:spPr>
          <a:xfrm>
            <a:off x="862818" y="966205"/>
            <a:ext cx="11080653" cy="2215991"/>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نتیجه:</a:t>
            </a:r>
          </a:p>
          <a:p>
            <a:pPr algn="r" rtl="1">
              <a:lnSpc>
                <a:spcPct val="200000"/>
              </a:lnSpc>
            </a:pPr>
            <a:r>
              <a:rPr lang="fa-IR" sz="2400" b="1" dirty="0">
                <a:cs typeface="B Nazanin" panose="00000400000000000000" pitchFamily="2" charset="-78"/>
              </a:rPr>
              <a:t>توجه به فضای عاطفی و آهنگ متن، سبب کشف لحن می‌شود. تشخیص لحن مناسب هر متن، خواندن را دلنشین‌تر و درک محتوا را آسان‌تر می‌سازد.</a:t>
            </a:r>
          </a:p>
        </p:txBody>
      </p:sp>
    </p:spTree>
    <p:extLst>
      <p:ext uri="{BB962C8B-B14F-4D97-AF65-F5344CB8AC3E}">
        <p14:creationId xmlns:p14="http://schemas.microsoft.com/office/powerpoint/2010/main" val="5299574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2763</TotalTime>
  <Words>3961</Words>
  <Application>Microsoft Office PowerPoint</Application>
  <PresentationFormat>Widescreen</PresentationFormat>
  <Paragraphs>353</Paragraphs>
  <Slides>47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B Nazanin</vt:lpstr>
      <vt:lpstr>B Titr</vt:lpstr>
      <vt:lpstr>Calibri</vt:lpstr>
      <vt:lpstr>Calibri Light</vt:lpstr>
      <vt:lpstr>IRANSansWeb_FaNum_Medium</vt:lpstr>
      <vt:lpstr>Tahoma</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Ali</cp:lastModifiedBy>
  <cp:revision>13</cp:revision>
  <dcterms:created xsi:type="dcterms:W3CDTF">2024-10-20T19:09:29Z</dcterms:created>
  <dcterms:modified xsi:type="dcterms:W3CDTF">2024-10-23T11:39:33Z</dcterms:modified>
</cp:coreProperties>
</file>