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34" r:id="rId47"/>
    <p:sldId id="335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36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99E7D-0E72-E981-3E1B-C79CA43298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4E57EF-0D74-7A8C-4CA0-BA4479B27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BA60A-F4E8-36CB-95EC-7D7BA8A63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D9CCB-0FA1-DBFB-FE5C-C0900DBE7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45AF9-1A25-7FDC-34A9-C74F10BB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09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3018F-4584-2179-02B0-1E1F9A96C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FAB6B3-A8B7-D5D3-ADD1-0B1BB1DAB6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398C6-C24C-64D2-73D8-A3102972F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B64D0-344D-68D6-CDC0-71E49644B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46602-CF4B-26F2-00B3-B683A093E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61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867F4-467A-36ED-8C8C-491E72BB84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8E2E6D-EDE5-A0E4-5DCC-24DF275CC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D2C6C-7B8E-26EF-89BC-85C4A5CFB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7E897-632F-7545-AE58-5F82C2CC6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AE36D-7793-A3BC-BAE2-74488061C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34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یکم، تاریخ ادبیات فارسی در قرنهای هفتم، هشتم و نهم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2867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C7B25-FDD2-0F92-B46D-C1F62B962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4A3CE-9877-050E-DC25-B4E716AB8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0FC00-B011-F1BA-650F-2CF9B0048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E123D-0ECF-126B-40B8-04D98714D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7DC2B-2C56-0A87-A0A4-5486B6AA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99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20AD1-1349-F7AF-B5A0-A60A7427F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08435-EF3D-2F12-F092-DE664CE4C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19F71-E608-A46A-B90C-B6E4CA87E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B3780-F214-1A76-5B37-7D183AC7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777B91-CCB5-2A37-7C69-3F917C17D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19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8C493-36A0-B59E-62B1-E210962D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D6F85-03D8-9B6E-1D24-C7F6883263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1FD96-A830-7D87-2A37-4837E6DB7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F1ADD0-B429-390B-1B34-FB173CF4B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74AB4-BF88-80B3-C75F-1DF92EA2E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C2864-F8E9-F688-2DF6-6950245B8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7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F881C-C486-2D3F-79F6-E738C3A32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0902AA-8B6E-0BD4-2DC7-35AE1F30F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00834-717F-8F66-F51B-4BC808BDBA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F9CFA7-F5AB-08D4-AE8F-AFF3A4E7E6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758CF6-A37C-D872-D93C-72E61C35D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B46CA3-8C24-D9AC-93C3-2C18917AD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9BE5F-ACCA-087D-D03F-7ECB26D12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C4C236-0B76-E330-D114-8099BFBC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12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C7A75-718E-24C4-F164-52C615758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C7E194-EA7E-EAEF-EDC7-30249A748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C022D2-21DC-F716-B771-292623A92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61C5B3-344A-9846-B012-E69FD0620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42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BEFA01-39D2-3BA5-FFCD-3381F77C7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803857-DA7E-2BCB-F9D0-716CEBABF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CEB492-D4C2-D7B6-E245-9377CFF3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30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BE941-AA65-31C0-F300-F0337D622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BBA7E-ACD7-B70F-BB96-D03625BA6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219068-F2CB-9B70-CFF4-95D1AE3F0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F7AC3-03C9-64FD-F020-3B92E845D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C0B0AD-F1D3-E863-7AC1-E3948967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BB23F8-DEF9-E78A-6695-F6260F370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09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01A63-1E61-0911-1463-1567ADBBE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5D126B-0A99-657F-AF72-A7457BA515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90C70A-C563-079D-4576-E68B6F429E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692248-8336-7D57-17F6-58F886BA5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755419-19CD-8A7B-0CE5-A8B841CE0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0EB8B7-1246-F615-A6CF-C8E23A217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87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F3875A-3F9B-355B-ACF2-669D949BA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22895-18EF-D217-B1DB-822C1A0629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C880F-2DF4-B747-84A1-78ECFE08AF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C7BF2-98FA-4902-A760-2CC4FBC2E905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96CBD-7095-B051-2C8D-F03D4D8252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CB23B-24DA-C546-52EB-6FD6192B5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91FD3-3C4D-4AF6-9525-331C8DDBE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38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B8FAE4-DEA3-BD62-2366-5BADC5979AFD}"/>
              </a:ext>
            </a:extLst>
          </p:cNvPr>
          <p:cNvSpPr txBox="1"/>
          <p:nvPr/>
        </p:nvSpPr>
        <p:spPr>
          <a:xfrm>
            <a:off x="1055076" y="1200004"/>
            <a:ext cx="1093059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آنچه آموختیم: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سال گذشته با تاریخ ادبیات ایران در قرن های اولیة هجری تا قرن ششم آشنا شدیم و دریافتیم که برخی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از عوامل سیاسی و اجتماعی مثل روی  کار  آمدن حکومت های غزنوی و سلجوقی و تغییر مرکز ادبی و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سیاسیاز </a:t>
            </a:r>
            <a:r>
              <a:rPr lang="fa-IR" sz="2400" b="1" u="sng" dirty="0">
                <a:cs typeface="B Nazanin" panose="00000400000000000000" pitchFamily="2" charset="-78"/>
              </a:rPr>
              <a:t>خراسان</a:t>
            </a:r>
            <a:r>
              <a:rPr lang="fa-IR" sz="2400" b="1" dirty="0">
                <a:cs typeface="B Nazanin" panose="00000400000000000000" pitchFamily="2" charset="-78"/>
              </a:rPr>
              <a:t> به عرا</a:t>
            </a:r>
            <a:r>
              <a:rPr lang="fa-IR" sz="2400" b="1" u="sng" dirty="0">
                <a:cs typeface="B Nazanin" panose="00000400000000000000" pitchFamily="2" charset="-78"/>
              </a:rPr>
              <a:t>ق عجم</a:t>
            </a:r>
            <a:r>
              <a:rPr lang="fa-IR" sz="2400" b="1" dirty="0">
                <a:cs typeface="B Nazanin" panose="00000400000000000000" pitchFamily="2" charset="-78"/>
              </a:rPr>
              <a:t>، زمینه های تغییر سبک را در متون زبان فارسی پدید آورد و خواندیم که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سبک‌های«بینابین» و «آذربایجانی» از «سبک خراسانی» فاصله گرفتند و کمکم «سبک عراقی» پدید آمد.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7D235-7796-45BB-71B0-60EFC1ACFBA4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3589844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AAD262-1976-B932-4730-D6F84E4D0320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086349-E6A0-AD8D-B4D9-D990162BC0BA}"/>
              </a:ext>
            </a:extLst>
          </p:cNvPr>
          <p:cNvSpPr txBox="1"/>
          <p:nvPr/>
        </p:nvSpPr>
        <p:spPr>
          <a:xfrm>
            <a:off x="1325879" y="1528641"/>
            <a:ext cx="1070551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فخرالدین عراقی: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ازشاعران نام‌آور این دوره و صاحب غزل‌های عرفانی زیبا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1- مثنوی عشاقنامة (این کتاب درقالب  مثنوی است که در هر فصل به یکی از مباحث عرفانی پرداخته و سخن را با تمثیل و حکایت به پایان رسانده است.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کتاب لمعات به نثر در موضوع  سیر و سلوک عارفانه 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6777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728769-381B-84AA-D25F-1680CBF16946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2BD29-21F2-3BD9-D67B-8D6A01AC1148}"/>
              </a:ext>
            </a:extLst>
          </p:cNvPr>
          <p:cNvSpPr txBox="1"/>
          <p:nvPr/>
        </p:nvSpPr>
        <p:spPr>
          <a:xfrm>
            <a:off x="998807" y="1305004"/>
            <a:ext cx="1093059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نجم ّ الدین رازی (معروف به نجم دایه)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وی از منشیان و نویسندگان توانا و از عارفان وارستة این دوره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کتاب مرصادالعباد من المبدأ الی المعاد در بیان سلوک دین و تربیت نفس انسانی به نثر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ویژگی نثرکتاب:  گاهی ساده و گاه دارای سجع و موازنه که نویسنده در خلال موضوعات کتاب،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احادیث، آیات و اشعاری از خود و شاعران دیگر نقل می‌کند.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ارزش اثر: این اثر که نثری شیوا، آراسته و دل‌انگیز دارد، در بین متون عارفانه از مرتبه‌ای والا برخوردار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1537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45216D-6C8E-55F5-F64E-3125A5512055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87B9D8-5C11-DF39-2568-3D182665795F}"/>
              </a:ext>
            </a:extLst>
          </p:cNvPr>
          <p:cNvSpPr txBox="1"/>
          <p:nvPr/>
        </p:nvSpPr>
        <p:spPr>
          <a:xfrm>
            <a:off x="914401" y="1333136"/>
            <a:ext cx="1093059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عطاملک جوینی: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نثرنویسان این دوره است. خاندان او از افراد با نفوذ حکومت مغولان بود. وی از نوجوانی به  کارهای دیوانی پرداخت و در سفرهای متعددی حضور داشت و اطلاعات فراوانی دربارة تاریخ مغولان کسب کرد،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اثر: کتاب تاریخ جهانگشا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موضوع کتاب: 1- شرح ظهور چنگیز، احوال و فتوحات او، 2- تاریخ خوارزمشاهیان،3- فتح قلعه‌های اسماعیلیه و حکومت جانشینان حسن صباح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شیوۀ نثر: مصنوع و دشوار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0007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C997F4-6C29-6D6D-1A87-5C41049E4DC2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9DC426-F980-869E-5DA8-77AB451EE5C6}"/>
              </a:ext>
            </a:extLst>
          </p:cNvPr>
          <p:cNvSpPr txBox="1"/>
          <p:nvPr/>
        </p:nvSpPr>
        <p:spPr>
          <a:xfrm>
            <a:off x="1322364" y="1328785"/>
            <a:ext cx="1043822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6- خواجه رشیدالدین فضل الله همدانی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وی یکی از چهره‌های علمی و سیاسی در عصر ایلخانان به شمار می‌رود. او  وزیر مقتدر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غازان‌خان و اولجایتو بود.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اثر: جامع‌التواریخ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شیوۀ نثر: عالمانه و پخته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اقدام مهم فرهنگی: تأسیس عمارت ربع رشیدی در تبریز که در حکم دانشگاه آن زمان بوده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5262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6BD08B-7DEA-1AD4-D841-D6B4383A35CE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7C0B48-A4E3-9C4D-9260-F406D7B65C14}"/>
              </a:ext>
            </a:extLst>
          </p:cNvPr>
          <p:cNvSpPr txBox="1"/>
          <p:nvPr/>
        </p:nvSpPr>
        <p:spPr>
          <a:xfrm>
            <a:off x="1842869" y="1338498"/>
            <a:ext cx="1008653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7- شمس قیس رازی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نویسندگان زبردست این دوره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اثر: المعجم فی معاییر اشعارالعجم،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ارزش و موضوع  اثر: از نخستین و مهم‌ترین آثار در علم عروض، قافیه، بدیع و نقد شعر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شیوۀ نثر: در مقدمه مصنوع و در اصل کتاب، ساده و عالمانه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4020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63EA5E-42FA-8541-B1C2-8194C328D6D4}"/>
              </a:ext>
            </a:extLst>
          </p:cNvPr>
          <p:cNvSpPr txBox="1"/>
          <p:nvPr/>
        </p:nvSpPr>
        <p:spPr>
          <a:xfrm>
            <a:off x="942535" y="1522553"/>
            <a:ext cx="108039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ویژگی های دوره: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به دلیل بی‌اعتقادی برخی از ایلخانان مغول و بی‌تعصبی برخی دیگر نسبت به مذاهب رایج، فرصتی پدید آمد تا صاحبان مذهب‌های مختلف عقاید خود را ابراز کنند.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قلمرو بالندگی زبان و فرهنگ فارسی عرصة وسیعی یافت، به طوری که از شبه قارة هند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تا آسیای صغیر، بسیاری به این زبان سخن می‌گفتند،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عراق عجم و مهم‌تر از آن شهر شیراز همچنان در حکم مرکز ادبی این عصر به شمار می‌رفت.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از بین رفتن دربارهای ادب‌دوست ایرانی‌تبار، از رونق افتادن قصیده سرایی را در پی داشت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زبان شعر جز در سروده‌های شاعران شاخص، مانند خواجو و حافظ، به سستی گرایید.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29E42A-8F96-879C-676A-A7034EACD246}"/>
              </a:ext>
            </a:extLst>
          </p:cNvPr>
          <p:cNvSpPr txBox="1"/>
          <p:nvPr/>
        </p:nvSpPr>
        <p:spPr>
          <a:xfrm>
            <a:off x="10434711" y="310774"/>
            <a:ext cx="13118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هشتم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0085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46D32F-AC74-5AF8-E9F7-DEC8FC56E4E2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D88CCD-EC67-94BC-F124-F27087C8F137}"/>
              </a:ext>
            </a:extLst>
          </p:cNvPr>
          <p:cNvSpPr txBox="1"/>
          <p:nvPr/>
        </p:nvSpPr>
        <p:spPr>
          <a:xfrm>
            <a:off x="1041010" y="1676124"/>
            <a:ext cx="1070551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خواجوی کرمانی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1- معرفی: از غزل‌پردازان برجستة این دوره است؛ که غزل‌های او بر حافظ نیز تأثیرگذار بوده است.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خواجو چند مثنوی به پیروی از پنج گنج نظامی سروده که نشاندهندة استادی او در شاعری است.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ویژگی شعر:  شعر او در مجموع، کمال یافته و پخته است. </a:t>
            </a:r>
          </a:p>
        </p:txBody>
      </p:sp>
    </p:spTree>
    <p:extLst>
      <p:ext uri="{BB962C8B-B14F-4D97-AF65-F5344CB8AC3E}">
        <p14:creationId xmlns:p14="http://schemas.microsoft.com/office/powerpoint/2010/main" val="1331918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DB6987-EC8D-AC9B-23EF-6A26834E303A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A6D4A2-B423-69CE-FB75-1350581034F7}"/>
              </a:ext>
            </a:extLst>
          </p:cNvPr>
          <p:cNvSpPr txBox="1"/>
          <p:nvPr/>
        </p:nvSpPr>
        <p:spPr>
          <a:xfrm>
            <a:off x="1406769" y="857348"/>
            <a:ext cx="1045229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ابن یمین( شاعر عصر سربداران)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 مردی دهقان‌پیشه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قالب شعر: قطعه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محتوای شعر: اخلاقی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مفاهیم عمده: قناعت‌پیشگی، بی اعتباری دنیا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نمونه‌ای از قطعات: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مرد آزاده در میان گروه 			گر چه خوشخو و عاقل و داناست،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محترم آنگهی تواند بود 			که از ایشان به مالش استغناست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وان که محتاج خلق شد، خوار است		گر چه در علم، بوعلی سیناست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054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CAA434-3C4E-8497-400B-CEC7CD7FF594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AA0174-90E5-5C94-B172-C65B1E87BD0B}"/>
              </a:ext>
            </a:extLst>
          </p:cNvPr>
          <p:cNvSpPr txBox="1"/>
          <p:nvPr/>
        </p:nvSpPr>
        <p:spPr>
          <a:xfrm>
            <a:off x="1111347" y="1120676"/>
            <a:ext cx="1078991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حافظ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شاعران سرآمد قرن هشتم است. او با تلفیق عشق و عرفان، غزل فارسی را به کمال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رسانید.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ویژگی شعر:  لحن سخن او گزنده، طنزآمیز و سرشار از خیرخواهی و اصلاح‌طلبی است. در غزل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او، فرهنگ گذشتة ایران با همة کمال ایرانی ـ اسلامی خود رخ می‌نماید و شعرش به قول خود او «همه بیت‌الغزل معرفت» است: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نمونۀ شعر: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شعر حافظ همه بیت الغزل معرفت است 		آفرین بر نفس دلکش و لطف سخنش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3354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E0EECD-4508-0F6D-59B4-6747D98951A7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282612-5C73-608F-F17F-400097EA27C5}"/>
              </a:ext>
            </a:extLst>
          </p:cNvPr>
          <p:cNvSpPr txBox="1"/>
          <p:nvPr/>
        </p:nvSpPr>
        <p:spPr>
          <a:xfrm>
            <a:off x="984738" y="1268162"/>
            <a:ext cx="109587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 سلمان ساوجی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شاعران قرن هشتم که در غزل توجه خاصی به سعدی و مولوی داشته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1-  قصایدی در سبک عراقی  2-  مثنوی جمشید و خورشید  به شیوة داستان‌های نظامی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235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1FBC15-821E-557B-8599-C4E2A4476AE5}"/>
              </a:ext>
            </a:extLst>
          </p:cNvPr>
          <p:cNvSpPr txBox="1"/>
          <p:nvPr/>
        </p:nvSpPr>
        <p:spPr>
          <a:xfrm>
            <a:off x="829995" y="1359098"/>
            <a:ext cx="1094466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سبک عراقی از اوایل قرن هفتم تا اوایل قرن دهم به مدت 300 سال، سبک غالب متون ادب فارسی بود.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مغولان در اوایل قرن هفتم (616 هـ . ق.) به نواحی مرزی ایران حمله کردند و بعد به تدریج بر نواحی دیگر هم  چیرگی یافتند و به نظام اقتصادی، کشاورزی و فرهنگی ایران آسیب های عمدهای رساندند.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خراسان که کانون فرهنگی  ایران بود، ویران شد و بسیاری از مدارس،که مهد علم و فرهنگ بودند، از بین رفتند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بزرگانی چون نجم‌الدّین کبری و فریدا</a:t>
            </a:r>
            <a:r>
              <a:rPr lang="fa-IR" sz="2400" b="1" u="sng" dirty="0">
                <a:cs typeface="B Nazanin" panose="00000400000000000000" pitchFamily="2" charset="-78"/>
              </a:rPr>
              <a:t>لدین عطّار  نیشابوری </a:t>
            </a:r>
            <a:r>
              <a:rPr lang="fa-IR" sz="2400" b="1" dirty="0">
                <a:cs typeface="B Nazanin" panose="00000400000000000000" pitchFamily="2" charset="-78"/>
              </a:rPr>
              <a:t>در یورش ویرانگر  مغول، کشته شدند. </a:t>
            </a:r>
          </a:p>
          <a:p>
            <a:pPr algn="r" rtl="1"/>
            <a:r>
              <a:rPr lang="fa-IR" sz="2400" b="1" u="sng" dirty="0">
                <a:cs typeface="B Nazanin" panose="00000400000000000000" pitchFamily="2" charset="-78"/>
              </a:rPr>
              <a:t>5- کمال الدین اسماعیل</a:t>
            </a:r>
            <a:r>
              <a:rPr lang="fa-IR" sz="2400" b="1" dirty="0">
                <a:cs typeface="B Nazanin" panose="00000400000000000000" pitchFamily="2" charset="-78"/>
              </a:rPr>
              <a:t>، مداح </a:t>
            </a:r>
            <a:r>
              <a:rPr lang="fa-IR" sz="2400" b="1" u="sng" dirty="0">
                <a:cs typeface="B Nazanin" panose="00000400000000000000" pitchFamily="2" charset="-78"/>
              </a:rPr>
              <a:t>جلال الدین خوارزمشاه </a:t>
            </a:r>
            <a:r>
              <a:rPr lang="fa-IR" sz="2400" b="1" dirty="0">
                <a:cs typeface="B Nazanin" panose="00000400000000000000" pitchFamily="2" charset="-78"/>
              </a:rPr>
              <a:t>که خود در سال 635 هـ . ق. به دست مغولان در </a:t>
            </a:r>
            <a:r>
              <a:rPr lang="fa-IR" sz="2400" b="1" u="sng" dirty="0">
                <a:cs typeface="B Nazanin" panose="00000400000000000000" pitchFamily="2" charset="-78"/>
              </a:rPr>
              <a:t>اصفها</a:t>
            </a:r>
            <a:r>
              <a:rPr lang="fa-IR" sz="2400" b="1" dirty="0">
                <a:cs typeface="B Nazanin" panose="00000400000000000000" pitchFamily="2" charset="-78"/>
              </a:rPr>
              <a:t>ن کشته  شد، دربارة قتل عام سال  633 هـ . ق. در اصفهان می گوید: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کس نیست که تا بر وطن خودگرید		 بر حال تباه مردم بد گرید</a:t>
            </a:r>
          </a:p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دی بر سر مرده ای دو صد شیون بود		 امروز یکی نیست که بر صد گرید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49EB4D-4957-0D81-4570-F477B1ADBADE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4027451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A3C48E-F090-B71E-0E42-692157097FFD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CCB6D-FFAE-5D4C-7040-C094599C86CD}"/>
              </a:ext>
            </a:extLst>
          </p:cNvPr>
          <p:cNvSpPr txBox="1"/>
          <p:nvPr/>
        </p:nvSpPr>
        <p:spPr>
          <a:xfrm>
            <a:off x="1181686" y="814811"/>
            <a:ext cx="1056483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عبید زاکانی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شاعر خوش ذوق وشوخ‌طبع و آگاهی که نکته‌یابی و انتقادهای ظریف اجتماعی او معروف است. شاعری که ناملایمات اوضاع آشفتة روزگار خود را برنمی‌تافت و تزویر و ریاکاری حاکمان را در آثارش به تصویر می‌کشید.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1-شعر:  منظومة موش و گربه در بیان ناهنجاری‌های اجتماعی به شیوة طنز و تمثیل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نثر: رسالۀ دلگشا، اخلاق‌الاشراف و صدپند با بیان  طنز.</a:t>
            </a:r>
          </a:p>
        </p:txBody>
      </p:sp>
    </p:spTree>
    <p:extLst>
      <p:ext uri="{BB962C8B-B14F-4D97-AF65-F5344CB8AC3E}">
        <p14:creationId xmlns:p14="http://schemas.microsoft.com/office/powerpoint/2010/main" val="1011599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A7958-E9D5-8817-0BA2-466B3E3F6CD8}"/>
              </a:ext>
            </a:extLst>
          </p:cNvPr>
          <p:cNvSpPr txBox="1"/>
          <p:nvPr/>
        </p:nvSpPr>
        <p:spPr>
          <a:xfrm>
            <a:off x="8074855" y="310774"/>
            <a:ext cx="3671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شاعران و نویسندگان قرن هشتم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F7959-F04F-AA70-D1CE-91450DE2C9D1}"/>
              </a:ext>
            </a:extLst>
          </p:cNvPr>
          <p:cNvSpPr txBox="1"/>
          <p:nvPr/>
        </p:nvSpPr>
        <p:spPr>
          <a:xfrm>
            <a:off x="1181686" y="1223779"/>
            <a:ext cx="1080398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6- حمدالله مستوفی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مورخان مشهور ایران در قرن هشتم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اثر: کتاب تاریخ گزیده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موضوع کتاب: 1- تاریخ پیامبران، 2-خلفای چهارگانه، 3- خلفای بنی عباس 4- تاریخ ایران  تا سال 730هـ .ق.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5216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DCF9B81-0597-D3F8-FE99-4C7CDF346574}"/>
              </a:ext>
            </a:extLst>
          </p:cNvPr>
          <p:cNvSpPr txBox="1"/>
          <p:nvPr/>
        </p:nvSpPr>
        <p:spPr>
          <a:xfrm>
            <a:off x="10353821" y="367045"/>
            <a:ext cx="1382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AFD0F6-9E44-82DA-1170-AD90816D9F5B}"/>
              </a:ext>
            </a:extLst>
          </p:cNvPr>
          <p:cNvSpPr txBox="1"/>
          <p:nvPr/>
        </p:nvSpPr>
        <p:spPr>
          <a:xfrm>
            <a:off x="1041009" y="2076551"/>
            <a:ext cx="109446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حملۀتیمور گورکانی: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بعد از غارت‌ها و ویرانگری‌های مغولان، تیمور گورکانی به ایران حمله کرد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آثار حملۀ تیمور: نابودی ابنیۀ فرهنگی، ادبی و اجتماعی کشور و آنچه که پس از حملة مغول سالم یا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نیمه سالم مانده بودیا در زمان ایلخانان مغول (جانشینان چنگیز) مختصر تجدید حیاتی یافته بود،  مثل فارس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549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9A4F75-F3A9-B289-2DC6-078C880F4497}"/>
              </a:ext>
            </a:extLst>
          </p:cNvPr>
          <p:cNvSpPr txBox="1"/>
          <p:nvPr/>
        </p:nvSpPr>
        <p:spPr>
          <a:xfrm>
            <a:off x="10353821" y="367045"/>
            <a:ext cx="1382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047515-9E82-E378-8720-ACEDABA1B71A}"/>
              </a:ext>
            </a:extLst>
          </p:cNvPr>
          <p:cNvSpPr txBox="1"/>
          <p:nvPr/>
        </p:nvSpPr>
        <p:spPr>
          <a:xfrm>
            <a:off x="1012874" y="901393"/>
            <a:ext cx="1087432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دورۀ حکومت تیموریان: تقریبا از نیمة دوم قرن هشتم تا اوایل قرن دهم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بازماندگان تیمور:  اینان همچون بازماندگان چنگیز، کم  وبیش از فرهنگ ایرانی تأثیر پذیرفتند و بعد از مدتی در ایران متمدن شدند.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هنر و ادبیات  در عهد بازماندگان تیمور: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گسترش هنرهایی چون مینیاتور، معماری و تذهیب،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تاریخ‌نویسی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رونق تازه گرفتن ادبیات،(کسانی مانند جامی و دولتشاه کتاب‌های ارزشمندی نوشتند)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توجّه: رونق علم و ادب در این دوره، بنیادی نبود و کتاب‌های تحقیقی این دوره عمدتا سطحی و ادبیات دوره نیز تقلیدی و فاقد نوآوری بود.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1803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F53A80-0556-952D-6F40-CDC8A58FAAF7}"/>
              </a:ext>
            </a:extLst>
          </p:cNvPr>
          <p:cNvSpPr txBox="1"/>
          <p:nvPr/>
        </p:nvSpPr>
        <p:spPr>
          <a:xfrm>
            <a:off x="10353821" y="367045"/>
            <a:ext cx="13821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C43278-FAED-A9DC-2FEF-85546B5A28C9}"/>
              </a:ext>
            </a:extLst>
          </p:cNvPr>
          <p:cNvSpPr txBox="1"/>
          <p:nvPr/>
        </p:nvSpPr>
        <p:spPr>
          <a:xfrm>
            <a:off x="928468" y="1007406"/>
            <a:ext cx="1111347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پس از مرگ تیمور: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شاهرخ(فرزند تیمور): او توانست شهر هرات را مرکز فرمانروایی خود قرار دهد. او با علاقه‌ای که به هنر و فرهنگ اسلامی پیدا کرده بود، از هنرمندان خوش‌نویس، نقاش و شاعر حمایت نمود.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بایسنقر میرزا پسر شاهرخ:  هنرمند و هنردوست بود و در زمان او هنرمندان، قرآن کریم و شاهنامة فردوسی را به خط خوش نگاشتند و با تصاویری زیبا آراستند و آثاری ماندگار از هنر اسلامی عرضه کردند.</a:t>
            </a:r>
          </a:p>
        </p:txBody>
      </p:sp>
    </p:spTree>
    <p:extLst>
      <p:ext uri="{BB962C8B-B14F-4D97-AF65-F5344CB8AC3E}">
        <p14:creationId xmlns:p14="http://schemas.microsoft.com/office/powerpoint/2010/main" val="42123519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A4E85C-DEB3-67CB-5D43-3DE7A3B56B8A}"/>
              </a:ext>
            </a:extLst>
          </p:cNvPr>
          <p:cNvSpPr txBox="1"/>
          <p:nvPr/>
        </p:nvSpPr>
        <p:spPr>
          <a:xfrm>
            <a:off x="7315200" y="367045"/>
            <a:ext cx="4420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شاعران و نویسندگان معروف 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07428B-A3D3-761E-0F3A-EC4C9270C378}"/>
              </a:ext>
            </a:extLst>
          </p:cNvPr>
          <p:cNvSpPr txBox="1"/>
          <p:nvPr/>
        </p:nvSpPr>
        <p:spPr>
          <a:xfrm>
            <a:off x="900332" y="828710"/>
            <a:ext cx="1083563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جامی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معروفترین شاعر قرن نهم،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آثار:	1- کتاب بهارستان به تقلید از گلستان سعدی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2- کتاب نفحات الانس به شیوۀ تذکره الاولیای عطار را در بیان حقایق عرفانی و ذکراحوال عارفان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تحفه‌الاحرار و مثنوی‌هایی از این قبیل به پیروی از نظامی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نمونۀ شعر: 	گفت به مجنون صنمی در دمشق 		کای شده مستغرق دریای عشق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عشق چـه و مرتبة عشق چیست؟ 		عاشق و معشوق در این پرده کیست؟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عاشق یکرنگ و حقیقت‌شناس		 گفت که ای محو امید و هراس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 نیست به جز عشق در این پرده کس 	اوّل و آخر همه عشق است و بس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8482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67D419-8E73-2126-7A7D-26CE00A386A6}"/>
              </a:ext>
            </a:extLst>
          </p:cNvPr>
          <p:cNvSpPr txBox="1"/>
          <p:nvPr/>
        </p:nvSpPr>
        <p:spPr>
          <a:xfrm>
            <a:off x="7315200" y="367045"/>
            <a:ext cx="4420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شاعران و نویسندگان معروف 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47EAF6-25C4-E601-6370-7B645F171D15}"/>
              </a:ext>
            </a:extLst>
          </p:cNvPr>
          <p:cNvSpPr txBox="1"/>
          <p:nvPr/>
        </p:nvSpPr>
        <p:spPr>
          <a:xfrm>
            <a:off x="1617786" y="1601430"/>
            <a:ext cx="1028699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شاه نعمت‌الله ولی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شاعران قرن نهم است که در تصوف و طریقت مقامی بلند داشته و سرسلسلة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صوفیان نعمت‌اللهی به شمار می‌رود.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اثر: دیوان شعر با  مضامین عرفانی 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4284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B965C6-71CF-7C15-9070-88465A49C992}"/>
              </a:ext>
            </a:extLst>
          </p:cNvPr>
          <p:cNvSpPr txBox="1"/>
          <p:nvPr/>
        </p:nvSpPr>
        <p:spPr>
          <a:xfrm>
            <a:off x="7315200" y="367045"/>
            <a:ext cx="4420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 شاعران و نویسندگان معروف قرن نهم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8C21BE-2473-B051-D885-B0607EBE8391}"/>
              </a:ext>
            </a:extLst>
          </p:cNvPr>
          <p:cNvSpPr txBox="1"/>
          <p:nvPr/>
        </p:nvSpPr>
        <p:spPr>
          <a:xfrm>
            <a:off x="1733843" y="1364460"/>
            <a:ext cx="100021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دولتشاه سمرقندی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از نویسندگان قرن نهم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اثر: تذکرة دولتشاه که  به تشویق امیرعلی شیر نوایی نوشته‌است.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موضوع کتاب: شرح احوال بیش از صد تن از شاعران ایرانی از آغاز تا زمان مؤلف </a:t>
            </a:r>
          </a:p>
        </p:txBody>
      </p:sp>
    </p:spTree>
    <p:extLst>
      <p:ext uri="{BB962C8B-B14F-4D97-AF65-F5344CB8AC3E}">
        <p14:creationId xmlns:p14="http://schemas.microsoft.com/office/powerpoint/2010/main" val="2265354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3EC85C-32EC-049A-B93C-212FED77E06F}"/>
              </a:ext>
            </a:extLst>
          </p:cNvPr>
          <p:cNvSpPr txBox="1"/>
          <p:nvPr/>
        </p:nvSpPr>
        <p:spPr>
          <a:xfrm>
            <a:off x="9973994" y="367045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81953D-17A4-0BC5-5CD9-C3A6433A0A23}"/>
              </a:ext>
            </a:extLst>
          </p:cNvPr>
          <p:cNvSpPr txBox="1"/>
          <p:nvPr/>
        </p:nvSpPr>
        <p:spPr>
          <a:xfrm>
            <a:off x="1322363" y="989986"/>
            <a:ext cx="1021666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حملة مغول برمحتوای شعر و نثر قرن هفتم چه تأثیراتی گذاشت؟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دوستداران فرهنگ و اخلاق که سرخورده و مأیوس شده بودند، اغلب منزوی شدند و به تصوّف پناه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بردند تا به آرامش برسند و برای تسکین خود به ادبیّاتی روی آوردند که بر عواطف انسانی، ترویج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روحیّۀ تسامح و تساهل و  خدمت به خلق، آزادگی و اعتقاد به بی ثباتی دنیا تکیه داشت. 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0602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3FDD1B-D25B-A7ED-11A5-D721FABC8749}"/>
              </a:ext>
            </a:extLst>
          </p:cNvPr>
          <p:cNvSpPr txBox="1"/>
          <p:nvPr/>
        </p:nvSpPr>
        <p:spPr>
          <a:xfrm>
            <a:off x="9973994" y="367045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14315B-F0F1-CED2-B12B-27A215D0CF0B}"/>
              </a:ext>
            </a:extLst>
          </p:cNvPr>
          <p:cNvSpPr txBox="1"/>
          <p:nvPr/>
        </p:nvSpPr>
        <p:spPr>
          <a:xfrm>
            <a:off x="1069145" y="1144730"/>
            <a:ext cx="1066682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دو جریان نثر قرن هفتم را از نظر ویژگیهای زبانی بررسی کنید.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«ساده‌نویسی» در آثاری مثل طبقات ناصری و مرصادالعباد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«پیچیده ً نویسی»، با محتوای عمدتاً تاریخ حاکمان وقت که در آثاری همچون تاریخ وصاف و تاریخ جهانگشای جوینی دیده می‌شود.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4337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683F88-2F09-F8AA-67FD-08D5AD09EBD0}"/>
              </a:ext>
            </a:extLst>
          </p:cNvPr>
          <p:cNvSpPr txBox="1"/>
          <p:nvPr/>
        </p:nvSpPr>
        <p:spPr>
          <a:xfrm>
            <a:off x="956604" y="1736085"/>
            <a:ext cx="1077585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آثار حملۀ مغول و حکومت تیمور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نه تنها بناها و آبادانی ها، بلکه بنیان فرهنگ و اخلاق نیز تباه و ویران گردید.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2-دوستداران فرهنگ و اخلاق که سرخورده و مأیوس شده بودند، اغلب منزوی شدند و به تصوّف پناه بردند تا به آرامش برسند و برای تسکین خود به ادبیّاتی روی آوردند که بر عواطف انسانی، ترویج روحیّۀ تسامح و تساهل و  خدمت به خلق، آزادگی و اعتقاد به بی ثباتی دنیا تکیه داشت.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در اواخر دورة مغول، بساط حکومت آخرین خلیفة عباسی، المستعصم باالله، برچیده شد وبا توجه به پایان یافتن خلافت، زبان رسمی و رایج عربی از رواج افتاد و توجه به زبان فارسی که زبان تودة مردم بود، رونق بیشتری گرفت.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CFD28-01F9-8F09-52FB-4ACDABB0A3CE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2038722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1B2652-4EE1-9F62-7F6C-3347065ACDFD}"/>
              </a:ext>
            </a:extLst>
          </p:cNvPr>
          <p:cNvSpPr txBox="1"/>
          <p:nvPr/>
        </p:nvSpPr>
        <p:spPr>
          <a:xfrm>
            <a:off x="9973994" y="367045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55DBB4-6D75-BB35-9E75-0FB718108C32}"/>
              </a:ext>
            </a:extLst>
          </p:cNvPr>
          <p:cNvSpPr txBox="1"/>
          <p:nvPr/>
        </p:nvSpPr>
        <p:spPr>
          <a:xfrm>
            <a:off x="1012874" y="1032189"/>
            <a:ext cx="1072309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شعر سبک عراقی را با شعر سبک خراسانی از نظر قالب مقایسه کنید.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قصیده که در سبک خراسانی در خدمت ستایش فرمانروایان بود، کمرنگ شد و غزل که زبان دل و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عشق بود، گسترش یافت.   قالب مثنوی نیز برای ظهور عاطفه، اخلاق و عرفان میدان فراخی پدید آورد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9470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92BCFD-054D-AF82-1F43-834460089983}"/>
              </a:ext>
            </a:extLst>
          </p:cNvPr>
          <p:cNvSpPr txBox="1"/>
          <p:nvPr/>
        </p:nvSpPr>
        <p:spPr>
          <a:xfrm>
            <a:off x="9973994" y="367045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66E82C-AAD7-B77C-6498-3E2E196E05D7}"/>
              </a:ext>
            </a:extLst>
          </p:cNvPr>
          <p:cNvSpPr txBox="1"/>
          <p:nvPr/>
        </p:nvSpPr>
        <p:spPr>
          <a:xfrm>
            <a:off x="4230857" y="1229139"/>
            <a:ext cx="76141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فکر و اندیشة غالب بر آثار مولانا جلال‌الدین را بیان کنید.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معارف بشری و مسایل عرفانی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0716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9985C7-E711-D754-340E-BA77601C08DB}"/>
              </a:ext>
            </a:extLst>
          </p:cNvPr>
          <p:cNvSpPr txBox="1"/>
          <p:nvPr/>
        </p:nvSpPr>
        <p:spPr>
          <a:xfrm>
            <a:off x="9973994" y="367045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11F652-59C8-6BD3-CA90-531F9AA18A5E}"/>
              </a:ext>
            </a:extLst>
          </p:cNvPr>
          <p:cNvSpPr txBox="1"/>
          <p:nvPr/>
        </p:nvSpPr>
        <p:spPr>
          <a:xfrm>
            <a:off x="2096087" y="1006233"/>
            <a:ext cx="963988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چه عواملی سبک ادبیات فارسی را از خراسانی به عراقی تغییر داد؟ آنها را بررسی کنید.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حملۀ مغول:  بعد از حملۀ  مغول کانون های فرهنگی از خراسان به عراق عجم منتقل شدو شاعران و نویسندگان بزرگ در این دوره غالبا از اهالی شهرهای عراق عجم (اصفهان، همدان، ری، اراک کنونی و ...) بودند.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رویگردانی شاعران از دربار: خراسان که در حملۀ مغول ویران شد و شاعران از دربارها رویگردان شدند یأس و ناامیدی ناشی از حملۀ مغول آنها را به عرفان و تصوف سوق داد این شاعران که اغلب از مناطق عراق عجم بودند سبکی را ایجاد کردند که به سبک عراقی شهرت یافت.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(با انتقال قدرت از خراسان به مرکز ایران، زبان و ادبیات فارسی در ناحیة عراق عجم گسترش یافت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 در حوزه های ری، فارس، همدان و اطراف آنها آثار ارزشمندی پدید آمد و زمینه هایی برای  تغییر سبک از خراسانی به عراقی ایجاد شد.) 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80969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A03916-F87E-9F44-9AA6-DA850B7E7299}"/>
              </a:ext>
            </a:extLst>
          </p:cNvPr>
          <p:cNvSpPr txBox="1"/>
          <p:nvPr/>
        </p:nvSpPr>
        <p:spPr>
          <a:xfrm>
            <a:off x="9973994" y="324841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AD7A53-01EC-0BF5-1A81-A55D0FF24144}"/>
              </a:ext>
            </a:extLst>
          </p:cNvPr>
          <p:cNvSpPr txBox="1"/>
          <p:nvPr/>
        </p:nvSpPr>
        <p:spPr>
          <a:xfrm>
            <a:off x="1547446" y="949958"/>
            <a:ext cx="101885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6 -کدام یک از ویژگی‌های فکری سبک عراقی موجب پیدایش عرفان در قرن هفتم شد؟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تکیه بر عواطف انسانی، ترویج روحیّۀ تسامح و تساهل و  خدمت به خلق، آزادگی و اعتقاد به بی ثباتی دنیا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99858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DB0DA0-1F35-3C13-A792-D19C0BD140E3}"/>
              </a:ext>
            </a:extLst>
          </p:cNvPr>
          <p:cNvSpPr txBox="1"/>
          <p:nvPr/>
        </p:nvSpPr>
        <p:spPr>
          <a:xfrm>
            <a:off x="9973994" y="324841"/>
            <a:ext cx="17619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E0F765-8F60-15EC-DB89-E04B145054D3}"/>
              </a:ext>
            </a:extLst>
          </p:cNvPr>
          <p:cNvSpPr txBox="1"/>
          <p:nvPr/>
        </p:nvSpPr>
        <p:spPr>
          <a:xfrm>
            <a:off x="4360985" y="919648"/>
            <a:ext cx="73749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7- جدول زیر را تکمیل کنید: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0AE4E06-62DC-E21B-A7B5-C10B4D113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688276"/>
              </p:ext>
            </p:extLst>
          </p:nvPr>
        </p:nvGraphicFramePr>
        <p:xfrm>
          <a:off x="2726982" y="2449991"/>
          <a:ext cx="8128000" cy="203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7587674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208312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7717524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042280563"/>
                    </a:ext>
                  </a:extLst>
                </a:gridCol>
              </a:tblGrid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موضوع  محتوا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نوع نثر کتاب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نام نویسنده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409805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اخلاق و حکمت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مسجّع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سعدی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گلستان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768189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مرصادالعباد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739635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تاریخ جهانگشا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14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824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95E510-E44C-F4E0-166D-78266049D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322578"/>
              </p:ext>
            </p:extLst>
          </p:nvPr>
        </p:nvGraphicFramePr>
        <p:xfrm>
          <a:off x="1209820" y="1365120"/>
          <a:ext cx="10455424" cy="4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8112">
                  <a:extLst>
                    <a:ext uri="{9D8B030D-6E8A-4147-A177-3AD203B41FA5}">
                      <a16:colId xmlns:a16="http://schemas.microsoft.com/office/drawing/2014/main" val="1145125821"/>
                    </a:ext>
                  </a:extLst>
                </a:gridCol>
                <a:gridCol w="2799470">
                  <a:extLst>
                    <a:ext uri="{9D8B030D-6E8A-4147-A177-3AD203B41FA5}">
                      <a16:colId xmlns:a16="http://schemas.microsoft.com/office/drawing/2014/main" val="1409240348"/>
                    </a:ext>
                  </a:extLst>
                </a:gridCol>
                <a:gridCol w="2166425">
                  <a:extLst>
                    <a:ext uri="{9D8B030D-6E8A-4147-A177-3AD203B41FA5}">
                      <a16:colId xmlns:a16="http://schemas.microsoft.com/office/drawing/2014/main" val="2612551637"/>
                    </a:ext>
                  </a:extLst>
                </a:gridCol>
                <a:gridCol w="2141417">
                  <a:extLst>
                    <a:ext uri="{9D8B030D-6E8A-4147-A177-3AD203B41FA5}">
                      <a16:colId xmlns:a16="http://schemas.microsoft.com/office/drawing/2014/main" val="905090539"/>
                    </a:ext>
                  </a:extLst>
                </a:gridCol>
              </a:tblGrid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موضوع  محتوا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نوع نثر کتاب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نام نویسنده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576713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اخلاق و حکمت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مسجع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سعدی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گلستان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627688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بیان سلوک دین و تربیت نفس انسانی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گاهی ساده و گاه دارای سجع و موازنه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نجم‌الدین رازی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مرصادالعباد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160524"/>
                  </a:ext>
                </a:extLst>
              </a:tr>
              <a:tr h="50940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1- شرح ظهور چنگیز، احوال و فتوحات او، 2- تاریخ خوارزمشاهیان،3- فتح قلعه‌های اسماعیلیه و حکومت جانشینان حسن صباح </a:t>
                      </a:r>
                    </a:p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مصنوع ودشوار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عطاملک جوینی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تاریخ جهانگشا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73622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9524677-5655-23F0-46BE-E648F82A7840}"/>
              </a:ext>
            </a:extLst>
          </p:cNvPr>
          <p:cNvSpPr txBox="1"/>
          <p:nvPr/>
        </p:nvSpPr>
        <p:spPr>
          <a:xfrm>
            <a:off x="10986869" y="596105"/>
            <a:ext cx="8331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پاسخ: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6896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88830E-1968-CBF4-0D95-4E6E88C211B4}"/>
              </a:ext>
            </a:extLst>
          </p:cNvPr>
          <p:cNvSpPr txBox="1"/>
          <p:nvPr/>
        </p:nvSpPr>
        <p:spPr>
          <a:xfrm>
            <a:off x="1266092" y="1073390"/>
            <a:ext cx="1038547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با توجه به توضيحات، نام نويسندهو مورخ را درعبارت زير بنويسيد؟ 0/5	 خرداد 403 خارج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از نويسندگان زبردست سبك عراقي است، اثر معروف او، از نخستين و بهترين آثار درعلم عروض، قافيه، بديع ونقد شعر به شمارمي‌رود. (نام نويسنده: ....................................)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ازمورخان مشهورايراناست و موضوع كتابشتاريخپيامبران، خلفايچهارگانه، خلفاي بني عباس و تاريخ ايران است. (نام مورخ: ....................................)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شمس قیس رازی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حمدالله مستوفی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3614F7-6138-255A-46CA-9742B8F4F0A4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95580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92E5FB-93A8-8EAD-5ADD-ACFDFAB10E50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A6E5A8-698E-8677-F42A-AB23D63A59E1}"/>
              </a:ext>
            </a:extLst>
          </p:cNvPr>
          <p:cNvSpPr txBox="1"/>
          <p:nvPr/>
        </p:nvSpPr>
        <p:spPr>
          <a:xfrm>
            <a:off x="1252025" y="1416372"/>
            <a:ext cx="1039953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درستي ونادرستي عبارت زير رامشخص كنيد. 0/25 (با تغییر) 		خرداد 403 خارج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فخرالدين عراقي مثنوي عشاق نامه را درمباحث عرفاني، به شيوة تمثيل وحكايت و درقالب نظم و نثر، نوشته است. (درست - نادرست)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نادرست (در قالب نظم)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925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30EB0B-4590-1BAB-0FF6-1A059E3BBE3D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035FF0-FE32-16FD-711B-5E4026B4FD00}"/>
              </a:ext>
            </a:extLst>
          </p:cNvPr>
          <p:cNvSpPr txBox="1"/>
          <p:nvPr/>
        </p:nvSpPr>
        <p:spPr>
          <a:xfrm>
            <a:off x="1097281" y="1533268"/>
            <a:ext cx="1069144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دركدام گزينه آثارشاعران تمامًا درست است؟ 0/25				خرداد 403 خارج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تاريخ جهانگشا: عطاملك جويني/لمعات: فخرالدين عراقي/ جمشيد وخورشيد: سلمان ساوجي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مرصادالعباد: نجم الدين رازي /مجالس المومنين: شيخ بهايي /تذكرة الاوليا:عطارنيشابوري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الف 0/25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17284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8248-95F0-19D7-A44D-067A9BEDF17A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F8C414-A010-4ACC-4014-09E60565D02E}"/>
              </a:ext>
            </a:extLst>
          </p:cNvPr>
          <p:cNvSpPr txBox="1"/>
          <p:nvPr/>
        </p:nvSpPr>
        <p:spPr>
          <a:xfrm>
            <a:off x="1434905" y="1153441"/>
            <a:ext cx="1031513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هريک از عبارت های زير معر ف کدام شاعر يا نويسنده است؟0/5	شهریور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معروفترين شاعر قرن نهم که کتاب بهارستان را به تقلید از گلستان سعدی نوشت.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شاعر نام آور قرن هفتم که در کتاب »لمعات« خود، سیر و سلوک عارفانه را بیان کرده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جامی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فخرالدین عراقی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654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03D9F7-F613-F5A5-88DB-A52919621A66}"/>
              </a:ext>
            </a:extLst>
          </p:cNvPr>
          <p:cNvSpPr txBox="1"/>
          <p:nvPr/>
        </p:nvSpPr>
        <p:spPr>
          <a:xfrm>
            <a:off x="1026942" y="2215050"/>
            <a:ext cx="1043822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دلیل نام‌گذاری سبک این دوره به «عراقی»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بعد از حملۀ  مغول کانون های فرهنگی از </a:t>
            </a:r>
            <a:r>
              <a:rPr lang="fa-IR" sz="2400" b="1" u="sng" dirty="0">
                <a:cs typeface="B Nazanin" panose="00000400000000000000" pitchFamily="2" charset="-78"/>
              </a:rPr>
              <a:t>خراسان به عراق عجم</a:t>
            </a:r>
            <a:r>
              <a:rPr lang="fa-IR" sz="2400" b="1" dirty="0">
                <a:cs typeface="B Nazanin" panose="00000400000000000000" pitchFamily="2" charset="-78"/>
              </a:rPr>
              <a:t> منتقل شدو شاعران و نویسندگان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بزرگ در این دوره غالباً از اهالی شهرهای عراق عجم (اصفهان، همدان، ری، اراک کنونی و ...) بودند.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توجّه: اولین نشانه های تغییر سبک از زمان سلجوقیان آغاز شده، اما خراسان هنوز به طور کامل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ویران نشده بود.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5832AB-30DA-C9AB-D196-CE19801EC867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4225893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3DFDD5-9688-5189-8089-14E520C36162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C3E784-6997-21C1-6708-98167ADFF1A9}"/>
              </a:ext>
            </a:extLst>
          </p:cNvPr>
          <p:cNvSpPr txBox="1"/>
          <p:nvPr/>
        </p:nvSpPr>
        <p:spPr>
          <a:xfrm>
            <a:off x="914400" y="1270335"/>
            <a:ext cx="1105720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شاعر متناسب با هر گزاره را از کمانک مقابل آن انتخاب کنید. 0/5 		شهریور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چند مثنوی به پیروی از پنج گنج نظامی سروده است و غزل‌هايش بر حافظ تأثیرگذار بوده است. (خواجوی کرمانی /سلمان ساوجی)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شاعری که قدرت شاعری خود را در قطعات اخلاقی خود آشکار کرده است و در شعرش قناعت‌پیشگی را مورد تأکید قرار داده است. (حافظ / ابن يمین)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پاسح: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خواجوی کرمانی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ابن یمین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42819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2B77BC-189A-4333-1510-173BB4358B52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820AC2-F79F-64BC-1C8A-BA8689400956}"/>
              </a:ext>
            </a:extLst>
          </p:cNvPr>
          <p:cNvSpPr txBox="1"/>
          <p:nvPr/>
        </p:nvSpPr>
        <p:spPr>
          <a:xfrm>
            <a:off x="1561513" y="1416371"/>
            <a:ext cx="1045229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مؤسس ربع رشيدي كدام كتاب را تاليف كرده است؟ 0/25		خرداد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 الف) تاريخ جهانگشا    	 ب) طبقات ناصري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			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	ج) تاريخ گزيده 		 د) جامع التواريخ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«د» (خواجه رشیدالدین فضال الله همدانی)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5721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6FC925-3CFC-7C69-76FD-36082CB6B58B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3F37DD-E142-5898-9D78-F444CFB49BDF}"/>
              </a:ext>
            </a:extLst>
          </p:cNvPr>
          <p:cNvSpPr txBox="1"/>
          <p:nvPr/>
        </p:nvSpPr>
        <p:spPr>
          <a:xfrm>
            <a:off x="1477108" y="1824335"/>
            <a:ext cx="101744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عبارت زير، واژۀ درست را از داخل كمانك انتخاب كنيد. 0/25	خرداد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از ميان آثار منثور مولانا (مكاتيب- مجالس سبعه) مجموعه نامه‌هاي مولانا به قلم خود اوست.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مکاتیب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36328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B524AE-ED75-CF9F-B0EF-3E640952C137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44B8D8-2173-9940-ECE9-C200FFC1B678}"/>
              </a:ext>
            </a:extLst>
          </p:cNvPr>
          <p:cNvSpPr txBox="1"/>
          <p:nvPr/>
        </p:nvSpPr>
        <p:spPr>
          <a:xfrm>
            <a:off x="1378634" y="1490008"/>
            <a:ext cx="10578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درست يا نادرست بودن عبارت زير را مشخص كنيد. 0/25 (با تغییر) 	خرداد 402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از شاعران سرآمد قرن هشتم است. «ابن يمين» او با تلفيق عشق و عرفان، غزل فارسي را به كمال رساند.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نادرست (این توصیف مربوط به حافظ است.)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61505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AF2075-03C1-4D56-218F-20D8A808BAA0}"/>
              </a:ext>
            </a:extLst>
          </p:cNvPr>
          <p:cNvSpPr txBox="1"/>
          <p:nvPr/>
        </p:nvSpPr>
        <p:spPr>
          <a:xfrm>
            <a:off x="1069145" y="1580829"/>
            <a:ext cx="109727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از مورخان مشهور ايران و نويسندة كتاب «تاريخ گزيده» است. 0/25 (با تغییر)         خرداد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حمدالله مستوفی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6D3F2B-A36F-BBEE-6126-D4998448B4EA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78656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35362D-D1F6-08C1-58DE-7F8E576A345C}"/>
              </a:ext>
            </a:extLst>
          </p:cNvPr>
          <p:cNvSpPr txBox="1"/>
          <p:nvPr/>
        </p:nvSpPr>
        <p:spPr>
          <a:xfrm>
            <a:off x="1406769" y="1247559"/>
            <a:ext cx="106070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موضوع و محتواي كتاب نفحاتالانس جامي چيست؟ 0/25		خرداد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 الف) اصول اخلاقي	 ب) بيان حقايق عرفاني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	ج) بيان سلوك دين	د) معارف بشري 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«ب»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A4CC3A-B646-903A-F2D3-9043B24AA2B9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5411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E833D3-4F71-0E3B-C96C-FD19E5EFCE81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163832-4B7D-2166-4DE1-137F6981320D}"/>
              </a:ext>
            </a:extLst>
          </p:cNvPr>
          <p:cNvSpPr txBox="1"/>
          <p:nvPr/>
        </p:nvSpPr>
        <p:spPr>
          <a:xfrm>
            <a:off x="1041010" y="1406659"/>
            <a:ext cx="1094466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درست يا نادرست بودن، عبارات زير را مشخص كنيد. 0/5		خرداد 402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كتاب تاريخ جهانگشا در شرح ظهور چنگيز تاريخ خوارزمشاهيان و حكومت حسن صباح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ب) دولتشاه سمرقندي كتاب «صد پند» را به تشويق اميرعلي شيرنوايي نوشته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«الف» درست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«ب» نادرست (کتاب صد پند اثر عبیدی زاکانی در قرن هشتم است.)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78720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37FCCE-4A29-D452-B071-B7231A624D4E}"/>
              </a:ext>
            </a:extLst>
          </p:cNvPr>
          <p:cNvSpPr txBox="1"/>
          <p:nvPr/>
        </p:nvSpPr>
        <p:spPr>
          <a:xfrm>
            <a:off x="10142806" y="493653"/>
            <a:ext cx="1508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189DD3-826E-EEC7-1CAE-AE0B1DE79E49}"/>
              </a:ext>
            </a:extLst>
          </p:cNvPr>
          <p:cNvSpPr txBox="1"/>
          <p:nvPr/>
        </p:nvSpPr>
        <p:spPr>
          <a:xfrm>
            <a:off x="1209821" y="1430439"/>
            <a:ext cx="1071958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هر يك از آثار ستون« الف» را به شاعر يا نويسنده آن در ستون« ب» وصل كنيد. (درستون« ب»يك مورد اضافي است.)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3C28CF1-66CA-EF85-A414-852546993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013526"/>
              </p:ext>
            </p:extLst>
          </p:nvPr>
        </p:nvGraphicFramePr>
        <p:xfrm>
          <a:off x="2369625" y="2310780"/>
          <a:ext cx="8128000" cy="1973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9718815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70909764"/>
                    </a:ext>
                  </a:extLst>
                </a:gridCol>
              </a:tblGrid>
              <a:tr h="78483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ب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الف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894804"/>
                  </a:ext>
                </a:extLst>
              </a:tr>
              <a:tr h="78483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1- سلمان ساوجی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2- ابن یمین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3- مولوی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الف) مجالس سبعه</a:t>
                      </a:r>
                    </a:p>
                    <a:p>
                      <a:pPr algn="r" rtl="1"/>
                      <a:r>
                        <a:rPr lang="fa-IR" sz="2400" b="1" dirty="0">
                          <a:cs typeface="B Nazanin" panose="00000400000000000000" pitchFamily="2" charset="-78"/>
                        </a:rPr>
                        <a:t>ب) جمشيد و خورشید  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2858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9F0B5AA-A052-ECDF-9CB8-F52F77F7D2DD}"/>
              </a:ext>
            </a:extLst>
          </p:cNvPr>
          <p:cNvSpPr txBox="1"/>
          <p:nvPr/>
        </p:nvSpPr>
        <p:spPr>
          <a:xfrm>
            <a:off x="5356274" y="4713963"/>
            <a:ext cx="609834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پاسخ: الف) 3 (مجالس سبعه: مولوی)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	ب) 1 (جمشید و خورشید: سلمان ساوجی)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53097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665B77-FEF5-E4C7-6508-87970AA5A80C}"/>
              </a:ext>
            </a:extLst>
          </p:cNvPr>
          <p:cNvSpPr txBox="1"/>
          <p:nvPr/>
        </p:nvSpPr>
        <p:spPr>
          <a:xfrm>
            <a:off x="1575583" y="1580829"/>
            <a:ext cx="100583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با پایان یافتن خالفت عباسیان، چه تحوّلی در زبان رسمی ایران ایجاد شد؟0/5 											اردیبهشت 403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زبان رسمی و رایج عربی از رواج افتاد و توجه به زبان فارسی که زبان تودة مردم بود، رونق بیشتری گرفت.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940826-5DBE-3E8D-CED6-975459692424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95421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F3B28C-4572-60FB-8948-4CFE4E214455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738360-07E5-80BE-3E73-6331FC7B00EF}"/>
              </a:ext>
            </a:extLst>
          </p:cNvPr>
          <p:cNvSpPr txBox="1"/>
          <p:nvPr/>
        </p:nvSpPr>
        <p:spPr>
          <a:xfrm>
            <a:off x="1350498" y="1327611"/>
            <a:ext cx="1030106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سبک عراقی چه تغییری در قالب شعر رخ داد؟0/25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اردیبهشت 403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 قصیده که پیش از این در خدمت ستایش فرمانروایان بود، کمرنگ شد و غزل که زبان دل و عشق بود، گسترش یافت.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2880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A228E8-4A91-EC98-5146-F4C9F654D8F4}"/>
              </a:ext>
            </a:extLst>
          </p:cNvPr>
          <p:cNvSpPr txBox="1"/>
          <p:nvPr/>
        </p:nvSpPr>
        <p:spPr>
          <a:xfrm>
            <a:off x="998807" y="1032358"/>
            <a:ext cx="1076178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وضعیت زبان و ادبیات فارسی در این دوره: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مثل بسیاری از دانش‌های دیگر، با دوره های پیش از خود متفاوت شد و به نوعی دچار سستی و نابسامانی گردید؛( چرا که بسیاری از دانشمندان و ادیبان کشته و یا متواری شدند و دیگر از دربارهای ادب‌دوست و خاندان‌های فرهنگ‌پرور خبری نبود)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در کنار این عوامل مخرب و منفی، در این دوره عوامل مثبتی نیز وجود داشت که رشد زبان و ادبیات و اعتبار ادیبان واندیشمندان را موجب شد.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(با انتقال قدرت از خراسان به مرکز ایران، زبان و ادبیات فارسی در ناحیة عراق عجم گسترش یافت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 در حوزه های ری، فارس، همدان و اطراف آنها آثار ارزشمندی پدید آمد و زمینه هایی برای  تغییر سبک از خراسانی به عراقی ایجاد شد.)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در این زمان قالب های جدیدی نیز در شعر و نثر پدید آمد.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DB7F97-C84C-5FBB-9705-93B4F1BA20BC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32777350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728671-5542-D98E-EFEE-D10810CF7DE1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54FE86-B26E-0B11-0DA2-557E916B43F5}"/>
              </a:ext>
            </a:extLst>
          </p:cNvPr>
          <p:cNvSpPr txBox="1"/>
          <p:nvPr/>
        </p:nvSpPr>
        <p:spPr>
          <a:xfrm>
            <a:off x="1050388" y="1376347"/>
            <a:ext cx="1108534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هر یک از عبارات زیر به کدام کتاب یا نویسنده اشاره دارد؟0/5		اردیبهشت 403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الف-مثنوی «جمشید و خورشید» او به شیوۀ داستان‌های نظامی سروده‌شده‌است.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ب- جامی در کتاب «نفحات األنس» از شیوه و روش این کتاب در بیان حقایق عرفانی و شرح حال عرفا بهره گرفته‌است.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پاسخ: الف) سلمان ساوجی		ب) تذکره الاولیا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87805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E376EB-37B1-CF1A-4F64-7413CE5F358E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E599E-685E-E091-75B2-C10D65709FD0}"/>
              </a:ext>
            </a:extLst>
          </p:cNvPr>
          <p:cNvSpPr txBox="1"/>
          <p:nvPr/>
        </p:nvSpPr>
        <p:spPr>
          <a:xfrm>
            <a:off x="1322364" y="1191288"/>
            <a:ext cx="106070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کدام گزینه هر دو اثر از یک مؤلّف نیست ؟0/25			اردیبهشت 403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الف- (عشّـاقنامه – لمعات) 	 ب- (صدپند – رسالۀ دلگش)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ج- (تحفه الاحرار - بهارستان 	 د- (فیه مافیه – مجالس پنجگانه)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«د» (مجالس پنجگانه اثر سعدی است.)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32481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CB5362-A15A-65C9-9BAE-ABF7FF34FB2E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98B564-4388-BB38-C438-951B9E60FB78}"/>
              </a:ext>
            </a:extLst>
          </p:cNvPr>
          <p:cNvSpPr txBox="1"/>
          <p:nvPr/>
        </p:nvSpPr>
        <p:spPr>
          <a:xfrm>
            <a:off x="1434905" y="1158798"/>
            <a:ext cx="102166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اقدام مهم فرهنگی خواجه رشیدالدّین فضل الله همدانی چه بود ؟ 0/25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اردیبهشت 403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تأسیس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عمارت </a:t>
            </a:r>
            <a:r>
              <a:rPr lang="fa-IR" sz="2400" b="1" dirty="0">
                <a:cs typeface="B Nazanin" panose="00000400000000000000" pitchFamily="2" charset="-78"/>
              </a:rPr>
              <a:t>ربع رشیدی0/25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در تبریز که در حکم دانشگاه آن زمان بوده است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19931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6B4AEB-A6B9-765A-BE04-A1C1D656B69F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0A5D01-7284-4941-D380-C2E8DB0E3614}"/>
              </a:ext>
            </a:extLst>
          </p:cNvPr>
          <p:cNvSpPr txBox="1"/>
          <p:nvPr/>
        </p:nvSpPr>
        <p:spPr>
          <a:xfrm>
            <a:off x="1153551" y="1597075"/>
            <a:ext cx="108602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توضیح زیر کدام شاعر را معرفی می‌کند؟ از غزل‌پردازان قرن هشتم و تأثیرگذار بر حافظ و در مثنوی از پیروان نظامی است .0/25					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اردیبهشت 403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خواحوی کرمانی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4182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551251-ABE8-AEFE-AB9F-E124E2426E6F}"/>
              </a:ext>
            </a:extLst>
          </p:cNvPr>
          <p:cNvSpPr txBox="1"/>
          <p:nvPr/>
        </p:nvSpPr>
        <p:spPr>
          <a:xfrm>
            <a:off x="1012874" y="1273517"/>
            <a:ext cx="1104313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cs typeface="B Nazanin" panose="00000400000000000000" pitchFamily="2" charset="-78"/>
              </a:rPr>
              <a:t>چرا در اواخر دورۀ مغول زبان عربی از رواج افتادو زبان فارسی رونق بیشتری گرفت؟0/5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اردیبهشت 403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پاسخ: زیرادر اواخر دورة مغول، بساط حکومت آخرین خلیفة عباسی، المستعصم باالله، برچیده شد وبا توجه به پایان یافتن خلافت، زبان رسمی و رایج عربی از رواج افتاد.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98FE3-2F51-E107-6BE1-F080FB515D42}"/>
              </a:ext>
            </a:extLst>
          </p:cNvPr>
          <p:cNvSpPr txBox="1"/>
          <p:nvPr/>
        </p:nvSpPr>
        <p:spPr>
          <a:xfrm>
            <a:off x="9425354" y="493653"/>
            <a:ext cx="2226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شبه نهایی: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8983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779374-29CD-27DD-0F67-18F2D344CF79}"/>
              </a:ext>
            </a:extLst>
          </p:cNvPr>
          <p:cNvSpPr txBox="1"/>
          <p:nvPr/>
        </p:nvSpPr>
        <p:spPr>
          <a:xfrm>
            <a:off x="4484076" y="3429000"/>
            <a:ext cx="60983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4800" dirty="0">
                <a:cs typeface="B Titr" panose="00000700000000000000" pitchFamily="2" charset="-78"/>
              </a:rPr>
              <a:t>شاد و پیروز باشید</a:t>
            </a:r>
          </a:p>
        </p:txBody>
      </p:sp>
    </p:spTree>
    <p:extLst>
      <p:ext uri="{BB962C8B-B14F-4D97-AF65-F5344CB8AC3E}">
        <p14:creationId xmlns:p14="http://schemas.microsoft.com/office/powerpoint/2010/main" val="729854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493488-CBAF-05DC-A63B-412EF40B1DF4}"/>
              </a:ext>
            </a:extLst>
          </p:cNvPr>
          <p:cNvSpPr txBox="1"/>
          <p:nvPr/>
        </p:nvSpPr>
        <p:spPr>
          <a:xfrm>
            <a:off x="1181687" y="983625"/>
            <a:ext cx="1066331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ویژگی های شعر این عصر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: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 شعر نرم و دلنشین و برخوردار از معانی عمیق انسانی و آسمانی شد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اکثر شاعران از حاکمان روی برتافتند. در نتیجه قصیده که پیش از این در خدمت ستایش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فرمانروایان بود، کمرنگ شد و غزل که زبان دل و عشق بود، گسترش یافت.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 قالب مثنوی نیز برای ظهور عاطفه، اخلاق و عرفان میدان فراخی پدید آورد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4-  و در نمونه های ارزشمندی مانند مثنوی مولوی، حماسه‌ای عرفانی سروده شد که قهرمانش، انسان پاک‌نهاد و خداجویی است که به نبرد با هوای نفس می پردازد.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5513E9-FDE1-07B9-F48D-A5D6F9EFA6FB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359238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5C9EAD-F55B-7406-523A-AE2FAF815793}"/>
              </a:ext>
            </a:extLst>
          </p:cNvPr>
          <p:cNvSpPr txBox="1"/>
          <p:nvPr/>
        </p:nvSpPr>
        <p:spPr>
          <a:xfrm>
            <a:off x="1069146" y="1479174"/>
            <a:ext cx="1071958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نثر در این دوره: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نثر این دوره بیشتر به دو جریان گرایش پیدا کرد: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«ساده‌نویسی» در آثاری مثل طبقات ناصری و مرصادالعباد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«پیچیده ً نویسی»، با محتوای عمدتا تاریخ حاکمان وقت که در آثاری همچون تاریخ وصاف و تاریخ جهانگشای جوینی دیده می‌شود.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C31A56-5E61-A014-1475-7E883DAA60B5}"/>
              </a:ext>
            </a:extLst>
          </p:cNvPr>
          <p:cNvSpPr txBox="1"/>
          <p:nvPr/>
        </p:nvSpPr>
        <p:spPr>
          <a:xfrm>
            <a:off x="10775851" y="324841"/>
            <a:ext cx="120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قرن هفتم</a:t>
            </a:r>
          </a:p>
        </p:txBody>
      </p:sp>
    </p:spTree>
    <p:extLst>
      <p:ext uri="{BB962C8B-B14F-4D97-AF65-F5344CB8AC3E}">
        <p14:creationId xmlns:p14="http://schemas.microsoft.com/office/powerpoint/2010/main" val="1144065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1A2ADD-1730-BE2D-6E5E-26E96366B45E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E614D-7875-DF3C-59CE-7A41CD8B30C7}"/>
              </a:ext>
            </a:extLst>
          </p:cNvPr>
          <p:cNvSpPr txBox="1"/>
          <p:nvPr/>
        </p:nvSpPr>
        <p:spPr>
          <a:xfrm>
            <a:off x="1153551" y="1164328"/>
            <a:ext cx="1071958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مولانا جلال الدین بلخی معروف به مولوی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معرفی: از شاخص‌ترین شاعران عارف است که در دو محور اندیشه و احساس آثار جاودان‌های پدید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آورد.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 شعری: مثنوی معنوی و دیوان شمس، که شاعر  بسیاری از معارف بشری و مسایل عرفانی را در آن‌ها بیان کرده است.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 آثار منثور:  1- فیه ما فیه و مجالس سبعه که مولانا گفته و شاگردان نوشته‌اند   2- مکاتیب، مجموعه نامه‌های مولانا به قلم خود اوست.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توجه: مکاتیب  سبک نثر وی را بیشتر و بهتر نمودار می سازد.</a:t>
            </a:r>
          </a:p>
        </p:txBody>
      </p:sp>
    </p:spTree>
    <p:extLst>
      <p:ext uri="{BB962C8B-B14F-4D97-AF65-F5344CB8AC3E}">
        <p14:creationId xmlns:p14="http://schemas.microsoft.com/office/powerpoint/2010/main" val="3714381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5A9888-8EE2-824F-BC64-A266956E8E66}"/>
              </a:ext>
            </a:extLst>
          </p:cNvPr>
          <p:cNvSpPr txBox="1"/>
          <p:nvPr/>
        </p:nvSpPr>
        <p:spPr>
          <a:xfrm>
            <a:off x="5933049" y="42727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cs typeface="B Titr" panose="00000700000000000000" pitchFamily="2" charset="-78"/>
              </a:rPr>
              <a:t>معروفترین شاعران و نویسندگان قرن هفتم: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B8F00-E251-8B33-158C-3529A8E4DE7F}"/>
              </a:ext>
            </a:extLst>
          </p:cNvPr>
          <p:cNvSpPr txBox="1"/>
          <p:nvPr/>
        </p:nvSpPr>
        <p:spPr>
          <a:xfrm>
            <a:off x="745588" y="1089024"/>
            <a:ext cx="1108885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سعدی (فرمانروای ملک سخن):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معرفی: وی سی وپنج سال گرد جهان گشت، تجربه اندوخت و از هر خرمنی خوشه‌ای چید.  این استاد سخن نه تنها در ادبیات تعلیمی سخنگوی ضمیر خودآگاه ایرانی است، در سرودن غزل‌های عاشقانه نیز سرآمد شاعران و نویسندگان فارسی زبان است. وی در بیشتر قالب های ادبی طبع‌آزمایی کرده و شاهکارهای ماندگاری در ادب فارسی به یادگار گذاشته است.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آثار: 1- گلستان به نثر مسجع  2- بوستان در قالب مثنوی پدید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توجّه:  موضوع دو اثر ارزشمند اخلاق و حکمت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1964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4439</TotalTime>
  <Words>4071</Words>
  <Application>Microsoft Office PowerPoint</Application>
  <PresentationFormat>Widescreen</PresentationFormat>
  <Paragraphs>471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Ali</cp:lastModifiedBy>
  <cp:revision>28</cp:revision>
  <dcterms:created xsi:type="dcterms:W3CDTF">2024-10-15T06:00:49Z</dcterms:created>
  <dcterms:modified xsi:type="dcterms:W3CDTF">2024-10-18T15:20:07Z</dcterms:modified>
</cp:coreProperties>
</file>