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0"/>
  </p:notesMasterIdLst>
  <p:sldIdLst>
    <p:sldId id="385" r:id="rId2"/>
    <p:sldId id="396" r:id="rId3"/>
    <p:sldId id="386" r:id="rId4"/>
    <p:sldId id="387" r:id="rId5"/>
    <p:sldId id="388" r:id="rId6"/>
    <p:sldId id="389" r:id="rId7"/>
    <p:sldId id="390" r:id="rId8"/>
    <p:sldId id="391" r:id="rId9"/>
    <p:sldId id="392" r:id="rId10"/>
    <p:sldId id="393" r:id="rId11"/>
    <p:sldId id="394" r:id="rId12"/>
    <p:sldId id="397" r:id="rId13"/>
    <p:sldId id="437" r:id="rId14"/>
    <p:sldId id="398" r:id="rId15"/>
    <p:sldId id="401" r:id="rId16"/>
    <p:sldId id="402" r:id="rId17"/>
    <p:sldId id="403" r:id="rId18"/>
    <p:sldId id="404" r:id="rId19"/>
    <p:sldId id="406" r:id="rId20"/>
    <p:sldId id="400" r:id="rId21"/>
    <p:sldId id="395" r:id="rId22"/>
    <p:sldId id="405" r:id="rId23"/>
    <p:sldId id="411" r:id="rId24"/>
    <p:sldId id="412" r:id="rId25"/>
    <p:sldId id="413" r:id="rId26"/>
    <p:sldId id="414" r:id="rId27"/>
    <p:sldId id="415" r:id="rId28"/>
    <p:sldId id="416" r:id="rId29"/>
    <p:sldId id="438" r:id="rId30"/>
    <p:sldId id="417" r:id="rId31"/>
    <p:sldId id="418" r:id="rId32"/>
    <p:sldId id="419" r:id="rId33"/>
    <p:sldId id="420" r:id="rId34"/>
    <p:sldId id="421" r:id="rId35"/>
    <p:sldId id="422" r:id="rId36"/>
    <p:sldId id="423" r:id="rId37"/>
    <p:sldId id="424" r:id="rId38"/>
    <p:sldId id="425" r:id="rId39"/>
    <p:sldId id="426" r:id="rId40"/>
    <p:sldId id="427" r:id="rId41"/>
    <p:sldId id="428" r:id="rId42"/>
    <p:sldId id="429" r:id="rId43"/>
    <p:sldId id="430" r:id="rId44"/>
    <p:sldId id="431" r:id="rId45"/>
    <p:sldId id="432" r:id="rId46"/>
    <p:sldId id="433" r:id="rId47"/>
    <p:sldId id="434" r:id="rId48"/>
    <p:sldId id="436" r:id="rId4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660"/>
  </p:normalViewPr>
  <p:slideViewPr>
    <p:cSldViewPr snapToGrid="0">
      <p:cViewPr varScale="1">
        <p:scale>
          <a:sx n="56" d="100"/>
          <a:sy n="56" d="100"/>
        </p:scale>
        <p:origin x="108" y="2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A021C0-E770-4FB1-84CB-2947DC5B8719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5E2E4E-B50C-41D2-B5BC-47727E19DE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05618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5E2E4E-B50C-41D2-B5BC-47727E19DE19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30106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2E9DCE-8296-597E-8572-DEB65B4C9C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44EA40-F172-98EA-0D38-1A0EBBACC00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8EF908-78B1-2B20-4CB4-9DC7F57B61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31159-7F54-45D0-8B42-88026CDE0AF6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B8E74F-12AD-1551-36BA-8F83B0B6FE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B1FE14-1B3B-9C98-E9EB-1B87EB670A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240D5-CDDB-4524-9DC5-D45ECC4CD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40670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EB3C7A-0857-38DE-0DBA-39C4987537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E266D2D-21DB-82A0-64C6-3F2E59AF2B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7BEE05-DD50-FB5A-2ECC-B88828D54C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31159-7F54-45D0-8B42-88026CDE0AF6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FC9CE1-D5ED-3BD0-7B35-494D3E674F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1B413B-E12E-64E7-EB5A-DAD4FD593E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240D5-CDDB-4524-9DC5-D45ECC4CD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5428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163FA4B-ADE4-72C8-ECBB-0EC6BBB7B6F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D9B41A2-F90E-637F-3F0F-5B7D923AE8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3D8D65-EFF6-F3B2-497E-E851BFB7D3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31159-7F54-45D0-8B42-88026CDE0AF6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09F982-F64F-DC12-9D05-B53E97E3D3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9319C3-B31F-C44D-FF96-ACF4EFB0E6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240D5-CDDB-4524-9DC5-D45ECC4CD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04614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3E81C28-22F5-831F-DD94-55A38B80CFB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" y="-112541"/>
            <a:ext cx="11612880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D9E6B155-43A5-CA8C-4E0C-E7DFB686B78D}"/>
              </a:ext>
            </a:extLst>
          </p:cNvPr>
          <p:cNvSpPr/>
          <p:nvPr userDrawn="1"/>
        </p:nvSpPr>
        <p:spPr>
          <a:xfrm>
            <a:off x="8750103" y="-70339"/>
            <a:ext cx="2025747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rgbClr val="FFFF00"/>
                </a:solidFill>
                <a:cs typeface="B Titr" panose="00000700000000000000" pitchFamily="2" charset="-78"/>
              </a:rPr>
              <a:t>علوم و فنون 2</a:t>
            </a:r>
            <a:endParaRPr lang="en-US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2447FAEF-8751-435F-8F78-00CB7C7398C7}"/>
              </a:ext>
            </a:extLst>
          </p:cNvPr>
          <p:cNvSpPr/>
          <p:nvPr userDrawn="1"/>
        </p:nvSpPr>
        <p:spPr>
          <a:xfrm>
            <a:off x="2468881" y="73354"/>
            <a:ext cx="5631764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rgbClr val="FFFF00"/>
                </a:solidFill>
                <a:cs typeface="B Titr" panose="00000700000000000000" pitchFamily="2" charset="-78"/>
              </a:rPr>
              <a:t>کارگاه تحلیل فصل یک و تست دوره‌ای</a:t>
            </a:r>
          </a:p>
          <a:p>
            <a:pPr algn="ctr"/>
            <a:endParaRPr lang="en-US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0A071350-804D-0C3D-127A-3A58B550C5FF}"/>
              </a:ext>
            </a:extLst>
          </p:cNvPr>
          <p:cNvSpPr/>
          <p:nvPr userDrawn="1"/>
        </p:nvSpPr>
        <p:spPr>
          <a:xfrm rot="16200000">
            <a:off x="-424380" y="2950697"/>
            <a:ext cx="2025747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rgbClr val="FFFF00"/>
                </a:solidFill>
                <a:cs typeface="B Titr" panose="00000700000000000000" pitchFamily="2" charset="-78"/>
              </a:rPr>
              <a:t>یازدهم انسانی</a:t>
            </a:r>
            <a:endParaRPr lang="en-US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652090F0-3291-72B6-12F6-BCAFB679C6BD}"/>
              </a:ext>
            </a:extLst>
          </p:cNvPr>
          <p:cNvSpPr/>
          <p:nvPr userDrawn="1"/>
        </p:nvSpPr>
        <p:spPr>
          <a:xfrm rot="16200000">
            <a:off x="-747938" y="5032709"/>
            <a:ext cx="2661140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rgbClr val="FFFF00"/>
                </a:solidFill>
                <a:cs typeface="B Titr" panose="00000700000000000000" pitchFamily="2" charset="-78"/>
              </a:rPr>
              <a:t>سید علی مرتضوی باروق</a:t>
            </a:r>
            <a:endParaRPr lang="en-US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436655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6DD592-9FDF-4D81-C9EA-52D5A335EE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9A2D13-BEE6-7C14-9A43-FC53C27CF2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E165DC-2BBD-B6F7-F906-C5664088A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31159-7F54-45D0-8B42-88026CDE0AF6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B97EE6-32FB-A916-F51A-EB37431DF2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F9EC6A-8907-6616-8102-31FD075C8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240D5-CDDB-4524-9DC5-D45ECC4CD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7863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B0F9EC-F505-FE60-B58A-FB8D4D4E12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6100DF-83CB-1FBF-BB56-ADD53B584C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B6056F-3A0F-00A1-979A-BB35457B50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31159-7F54-45D0-8B42-88026CDE0AF6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57B75C-B004-3137-EF4B-151ED5226D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B222A2-D5C9-6F57-0F7D-05F18A4A88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240D5-CDDB-4524-9DC5-D45ECC4CD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52010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EDA490-DF00-A31C-2233-1BDA15A434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A037EC-126B-49F1-1534-14E48E90404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BEAB00F-5798-0974-3D63-9F061C0395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4505BC-CD9E-DBF3-A128-AE2BFB41DC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31159-7F54-45D0-8B42-88026CDE0AF6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279AA8B-2208-B184-FEFE-FC0888FA4F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D1C1AC-9D71-C06A-0387-90DC5C5EF7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240D5-CDDB-4524-9DC5-D45ECC4CD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8906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11FBB2-5FE5-466E-D21C-A226FAFBE5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F745F9-023C-16D2-89BB-41BEA7D7ED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A5B47A6-2A93-97B6-8C84-93026646F6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7BA1BD5-F312-3993-49AF-2BF8E1DA1A9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8F6A057-95CB-B840-1A40-179F592996D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FF01235-A554-C460-0179-85E646DF5E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31159-7F54-45D0-8B42-88026CDE0AF6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0E0124C-011C-2FAB-2FEA-2994CC957B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5128E76-861A-D230-FD15-607F74056C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240D5-CDDB-4524-9DC5-D45ECC4CD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2548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D4CE07-7DF9-5306-2A12-7D7875D321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BBF6FA-7739-808F-B731-A1260BEACE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31159-7F54-45D0-8B42-88026CDE0AF6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01B8ABA-1756-C6E7-33AE-FC1C357403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2560872-B0B7-06BC-BB8F-71E6EFD9B9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240D5-CDDB-4524-9DC5-D45ECC4CD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96751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897410D-969F-5E9F-CFA6-9F796E3D24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31159-7F54-45D0-8B42-88026CDE0AF6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80FF330-9CC3-D076-4906-AC2A4A1EB1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7417DB-0A72-E78B-A508-1677D7896B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240D5-CDDB-4524-9DC5-D45ECC4CD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7065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865835-FD7A-8E8E-97A9-97CDDE7650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218C13-9791-5142-7E9F-1D2CC45F02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E429EF-A40E-5C69-8464-0FCB8863DC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FC4F83-2500-64FC-E9A3-6689A7D0B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31159-7F54-45D0-8B42-88026CDE0AF6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53F59B-50E7-ADCC-F32A-826E19C6E5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ECCF463-7B2E-726E-7BA0-96007F1406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240D5-CDDB-4524-9DC5-D45ECC4CD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47300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56E90D-41D0-32E9-D806-619C89244C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57FC71F-373E-F790-E2D7-3806759D53C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0F1629E-B3CD-FBBA-F2A7-A8669222849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C1BD19-9F8D-FA4C-383E-3C7BDB4370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31159-7F54-45D0-8B42-88026CDE0AF6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F20D4E3-280C-982C-63E3-784B7BFCC7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156A7D-9484-E691-FB42-853309AC7C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240D5-CDDB-4524-9DC5-D45ECC4CD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04836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5F733A0-D538-CD7F-CEE2-FA4CA4E4D4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898D02-B3E8-D36A-08D9-962339FDB4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2B30E4-8DF2-6656-AF8A-2DE26A8B95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531159-7F54-45D0-8B42-88026CDE0AF6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AD02D7-EEFF-34A8-F0B0-582A4CDAAB2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12D022-765A-5BB5-8CCE-C5F0278B97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F240D5-CDDB-4524-9DC5-D45ECC4CD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64157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49CA542-BA48-C7DC-2FED-4ECE1634DBCA}"/>
              </a:ext>
            </a:extLst>
          </p:cNvPr>
          <p:cNvSpPr txBox="1"/>
          <p:nvPr/>
        </p:nvSpPr>
        <p:spPr>
          <a:xfrm>
            <a:off x="2321169" y="105013"/>
            <a:ext cx="7965830" cy="66479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32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بسمه تعالی: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علوم و فنون یازدهم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32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فصل اول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کارگاه تحلیل فصل یک</a:t>
            </a:r>
            <a:endParaRPr lang="fa-IR" sz="3200" b="1" dirty="0">
              <a:solidFill>
                <a:prstClr val="black"/>
              </a:solidFill>
              <a:latin typeface="Calibri" panose="020F0502020204030204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32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هفتۀ چهارم، زنگ اول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مدرس: </a:t>
            </a:r>
            <a:r>
              <a:rPr lang="fa-IR" sz="32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دکتر </a:t>
            </a: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سید ع</a:t>
            </a:r>
            <a:r>
              <a:rPr lang="fa-IR" sz="32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لی مرتضوی باروق</a:t>
            </a:r>
            <a:endParaRPr lang="fa-IR" sz="2400" b="1" dirty="0">
              <a:solidFill>
                <a:prstClr val="black"/>
              </a:solidFill>
              <a:latin typeface="Calibri" panose="020F0502020204030204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 err="1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Adabiat_mortazavi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38353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BEDC7CA-8BA6-479B-3AD8-B24670913879}"/>
              </a:ext>
            </a:extLst>
          </p:cNvPr>
          <p:cNvSpPr txBox="1"/>
          <p:nvPr/>
        </p:nvSpPr>
        <p:spPr>
          <a:xfrm>
            <a:off x="1336431" y="518218"/>
            <a:ext cx="106492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2-  با توجه به آموخته‌های فصل یکم، شعر زیر را بررسی و تحلیل کنید: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4820AF8-D47E-8152-1E2C-47DAFB793406}"/>
              </a:ext>
            </a:extLst>
          </p:cNvPr>
          <p:cNvSpPr txBox="1"/>
          <p:nvPr/>
        </p:nvSpPr>
        <p:spPr>
          <a:xfrm>
            <a:off x="1392702" y="1422594"/>
            <a:ext cx="10508565" cy="48495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پ) قلمرو فکری: با توجه به این که فکر در شعر قرن هفتم در اثر مسائل سیاسی و اجتماعی از جمله حملۀ مغول دستخوش تغییر شد و عرفان و زهدستایی و ترک ریاکاری و عشق به معشوق آسمانی و ... رواج یافت، مفاهیم عرفانی این غزل را می­توان این­گونه بررسی کرد.</a:t>
            </a:r>
            <a:endParaRPr lang="en-US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بیت یکم: حیات­بخش بودن عشق (شاعر خود را مرده­ای می­داند که به­واسطۀ عشق زنده شده و به سعادت ابدی رسیده­است.)</a:t>
            </a:r>
            <a:endParaRPr lang="en-US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بیت دوم: کمال­بخش بودن عشق (شاعر با داشتن عشق، به بی­نیازی(دیدۀ سیر) و شجاعت (جان دلیر و زهرۀ شیر) و کمال و بلندی(زهرۀ تابنده) دست یافته­است.)</a:t>
            </a:r>
            <a:endParaRPr lang="en-US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بیت سوم: زهد و پارسایی و ترک ریا (شاعر با بیان سخن معشوق که او را شیخ و سر و پیشرو و راهبر می­خواند که خالی از غرور و ریا نیست، با نفی این مقام­های دنیوی، خود را مطیع امر معشوق آسمانی معرفی می­کند.)</a:t>
            </a:r>
            <a:endParaRPr lang="en-US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</a:t>
            </a:r>
            <a:endParaRPr lang="en-US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82148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4DA2ECE-3AD8-4A96-B58F-A9174CD3458A}"/>
              </a:ext>
            </a:extLst>
          </p:cNvPr>
          <p:cNvSpPr txBox="1"/>
          <p:nvPr/>
        </p:nvSpPr>
        <p:spPr>
          <a:xfrm>
            <a:off x="1012874" y="799864"/>
            <a:ext cx="10874326" cy="56311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2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پ) قلمرو فکری</a:t>
            </a:r>
            <a:endParaRPr lang="fa-IR" sz="22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2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بیت چهارم: ترک تعلّقات دنیوی (شاعر در برابر سخن معشوق که او را دارای پر و بال (علائق دنیوی) خوانده و از دادن پرو بال پرواز به عالم حقیقت پرهیز می­کند، خود را کشته و پرکنده (بی­تعلّق و رها از مادیات) معرفی می­کند.)</a:t>
            </a:r>
            <a:endParaRPr lang="en-US" sz="22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2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بیت پنجم: کمال و والایی معشوق آسمانی و تواضع و فنای عاشق (شاعر معشوق را چشمۀ خورشید و خود را سایۀ درخت بید می­خواند که در برابر تابش نور معشوق، این سایه، کوتاه و ناچیز و در برابر معشوق فانی شده­است.)</a:t>
            </a:r>
            <a:endParaRPr lang="en-US" sz="22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2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بیت ششم: شکرگزاری از بخشش معشوق آسمانی (شاعر تمام کاینات را شکرگزار معشوق آسمانی می­داند چرا که وی از بخشش معشوق نورانی و بخشنده شده­است.)</a:t>
            </a:r>
            <a:endParaRPr lang="en-US" sz="22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2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بیت هفتم: شکرگزاری عارف حق از رسیدن به کمال حقیقی(شاعر عارف حق را به خاطر پیشی گرفتن از همه و رسیدن به اوج کمال برفراز عالم هستی شکرگزار معرفی می­کند.) </a:t>
            </a: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200" b="1" kern="1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نوع ادبی: غنایی</a:t>
            </a:r>
            <a:endParaRPr lang="en-US" sz="22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D303FF7-D138-9426-55FA-3DAC4E418555}"/>
              </a:ext>
            </a:extLst>
          </p:cNvPr>
          <p:cNvSpPr txBox="1"/>
          <p:nvPr/>
        </p:nvSpPr>
        <p:spPr>
          <a:xfrm>
            <a:off x="1336431" y="391606"/>
            <a:ext cx="106492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2-  با توجه به آموخته‌های فصل یکم، شعر زیر را بررسی و تحلیل کنید: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603295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507B658-82D0-2AC7-DBCF-12E393F441C7}"/>
              </a:ext>
            </a:extLst>
          </p:cNvPr>
          <p:cNvSpPr txBox="1"/>
          <p:nvPr/>
        </p:nvSpPr>
        <p:spPr>
          <a:xfrm>
            <a:off x="9762978" y="361157"/>
            <a:ext cx="21136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نمونه‌های تستی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1264748-F65C-B513-A772-44C73E9BC6F9}"/>
              </a:ext>
            </a:extLst>
          </p:cNvPr>
          <p:cNvSpPr txBox="1"/>
          <p:nvPr/>
        </p:nvSpPr>
        <p:spPr>
          <a:xfrm>
            <a:off x="903849" y="937789"/>
            <a:ext cx="10972799" cy="5898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رباعی زیر، به چه مناسبت و در چه سالی سروده شده است؟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«کس نیست که تا بر وطن خود گرید	بر حال تباه مردم بد گرید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دی بر سر مرده‌ای دو صد شیون بود	 	امروز یکی نیست که بر صد گرید»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 حملۀ مغولان به شهرهای مرکزی – ۶۳۷ هجری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 سرزنش مغولان از کشتارهای جمعی – ۶۳۵ هجری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 قتل عام مغولان – ۶۳۳ هجری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 واکنش شاعر نسبت به کردار مغول – ۶۴۳ هجری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481315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49CA542-BA48-C7DC-2FED-4ECE1634DBCA}"/>
              </a:ext>
            </a:extLst>
          </p:cNvPr>
          <p:cNvSpPr txBox="1"/>
          <p:nvPr/>
        </p:nvSpPr>
        <p:spPr>
          <a:xfrm>
            <a:off x="2321169" y="105013"/>
            <a:ext cx="7965830" cy="66479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بسمه تعالی: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علوم و فنون یازدهم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فصل اول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کارگاه تحلیل فصل یک تستهای دوره‌ای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هفتۀ چهارم، زنگ دوم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مدرس: دکتر سید علی مرتضوی باروق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Adabiat_mortazavi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124837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09098F0-BF08-F15D-CDBE-17AA7BAE2603}"/>
              </a:ext>
            </a:extLst>
          </p:cNvPr>
          <p:cNvSpPr txBox="1"/>
          <p:nvPr/>
        </p:nvSpPr>
        <p:spPr>
          <a:xfrm>
            <a:off x="9762978" y="361157"/>
            <a:ext cx="21136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نمونه‌های تستی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138F4EF-9833-54C7-1E96-C0ED0E2A2329}"/>
              </a:ext>
            </a:extLst>
          </p:cNvPr>
          <p:cNvSpPr txBox="1"/>
          <p:nvPr/>
        </p:nvSpPr>
        <p:spPr>
          <a:xfrm>
            <a:off x="903849" y="937789"/>
            <a:ext cx="10972799" cy="5898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کدام گزینه، با توجه به اتفاقات تاریخی و ادبی قرن نهم هجری، صحیح نیست؟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 معروف‌ترین شاعر این قرن کتاب بهارستان را به تقلید از بوستان سعدی نوشت.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 در عهد تیموریان علاوه بر گسترش هنرهایی چون مینیاتور، معماری و تذهیب، تاریخ‌نویسی نیز ادامه یافت و ادبیات رونقی تازه گرفت.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 در زمان بایسنقر میرزا، قرآن کریم و شاهنامۀ فردوسی به خطی خوش نگاشته شد.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 تیموریان تقریباً از نیمۀ دوم قرن هشتم تا اوایل قرن دهم در ایران حکومت کردند.</a:t>
            </a: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499611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EF78498-7888-3504-A6DE-C445DE41EFC4}"/>
              </a:ext>
            </a:extLst>
          </p:cNvPr>
          <p:cNvSpPr txBox="1"/>
          <p:nvPr/>
        </p:nvSpPr>
        <p:spPr>
          <a:xfrm>
            <a:off x="9762978" y="361157"/>
            <a:ext cx="21136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نمونه‌های تستی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1ECF566-38A1-68A8-01A8-FDCD359D8D22}"/>
              </a:ext>
            </a:extLst>
          </p:cNvPr>
          <p:cNvSpPr txBox="1"/>
          <p:nvPr/>
        </p:nvSpPr>
        <p:spPr>
          <a:xfrm>
            <a:off x="1702191" y="1661052"/>
            <a:ext cx="9973994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در کدام گزینه نام اثری به نظم از قرن هفتم آمده است؟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1) گلعذاری ز گلستان جهان ما را بس 	 	زین چمن سایۀ آن سرو روان ما را بس 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2) دل گر لمعات اختر خود داند 	 		کی مهر بتان را هنر خود داند 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3)شکر ایزد که ز تاراج خزان رخنه نیافت 	 	بوستان سمن و سرو و گل و شمشادت  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4) سرو چون نازد به خوبی در بهارستان ناز 	 	از سهی سرو نگارستان من یاد آورید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3 </a:t>
            </a:r>
          </a:p>
        </p:txBody>
      </p:sp>
    </p:spTree>
    <p:extLst>
      <p:ext uri="{BB962C8B-B14F-4D97-AF65-F5344CB8AC3E}">
        <p14:creationId xmlns:p14="http://schemas.microsoft.com/office/powerpoint/2010/main" val="36707151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EB36F92-8ACC-DCA1-272A-B31D70D89B39}"/>
              </a:ext>
            </a:extLst>
          </p:cNvPr>
          <p:cNvSpPr txBox="1"/>
          <p:nvPr/>
        </p:nvSpPr>
        <p:spPr>
          <a:xfrm>
            <a:off x="9762978" y="361157"/>
            <a:ext cx="21136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نمونه‌های تستی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DD62295-3C71-A309-7246-9B360C96EBCA}"/>
              </a:ext>
            </a:extLst>
          </p:cNvPr>
          <p:cNvSpPr txBox="1"/>
          <p:nvPr/>
        </p:nvSpPr>
        <p:spPr>
          <a:xfrm>
            <a:off x="1466557" y="1046228"/>
            <a:ext cx="10410091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در کدام بیت مضامین رایج در قرن هفتم دیده نمی‌شود؟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1)  عبادت به‌جز خدمت خلق نیست	 	 به تسبیح و سجّاده و دلق نیست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2) هنرور چنین زندگانی کند	 	 جفا بیند و مهربانی کند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3) مکن تکیه بر ملک و جاه و حشم 	 که پیش از تو بوده است و بعد از تو هم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4)گر به دست افتد چو ماه نو لب نانی مرا  	 خلق از انگشت اشارت تیربارانم کنند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40796334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ECDBB95-4751-32E8-D3AF-1E14C8C4AEA2}"/>
              </a:ext>
            </a:extLst>
          </p:cNvPr>
          <p:cNvSpPr txBox="1"/>
          <p:nvPr/>
        </p:nvSpPr>
        <p:spPr>
          <a:xfrm>
            <a:off x="9762978" y="361157"/>
            <a:ext cx="21136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نمونه‌های تستی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BF7F54B-7C60-DBE7-6F4E-F28B851DFFF1}"/>
              </a:ext>
            </a:extLst>
          </p:cNvPr>
          <p:cNvSpPr txBox="1"/>
          <p:nvPr/>
        </p:nvSpPr>
        <p:spPr>
          <a:xfrm>
            <a:off x="1466557" y="1046228"/>
            <a:ext cx="10410091" cy="54938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در بین آثار زیر، چند اثر «منظوم» است؟</a:t>
            </a:r>
          </a:p>
          <a:p>
            <a:pPr algn="r" rtl="1">
              <a:lnSpc>
                <a:spcPct val="2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«بهارستان، موش و گربه، مرصادالعباد، بوستان، عشّاق‌نامه، المعجم، تذکرۀ دولتشاه، نفحات‌الانس، اخلاق‌الاشراف، تحفة‌الاحرار، صد پند، جمشید و خورشید، لمعات»</a:t>
            </a:r>
          </a:p>
          <a:p>
            <a:pPr algn="r" rtl="1">
              <a:lnSpc>
                <a:spcPct val="2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 پنج		2) چهار		3) هفت		4) شش</a:t>
            </a:r>
          </a:p>
          <a:p>
            <a:pPr algn="r" rtl="1">
              <a:lnSpc>
                <a:spcPct val="2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8386388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73C2FF1-DE7C-CB81-DCDC-DBDCA7394743}"/>
              </a:ext>
            </a:extLst>
          </p:cNvPr>
          <p:cNvSpPr txBox="1"/>
          <p:nvPr/>
        </p:nvSpPr>
        <p:spPr>
          <a:xfrm>
            <a:off x="9762978" y="361157"/>
            <a:ext cx="21136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نمونه‌های تستی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BC32DF1-D3D2-27E6-49F7-7A877D8FEC42}"/>
              </a:ext>
            </a:extLst>
          </p:cNvPr>
          <p:cNvSpPr txBox="1"/>
          <p:nvPr/>
        </p:nvSpPr>
        <p:spPr>
          <a:xfrm>
            <a:off x="1012875" y="1046228"/>
            <a:ext cx="10863774" cy="51706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کدام گزینه در مورد «فخرالدّین عراقی» نادرست است؟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 از شاعران نامدار قرن هفتم است.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 مثنوی «عشّاق‌نامه» از آثار مشهور اوست که در هر فصل آن، سخن با حکایت و تمثیل پایان می‌گیرد.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 در کتاب «اشعّة‌اللّمعات» خود، سلوک عارفانه را به نظم و نثر بیان کرده است.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 غزل‌های عرفانی زیبایی سروده است.</a:t>
            </a: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837971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C431806-A0E4-C433-C6FF-5D63B27865AC}"/>
              </a:ext>
            </a:extLst>
          </p:cNvPr>
          <p:cNvSpPr txBox="1"/>
          <p:nvPr/>
        </p:nvSpPr>
        <p:spPr>
          <a:xfrm>
            <a:off x="1466557" y="1046228"/>
            <a:ext cx="10410091" cy="51706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نام نویسندۀ چند اثر در مقابل آن درست آمده است؟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«مرصادالعباد من المبدأ الی المعاد (نجم‌الدّین رازی)، تاریخ جهانگشا (حمدالله مستوفی)، عشّاق‌نامه (فخرالدّین عراقی)، جمشید و خورشید (سلمان ساوجی)، المعجم فی معاییر اشعارالعجم (شمس قیس رازی)، رسالۀ دلگشا (عبید زاکانی)، تحفة‌الاحرار (نظامی)، بوستان (سعدی)، جامع‌التّواریخ (خواجه رشیدالدّین فضل‌الله همدانی)»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 شش		2) نه		3) هشت		4)هفت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6D3DC23-84E0-305D-BC10-89D4D1F68EE2}"/>
              </a:ext>
            </a:extLst>
          </p:cNvPr>
          <p:cNvSpPr txBox="1"/>
          <p:nvPr/>
        </p:nvSpPr>
        <p:spPr>
          <a:xfrm>
            <a:off x="9762978" y="361157"/>
            <a:ext cx="21136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نمونه‌های تستی</a:t>
            </a:r>
          </a:p>
        </p:txBody>
      </p:sp>
    </p:spTree>
    <p:extLst>
      <p:ext uri="{BB962C8B-B14F-4D97-AF65-F5344CB8AC3E}">
        <p14:creationId xmlns:p14="http://schemas.microsoft.com/office/powerpoint/2010/main" val="26494643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7DE1138-43C2-BBD3-C179-B466DA422035}"/>
              </a:ext>
            </a:extLst>
          </p:cNvPr>
          <p:cNvSpPr txBox="1"/>
          <p:nvPr/>
        </p:nvSpPr>
        <p:spPr>
          <a:xfrm>
            <a:off x="1336431" y="419742"/>
            <a:ext cx="1064924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 متن زیر را از نظر تاریخ ادبیات و زیباییشناسی بررسی کنید: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پس از ابرکرم، باران محبّت بر خاک آدم بارید و خاک را گل کرد و به ید قدرت در گل از گل دل کرد. 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114591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5D54502-A32B-692C-A758-0D63F8883D00}"/>
              </a:ext>
            </a:extLst>
          </p:cNvPr>
          <p:cNvSpPr txBox="1"/>
          <p:nvPr/>
        </p:nvSpPr>
        <p:spPr>
          <a:xfrm>
            <a:off x="9762978" y="361157"/>
            <a:ext cx="21136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نمونه‌های تستی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4680BA5-D773-A71C-407A-0A21A900B9A1}"/>
              </a:ext>
            </a:extLst>
          </p:cNvPr>
          <p:cNvSpPr txBox="1"/>
          <p:nvPr/>
        </p:nvSpPr>
        <p:spPr>
          <a:xfrm>
            <a:off x="1466557" y="1046228"/>
            <a:ext cx="10410091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بیت زیر از چند پایۀ آوایی تشکیل شده است؟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«دانی که چیست دولت دیدار یار دیدن 	 در کوی او گدایی بر خسروی گزیدن»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1) شش 		2) هشت		3) چهار		4) چهارده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70339103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3D0AD3E-6ED9-6FCF-45C9-CF8C15EC9A01}"/>
              </a:ext>
            </a:extLst>
          </p:cNvPr>
          <p:cNvSpPr txBox="1"/>
          <p:nvPr/>
        </p:nvSpPr>
        <p:spPr>
          <a:xfrm>
            <a:off x="9762978" y="361157"/>
            <a:ext cx="21136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نمونه‌های تستی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AACD365-7921-82A2-7B00-DC9D45F5F99A}"/>
              </a:ext>
            </a:extLst>
          </p:cNvPr>
          <p:cNvSpPr txBox="1"/>
          <p:nvPr/>
        </p:nvSpPr>
        <p:spPr>
          <a:xfrm>
            <a:off x="903849" y="1387962"/>
            <a:ext cx="10972799" cy="51706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نشانه های هجایی همۀ مصراع های زیر در مقابل آن به درستی آمده است، به جز مصراع گزینۀ ..................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 نصیحتی کنمت یاد گیر و در عمل آر: </a:t>
            </a:r>
            <a:r>
              <a:rPr lang="en-US" sz="2400" b="1" dirty="0">
                <a:cs typeface="B Nazanin" panose="00000400000000000000" pitchFamily="2" charset="-78"/>
              </a:rPr>
              <a:t>U </a:t>
            </a:r>
            <a:r>
              <a:rPr lang="fa-IR" sz="2400" b="1" dirty="0">
                <a:cs typeface="B Nazanin" panose="00000400000000000000" pitchFamily="2" charset="-78"/>
              </a:rPr>
              <a:t> - </a:t>
            </a:r>
            <a:r>
              <a:rPr lang="en-US" sz="2400" b="1" dirty="0">
                <a:cs typeface="B Nazanin" panose="00000400000000000000" pitchFamily="2" charset="-78"/>
              </a:rPr>
              <a:t>U</a:t>
            </a:r>
            <a:r>
              <a:rPr lang="fa-IR" sz="2400" b="1" dirty="0">
                <a:cs typeface="B Nazanin" panose="00000400000000000000" pitchFamily="2" charset="-78"/>
              </a:rPr>
              <a:t> – </a:t>
            </a:r>
            <a:r>
              <a:rPr lang="en-US" sz="2400" b="1" dirty="0">
                <a:cs typeface="B Nazanin" panose="00000400000000000000" pitchFamily="2" charset="-78"/>
              </a:rPr>
              <a:t>U </a:t>
            </a:r>
            <a:r>
              <a:rPr lang="en-US" sz="2400" b="1" dirty="0" err="1">
                <a:cs typeface="B Nazanin" panose="00000400000000000000" pitchFamily="2" charset="-78"/>
              </a:rPr>
              <a:t>U</a:t>
            </a:r>
            <a:r>
              <a:rPr lang="fa-IR" sz="2400" b="1" dirty="0">
                <a:cs typeface="B Nazanin" panose="00000400000000000000" pitchFamily="2" charset="-78"/>
              </a:rPr>
              <a:t> - -</a:t>
            </a:r>
            <a:r>
              <a:rPr lang="en-US" sz="2400" b="1" dirty="0">
                <a:cs typeface="B Nazanin" panose="00000400000000000000" pitchFamily="2" charset="-78"/>
              </a:rPr>
              <a:t> U</a:t>
            </a:r>
            <a:r>
              <a:rPr lang="fa-IR" sz="2400" b="1" dirty="0">
                <a:cs typeface="B Nazanin" panose="00000400000000000000" pitchFamily="2" charset="-78"/>
              </a:rPr>
              <a:t>- </a:t>
            </a:r>
            <a:r>
              <a:rPr lang="en-US" sz="2400" b="1" dirty="0">
                <a:cs typeface="B Nazanin" panose="00000400000000000000" pitchFamily="2" charset="-78"/>
              </a:rPr>
              <a:t>U</a:t>
            </a:r>
            <a:r>
              <a:rPr lang="fa-IR" sz="2400" b="1" dirty="0">
                <a:cs typeface="B Nazanin" panose="00000400000000000000" pitchFamily="2" charset="-78"/>
              </a:rPr>
              <a:t> – </a:t>
            </a:r>
            <a:r>
              <a:rPr lang="en-US" sz="2400" b="1" dirty="0">
                <a:cs typeface="B Nazanin" panose="00000400000000000000" pitchFamily="2" charset="-78"/>
              </a:rPr>
              <a:t>U </a:t>
            </a:r>
            <a:r>
              <a:rPr lang="en-US" sz="2400" b="1" dirty="0" err="1">
                <a:cs typeface="B Nazanin" panose="00000400000000000000" pitchFamily="2" charset="-78"/>
              </a:rPr>
              <a:t>U</a:t>
            </a:r>
            <a:r>
              <a:rPr lang="en-US" sz="2400" b="1" dirty="0">
                <a:cs typeface="B Nazanin" panose="00000400000000000000" pitchFamily="2" charset="-78"/>
              </a:rPr>
              <a:t> </a:t>
            </a:r>
            <a:r>
              <a:rPr lang="fa-IR" sz="2400" b="1" dirty="0">
                <a:cs typeface="B Nazanin" panose="00000400000000000000" pitchFamily="2" charset="-78"/>
              </a:rPr>
              <a:t>-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 هر که عاشق تر بود بر بانگ آب: −</a:t>
            </a:r>
            <a:r>
              <a:rPr lang="en-US" sz="2400" b="1" dirty="0">
                <a:cs typeface="B Nazanin" panose="00000400000000000000" pitchFamily="2" charset="-78"/>
              </a:rPr>
              <a:t>U </a:t>
            </a:r>
            <a:r>
              <a:rPr lang="fa-IR" sz="2400" b="1" dirty="0">
                <a:cs typeface="B Nazanin" panose="00000400000000000000" pitchFamily="2" charset="-78"/>
              </a:rPr>
              <a:t>- - - </a:t>
            </a:r>
            <a:r>
              <a:rPr lang="en-US" sz="2400" b="1" dirty="0">
                <a:cs typeface="B Nazanin" panose="00000400000000000000" pitchFamily="2" charset="-78"/>
              </a:rPr>
              <a:t>U</a:t>
            </a:r>
            <a:r>
              <a:rPr lang="fa-IR" sz="2400" b="1" dirty="0">
                <a:cs typeface="B Nazanin" panose="00000400000000000000" pitchFamily="2" charset="-78"/>
              </a:rPr>
              <a:t>- - - </a:t>
            </a:r>
            <a:r>
              <a:rPr lang="en-US" sz="2400" b="1" dirty="0">
                <a:cs typeface="B Nazanin" panose="00000400000000000000" pitchFamily="2" charset="-78"/>
              </a:rPr>
              <a:t>U</a:t>
            </a:r>
            <a:r>
              <a:rPr lang="fa-IR" sz="2400" b="1" dirty="0">
                <a:cs typeface="B Nazanin" panose="00000400000000000000" pitchFamily="2" charset="-78"/>
              </a:rPr>
              <a:t> -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3) دل عالمی بسوزی چو عذار برفروزی: </a:t>
            </a:r>
            <a:r>
              <a:rPr lang="en-US" sz="2400" b="1" dirty="0">
                <a:cs typeface="B Nazanin" panose="00000400000000000000" pitchFamily="2" charset="-78"/>
              </a:rPr>
              <a:t>UU </a:t>
            </a:r>
            <a:r>
              <a:rPr lang="fa-IR" sz="2400" b="1" dirty="0">
                <a:cs typeface="B Nazanin" panose="00000400000000000000" pitchFamily="2" charset="-78"/>
              </a:rPr>
              <a:t> - </a:t>
            </a:r>
            <a:r>
              <a:rPr lang="en-US" sz="2400" b="1" dirty="0">
                <a:cs typeface="B Nazanin" panose="00000400000000000000" pitchFamily="2" charset="-78"/>
              </a:rPr>
              <a:t>U</a:t>
            </a:r>
            <a:r>
              <a:rPr lang="fa-IR" sz="2400" b="1" dirty="0">
                <a:cs typeface="B Nazanin" panose="00000400000000000000" pitchFamily="2" charset="-78"/>
              </a:rPr>
              <a:t> – </a:t>
            </a:r>
            <a:r>
              <a:rPr lang="en-US" sz="2400" b="1" dirty="0">
                <a:cs typeface="B Nazanin" panose="00000400000000000000" pitchFamily="2" charset="-78"/>
              </a:rPr>
              <a:t>U</a:t>
            </a:r>
            <a:r>
              <a:rPr lang="fa-IR" sz="2400" b="1" dirty="0">
                <a:cs typeface="B Nazanin" panose="00000400000000000000" pitchFamily="2" charset="-78"/>
              </a:rPr>
              <a:t> - - - </a:t>
            </a:r>
            <a:r>
              <a:rPr lang="en-US" sz="2400" b="1" dirty="0">
                <a:cs typeface="B Nazanin" panose="00000400000000000000" pitchFamily="2" charset="-78"/>
              </a:rPr>
              <a:t>U </a:t>
            </a:r>
            <a:r>
              <a:rPr lang="fa-IR" sz="2400" b="1" dirty="0">
                <a:cs typeface="B Nazanin" panose="00000400000000000000" pitchFamily="2" charset="-78"/>
              </a:rPr>
              <a:t>– </a:t>
            </a:r>
            <a:r>
              <a:rPr lang="en-US" sz="2400" b="1" dirty="0">
                <a:cs typeface="B Nazanin" panose="00000400000000000000" pitchFamily="2" charset="-78"/>
              </a:rPr>
              <a:t>U</a:t>
            </a:r>
            <a:r>
              <a:rPr lang="fa-IR" sz="2400" b="1" dirty="0">
                <a:cs typeface="B Nazanin" panose="00000400000000000000" pitchFamily="2" charset="-78"/>
              </a:rPr>
              <a:t> – </a:t>
            </a:r>
            <a:r>
              <a:rPr lang="en-US" sz="2400" b="1" dirty="0">
                <a:cs typeface="B Nazanin" panose="00000400000000000000" pitchFamily="2" charset="-78"/>
              </a:rPr>
              <a:t>U</a:t>
            </a:r>
            <a:r>
              <a:rPr lang="fa-IR" sz="2400" b="1" dirty="0">
                <a:cs typeface="B Nazanin" panose="00000400000000000000" pitchFamily="2" charset="-78"/>
              </a:rPr>
              <a:t> - -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4) به آب دیده بشوییم خرقه ها از می: </a:t>
            </a:r>
            <a:r>
              <a:rPr lang="en-US" sz="2400" b="1" dirty="0">
                <a:cs typeface="B Nazanin" panose="00000400000000000000" pitchFamily="2" charset="-78"/>
              </a:rPr>
              <a:t>U−U−−UU−U−U</a:t>
            </a:r>
            <a:r>
              <a:rPr lang="fa-IR" sz="2400" b="1" dirty="0">
                <a:cs typeface="B Nazanin" panose="00000400000000000000" pitchFamily="2" charset="-78"/>
              </a:rPr>
              <a:t>−−−</a:t>
            </a: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7763007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1A94AE9-F146-0DCB-5871-695E82CC1F71}"/>
              </a:ext>
            </a:extLst>
          </p:cNvPr>
          <p:cNvSpPr txBox="1"/>
          <p:nvPr/>
        </p:nvSpPr>
        <p:spPr>
          <a:xfrm>
            <a:off x="9762978" y="361157"/>
            <a:ext cx="21136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نمونه‌های تستی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E91A694-FCCF-D1EB-5405-EA6D32026BD2}"/>
              </a:ext>
            </a:extLst>
          </p:cNvPr>
          <p:cNvSpPr txBox="1"/>
          <p:nvPr/>
        </p:nvSpPr>
        <p:spPr>
          <a:xfrm>
            <a:off x="1466557" y="1046228"/>
            <a:ext cx="10410091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تعداد پایه‌های آوایی در کدام گزینه کمتر است؟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1)  امروز خندان آمدی مفتاح زندان آمدی	 	 بر مستمندان آمدی چون بخشش و فضل خدا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2) کوه طور و دشت و صحرا از فروغ نور او	 	 چون بهشت جاودانی گشته از فر و ضیا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3) چو در ره ببینی بریده سری	 		 که غلطان رود سوی میدان ما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4) کبر و تکبّر بگذار و بگیر	 			 در عوض کبر چنین کبریا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34132365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144B60F-B7B2-AF4A-521D-0A5283643F61}"/>
              </a:ext>
            </a:extLst>
          </p:cNvPr>
          <p:cNvSpPr txBox="1"/>
          <p:nvPr/>
        </p:nvSpPr>
        <p:spPr>
          <a:xfrm>
            <a:off x="1466557" y="947751"/>
            <a:ext cx="10410091" cy="51706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پایه‌های آواییِ کدام مصراع، هم‌وزن با پایۀ آواییِ «اگر لب را » (با چهار بار تکرار) است؟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 به خُلق و لطف توان کرد صید اهل نظر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 همه را هست همین داغ محبّت که مراست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 سپندی گو بر آتش نِه که دارد کار و باری خوش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 چو دل با خدای است خلوت نشینی</a:t>
            </a: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93B2ACC-2E6F-EF4A-0A56-8E245390E6E6}"/>
              </a:ext>
            </a:extLst>
          </p:cNvPr>
          <p:cNvSpPr txBox="1"/>
          <p:nvPr/>
        </p:nvSpPr>
        <p:spPr>
          <a:xfrm>
            <a:off x="9762978" y="361157"/>
            <a:ext cx="21136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نمونه‌های تستی</a:t>
            </a:r>
          </a:p>
        </p:txBody>
      </p:sp>
    </p:spTree>
    <p:extLst>
      <p:ext uri="{BB962C8B-B14F-4D97-AF65-F5344CB8AC3E}">
        <p14:creationId xmlns:p14="http://schemas.microsoft.com/office/powerpoint/2010/main" val="185872882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FBC3FCB-ED9E-7B08-1B71-3C320BAFAC7A}"/>
              </a:ext>
            </a:extLst>
          </p:cNvPr>
          <p:cNvSpPr txBox="1"/>
          <p:nvPr/>
        </p:nvSpPr>
        <p:spPr>
          <a:xfrm>
            <a:off x="1466557" y="1046228"/>
            <a:ext cx="10410091" cy="55861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کدام گزینه دربارۀ تاریخ ادبیات در قرن هفتم نیست؟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 شعر این دوره نرم و دلنشین و برخوردار از معانی عمیق انسانی و آسمانی شد.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 قصیده و غزل که زبان دل و عشق بودند، گسترش یافتند و مثنوی برای ظهور عاطفه، اخلاق و عرفان میدان فراخی پدید آورد.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 پیچیده‌نویسی نثر عمدتاً با محتوای تاریخ حاکمان وقت جریان پیدا کرد.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 نجم‌دایه از منشیان و عارفان وارستۀ این دوره است.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EB9622B-F1CA-8A37-9445-F68EE5210AE2}"/>
              </a:ext>
            </a:extLst>
          </p:cNvPr>
          <p:cNvSpPr txBox="1"/>
          <p:nvPr/>
        </p:nvSpPr>
        <p:spPr>
          <a:xfrm>
            <a:off x="9762978" y="361157"/>
            <a:ext cx="21136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نمونه‌های تستی</a:t>
            </a:r>
          </a:p>
        </p:txBody>
      </p:sp>
    </p:spTree>
    <p:extLst>
      <p:ext uri="{BB962C8B-B14F-4D97-AF65-F5344CB8AC3E}">
        <p14:creationId xmlns:p14="http://schemas.microsoft.com/office/powerpoint/2010/main" val="100493723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631F295-33FF-1EBD-0416-87A11B4B9066}"/>
              </a:ext>
            </a:extLst>
          </p:cNvPr>
          <p:cNvSpPr txBox="1"/>
          <p:nvPr/>
        </p:nvSpPr>
        <p:spPr>
          <a:xfrm>
            <a:off x="1466557" y="1046228"/>
            <a:ext cx="10410091" cy="5909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هر یک از پدیدآورندگان آثار زیر به‌ترتیب، خالق کدام آثارند؟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«نفحات‌الانس – رسالۀ دلگشا – لمعات – مجالس سبعه»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 تحفةالاحرار، صد پند، عشاق‌نامه، فیه مافیه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 بهارستان، موش و گربه، اسرارالتوحید، دیوان شمس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 جمشید و خورشید، اخلاق‌الاشراف، عشاق‌نامه، تذکرة‌الاولیاء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 تذکرة الاولیاء، اخلاق‌الاشراف، جمشید و خورشید، مثنوی معنوی</a:t>
            </a: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A752183-B084-A53C-5CDF-B672F692F353}"/>
              </a:ext>
            </a:extLst>
          </p:cNvPr>
          <p:cNvSpPr txBox="1"/>
          <p:nvPr/>
        </p:nvSpPr>
        <p:spPr>
          <a:xfrm>
            <a:off x="9762978" y="361157"/>
            <a:ext cx="21136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نمونه‌های تستی</a:t>
            </a:r>
          </a:p>
        </p:txBody>
      </p:sp>
    </p:spTree>
    <p:extLst>
      <p:ext uri="{BB962C8B-B14F-4D97-AF65-F5344CB8AC3E}">
        <p14:creationId xmlns:p14="http://schemas.microsoft.com/office/powerpoint/2010/main" val="81258546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2942B1E-CEFD-56EF-BF31-4EB8D235FC11}"/>
              </a:ext>
            </a:extLst>
          </p:cNvPr>
          <p:cNvSpPr txBox="1"/>
          <p:nvPr/>
        </p:nvSpPr>
        <p:spPr>
          <a:xfrm>
            <a:off x="1466557" y="1046228"/>
            <a:ext cx="10410091" cy="5909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کدام آثار به‌ترتیب «منظوم»، «منثور» و «منظوم» است؟ 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 مکاتیب ـ مرصادالعباد ـ بهارستان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 بوستان ـ عالم آرای عباسی ـ فیه ما فیه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 عین‌الحیات ـ انوار سهیلی ـ جمشید و خورشید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 عشاق‌نامه ـ نفحات‌الانس ـ تحفة‌الاحرار</a:t>
            </a: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1CE8DED-16DE-AF3D-EE83-7E9C07488DE1}"/>
              </a:ext>
            </a:extLst>
          </p:cNvPr>
          <p:cNvSpPr txBox="1"/>
          <p:nvPr/>
        </p:nvSpPr>
        <p:spPr>
          <a:xfrm>
            <a:off x="9762978" y="361157"/>
            <a:ext cx="21136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نمونه‌های تستی</a:t>
            </a:r>
          </a:p>
        </p:txBody>
      </p:sp>
    </p:spTree>
    <p:extLst>
      <p:ext uri="{BB962C8B-B14F-4D97-AF65-F5344CB8AC3E}">
        <p14:creationId xmlns:p14="http://schemas.microsoft.com/office/powerpoint/2010/main" val="373401443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9F4E327-7F65-EE07-F517-DAD46A13D62E}"/>
              </a:ext>
            </a:extLst>
          </p:cNvPr>
          <p:cNvSpPr txBox="1"/>
          <p:nvPr/>
        </p:nvSpPr>
        <p:spPr>
          <a:xfrm>
            <a:off x="1466557" y="1046228"/>
            <a:ext cx="10410091" cy="54938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در کدام گزینه نویسندۀ هر دو اثر یک شخص است؟</a:t>
            </a:r>
          </a:p>
          <a:p>
            <a:pPr algn="r" rtl="1">
              <a:lnSpc>
                <a:spcPct val="2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 تاریخ گزیده / تحفةالاحرار</a:t>
            </a:r>
          </a:p>
          <a:p>
            <a:pPr algn="r" rtl="1">
              <a:lnSpc>
                <a:spcPct val="2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 موش و گربه / صد پند</a:t>
            </a:r>
          </a:p>
          <a:p>
            <a:pPr algn="r" rtl="1">
              <a:lnSpc>
                <a:spcPct val="2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 جمشید و خورشید / اخلاق‌الاشراف</a:t>
            </a:r>
          </a:p>
          <a:p>
            <a:pPr algn="r" rtl="1">
              <a:lnSpc>
                <a:spcPct val="2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 نفحات‌الانس / تذکرةالاولیا</a:t>
            </a:r>
          </a:p>
          <a:p>
            <a:pPr algn="r" rtl="1">
              <a:lnSpc>
                <a:spcPct val="2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2B46084-082A-E7E6-73D3-D5F0CB011538}"/>
              </a:ext>
            </a:extLst>
          </p:cNvPr>
          <p:cNvSpPr txBox="1"/>
          <p:nvPr/>
        </p:nvSpPr>
        <p:spPr>
          <a:xfrm>
            <a:off x="9762978" y="361157"/>
            <a:ext cx="21136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نمونه‌های تستی</a:t>
            </a:r>
          </a:p>
        </p:txBody>
      </p:sp>
    </p:spTree>
    <p:extLst>
      <p:ext uri="{BB962C8B-B14F-4D97-AF65-F5344CB8AC3E}">
        <p14:creationId xmlns:p14="http://schemas.microsoft.com/office/powerpoint/2010/main" val="393310719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9253802-3B5F-F7F0-B471-0DC15F917C51}"/>
              </a:ext>
            </a:extLst>
          </p:cNvPr>
          <p:cNvSpPr txBox="1"/>
          <p:nvPr/>
        </p:nvSpPr>
        <p:spPr>
          <a:xfrm>
            <a:off x="1026943" y="1046228"/>
            <a:ext cx="10849706" cy="55861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از دیدگاه تاریخ ادبیات همۀ موارد کاملاً درست است، به‌جز: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 بازماندگان تیمور کم و بیش از فرهنگ ایرانی تاثیر پذیرفتند و ادبیات رونقی تازه گرفت و تاریخ‌نویسی نیز ادامه یافت.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 جامی در کتاب نفحات‌الانس خود به شیوۀ تحفةالاحرار نظامی به بیان حقایق عرفانی و ذکر احوال عارفان پرداخته است.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 بایسنقر میرزا هنرمند و هنردوست بود و در زمان او هنرمندان، قرآن کریم و شاهنامۀ فردوسی را به خط خوش نگاشتند.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 پس از مرگ تیمور، شاهرخ با علاقه‌ای که به هنر و فرهنگ اسلامی پیدا کرده بود، از هنرمندان خوش‌نویس، نقاش و شاعر حمایت نمود.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5D2A0C5-707F-9136-7F33-AD4D29D178FE}"/>
              </a:ext>
            </a:extLst>
          </p:cNvPr>
          <p:cNvSpPr txBox="1"/>
          <p:nvPr/>
        </p:nvSpPr>
        <p:spPr>
          <a:xfrm>
            <a:off x="9762978" y="361157"/>
            <a:ext cx="21136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نمونه‌های تستی</a:t>
            </a:r>
          </a:p>
        </p:txBody>
      </p:sp>
    </p:spTree>
    <p:extLst>
      <p:ext uri="{BB962C8B-B14F-4D97-AF65-F5344CB8AC3E}">
        <p14:creationId xmlns:p14="http://schemas.microsoft.com/office/powerpoint/2010/main" val="292213730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49CA542-BA48-C7DC-2FED-4ECE1634DBCA}"/>
              </a:ext>
            </a:extLst>
          </p:cNvPr>
          <p:cNvSpPr txBox="1"/>
          <p:nvPr/>
        </p:nvSpPr>
        <p:spPr>
          <a:xfrm>
            <a:off x="2321169" y="105013"/>
            <a:ext cx="7965830" cy="66479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بسمه تعالی: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علوم و فنون یازدهم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فصل اول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کارگاه تحلیل فصل یک تستهای دوره‌ای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هفتۀ چهارم، </a:t>
            </a:r>
            <a:r>
              <a:rPr kumimoji="0" lang="fa-IR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زنگ سوم</a:t>
            </a:r>
            <a:endParaRPr kumimoji="0" lang="fa-IR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مدرس: دکتر سید علی مرتضوی باروق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Adabiat_mortazavi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806081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677B044-DB93-0503-F095-3E06BFC1B8EF}"/>
              </a:ext>
            </a:extLst>
          </p:cNvPr>
          <p:cNvSpPr txBox="1"/>
          <p:nvPr/>
        </p:nvSpPr>
        <p:spPr>
          <a:xfrm>
            <a:off x="1167619" y="1812192"/>
            <a:ext cx="10508566" cy="44371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الف) بررسی متن از دیدگاه تاریخ ادبیات: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متن از کتاب مرصادالعباد من­المبدأ الی­ المعاد اثر نجم­ادّین رازی (معروف به نجم دایه) نقل شده­است.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وی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از منشیان و نویسندگان توانا و از عارفان وارستة این قرن هفتم (دورۀ حملۀ مغول) است.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او کتاب مرصادالعباد من‌المبدأ‌الی‌المعاد را در بیان سلوک دین و تربیت نفس انسانی نوشت.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نثر کتاب گاهی ساده و گاه دارای سجع و موازنه است. علاوه بر این نویسنده در خلال موضوعات کتاب، احادیث، آیات و اشعاری از خود و شاعران دیگر نقل می­کند.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این اثر که نثری شیوا، آراسته و دل­انگیز دارد، در بین متون عارفانه از مرتبه­ای والا برخوردار است</a:t>
            </a:r>
            <a:r>
              <a:rPr lang="en-US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D769549-A41C-1D8A-AFB3-94020F3757A4}"/>
              </a:ext>
            </a:extLst>
          </p:cNvPr>
          <p:cNvSpPr txBox="1"/>
          <p:nvPr/>
        </p:nvSpPr>
        <p:spPr>
          <a:xfrm>
            <a:off x="1336431" y="419742"/>
            <a:ext cx="1064924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 متن زیر را از نظر تاریخ ادبیات و زیباییشناسی بررسی کنید: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پس از ابرکرم، باران محبّت بر خاک آدم بارید و خاک را گل کرد و به ید قدرت در گل از گل دل کرد. 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7104460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A3FCEB1-FD55-F7F9-954D-70C62475F290}"/>
              </a:ext>
            </a:extLst>
          </p:cNvPr>
          <p:cNvSpPr txBox="1"/>
          <p:nvPr/>
        </p:nvSpPr>
        <p:spPr>
          <a:xfrm>
            <a:off x="1466557" y="764873"/>
            <a:ext cx="10410091" cy="5909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هر دو بیت کدام گزینه دارای چهار پایۀ آوایی است و در هر پایۀ آن سه هجا به چشم می‌خورد؟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الف) من که دارم در گدایی گنج سلطانی به دست 	 کی طمع در گردش گیتی دون‌پرور کنم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ب) خدایا تو دانی که بر ما چه آمد	 		  خدایا تو دانی که ما را چه می‌شد؟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ج) نمی‌بینم از همدمان هیچ بر جای	 	 دلم خون شد از غصه ساقی کجایی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د) عنکبوتی را به حکمت دام داد	 		 صدر عالم را در او آرام داد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 الف – ب		2) ب – د	3) ج – الف	4) ج - ب</a:t>
            </a: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9FBD528-2D2E-F8D4-97D6-51CC5469A1E8}"/>
              </a:ext>
            </a:extLst>
          </p:cNvPr>
          <p:cNvSpPr txBox="1"/>
          <p:nvPr/>
        </p:nvSpPr>
        <p:spPr>
          <a:xfrm>
            <a:off x="9762978" y="361157"/>
            <a:ext cx="21136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نمونه‌های تستی</a:t>
            </a:r>
          </a:p>
        </p:txBody>
      </p:sp>
    </p:spTree>
    <p:extLst>
      <p:ext uri="{BB962C8B-B14F-4D97-AF65-F5344CB8AC3E}">
        <p14:creationId xmlns:p14="http://schemas.microsoft.com/office/powerpoint/2010/main" val="127905556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26E52FF-05B9-BBC0-6354-E8BE4922EE7F}"/>
              </a:ext>
            </a:extLst>
          </p:cNvPr>
          <p:cNvSpPr txBox="1"/>
          <p:nvPr/>
        </p:nvSpPr>
        <p:spPr>
          <a:xfrm>
            <a:off x="1466557" y="1046228"/>
            <a:ext cx="10410091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همۀ ابیات از سه پایۀ آوایی تشکیل شده‌اند؛ به‌جز ..................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1)  تا دل من دل به قناعت نهاد	 		 ملک جهان را به جهان بازداد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2)  کار عشق از وصل و هجران درگذشت 		 درد ما از دست درمان درگذشت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3) ز آهوی سیمین طلب گاو زرین	 		 که عیدی در او خون قربان نماید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4)  راست به مانند یکی زلزله		 	 داده تنش بر تن ساحل یله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3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F1CAC46-03A3-610F-6180-582591A32926}"/>
              </a:ext>
            </a:extLst>
          </p:cNvPr>
          <p:cNvSpPr txBox="1"/>
          <p:nvPr/>
        </p:nvSpPr>
        <p:spPr>
          <a:xfrm>
            <a:off x="9762978" y="361157"/>
            <a:ext cx="21136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نمونه‌های تستی</a:t>
            </a:r>
          </a:p>
        </p:txBody>
      </p:sp>
    </p:spTree>
    <p:extLst>
      <p:ext uri="{BB962C8B-B14F-4D97-AF65-F5344CB8AC3E}">
        <p14:creationId xmlns:p14="http://schemas.microsoft.com/office/powerpoint/2010/main" val="383926682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4984364-FAD8-C469-1DC5-4C760AC1008B}"/>
              </a:ext>
            </a:extLst>
          </p:cNvPr>
          <p:cNvSpPr txBox="1"/>
          <p:nvPr/>
        </p:nvSpPr>
        <p:spPr>
          <a:xfrm>
            <a:off x="1466557" y="807072"/>
            <a:ext cx="10410091" cy="5909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تعداد پايه‌هاي آوايي در همۀ مصراع‌ها با مصراع زير يكسان است، به‌جز؛</a:t>
            </a: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 «به‌ چندین رنگ می‌گردد بهار از سیلی بادی»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 دوش گفتی ماجرای وصل و هجرانت به من1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 چرا هر دم از پیش ما می‌گریزی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 دمی ای كاش ساقی لعل آن زيبا جوان گردد 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 بی تو حرام است به خلوت نشست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1A5B0C6-D72A-3B08-CBE8-6E54138A263A}"/>
              </a:ext>
            </a:extLst>
          </p:cNvPr>
          <p:cNvSpPr txBox="1"/>
          <p:nvPr/>
        </p:nvSpPr>
        <p:spPr>
          <a:xfrm>
            <a:off x="9762978" y="361157"/>
            <a:ext cx="21136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نمونه‌های تستی</a:t>
            </a:r>
          </a:p>
        </p:txBody>
      </p:sp>
    </p:spTree>
    <p:extLst>
      <p:ext uri="{BB962C8B-B14F-4D97-AF65-F5344CB8AC3E}">
        <p14:creationId xmlns:p14="http://schemas.microsoft.com/office/powerpoint/2010/main" val="295659849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47A7B66-A410-2928-5D35-F12B191E8458}"/>
              </a:ext>
            </a:extLst>
          </p:cNvPr>
          <p:cNvSpPr txBox="1"/>
          <p:nvPr/>
        </p:nvSpPr>
        <p:spPr>
          <a:xfrm>
            <a:off x="1325880" y="1552665"/>
            <a:ext cx="10410091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وزن عروضی کدام گزینه متفاوت است؟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1) کنون که صاحب مژگان شوخ و چشم سیاهی	 	نگاه دار دلی را که برده‌ای به نگاهی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2) به باغ و راغ گر از خاک تیره لاله برآید	 	به خیر مقدم آن زلف و آن کُلاله برآید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3) بیار باده که غم از وجود ما ببرد		 	به دل غمی که گرفته است جا، ز جا ببرد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4) از آن شراب نگاه تو شهد عشق چشیدم	 	چشیدم و خط بُطلان به هر چه دیده کشیدم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3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F6BF1BE-C697-9092-8A2E-510B2B7E90B0}"/>
              </a:ext>
            </a:extLst>
          </p:cNvPr>
          <p:cNvSpPr txBox="1"/>
          <p:nvPr/>
        </p:nvSpPr>
        <p:spPr>
          <a:xfrm>
            <a:off x="9762978" y="361157"/>
            <a:ext cx="21136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نمونه‌های تستی</a:t>
            </a:r>
          </a:p>
        </p:txBody>
      </p:sp>
    </p:spTree>
    <p:extLst>
      <p:ext uri="{BB962C8B-B14F-4D97-AF65-F5344CB8AC3E}">
        <p14:creationId xmlns:p14="http://schemas.microsoft.com/office/powerpoint/2010/main" val="1501570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751E661-E1A8-E883-E85B-9ADB3AEA4D56}"/>
              </a:ext>
            </a:extLst>
          </p:cNvPr>
          <p:cNvSpPr txBox="1"/>
          <p:nvPr/>
        </p:nvSpPr>
        <p:spPr>
          <a:xfrm>
            <a:off x="886265" y="1046228"/>
            <a:ext cx="10990383" cy="51706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مرز پایه‌های آوایی کدام مصراع نادرست مشخص شده است؟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1)چنان بردند صبر از دل که ترکان خوان یغما را: چ نان بُر دن د / صَب رَز دل کِ / تُر کا ن خا / نِ یَغ ما را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 آب درین آتش پاکَت چراست: آب دَ رین / آ تَ شِ پا / کَت چِ راست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 دلم آنجاست که آن دلبر عیّار آنجاست: دِ لَ مان جا / ست کِ آن دل / بَ رِ عَی یا / ران جاست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 الهی سینه‌ای دِه آتش افروز: اِ لا هی سی / نِ ئی دِه آ / تَ شَف روز</a:t>
            </a: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C6BA691-2DA4-525D-2936-759D0A636076}"/>
              </a:ext>
            </a:extLst>
          </p:cNvPr>
          <p:cNvSpPr txBox="1"/>
          <p:nvPr/>
        </p:nvSpPr>
        <p:spPr>
          <a:xfrm>
            <a:off x="9762978" y="361157"/>
            <a:ext cx="21136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نمونه‌های تستی</a:t>
            </a:r>
          </a:p>
        </p:txBody>
      </p:sp>
    </p:spTree>
    <p:extLst>
      <p:ext uri="{BB962C8B-B14F-4D97-AF65-F5344CB8AC3E}">
        <p14:creationId xmlns:p14="http://schemas.microsoft.com/office/powerpoint/2010/main" val="93097535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AECF797-CB5F-A248-084E-DED9166666BA}"/>
              </a:ext>
            </a:extLst>
          </p:cNvPr>
          <p:cNvSpPr txBox="1"/>
          <p:nvPr/>
        </p:nvSpPr>
        <p:spPr>
          <a:xfrm>
            <a:off x="647114" y="1046228"/>
            <a:ext cx="11229535" cy="56361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200" b="1" dirty="0">
                <a:cs typeface="B Nazanin" panose="00000400000000000000" pitchFamily="2" charset="-78"/>
              </a:rPr>
              <a:t>یکی از پایه‌های آوایی کدام بیت در برابر آن نادرست مشخص شده است؟</a:t>
            </a:r>
          </a:p>
          <a:p>
            <a:pPr algn="r" rtl="1">
              <a:lnSpc>
                <a:spcPct val="150000"/>
              </a:lnSpc>
            </a:pPr>
            <a:endParaRPr lang="fa-IR" sz="22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200" b="1" dirty="0">
                <a:cs typeface="B Nazanin" panose="00000400000000000000" pitchFamily="2" charset="-78"/>
              </a:rPr>
              <a:t>1)  ترازو گر نداری پس تو را زو ره زند هر‌کس 	 یکی قلبی بیاراید تو پنداری که زر دارد = بیاراید</a:t>
            </a:r>
          </a:p>
          <a:p>
            <a:pPr algn="r" rtl="1">
              <a:lnSpc>
                <a:spcPct val="150000"/>
              </a:lnSpc>
            </a:pPr>
            <a:endParaRPr lang="fa-IR" sz="22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200" b="1" dirty="0">
                <a:cs typeface="B Nazanin" panose="00000400000000000000" pitchFamily="2" charset="-78"/>
              </a:rPr>
              <a:t>2)  یک سر مو از غم تو نیست که اندر تن من 	 آب حیاتی ندهد یا گهری می‌نشود = می‌نشود</a:t>
            </a:r>
          </a:p>
          <a:p>
            <a:pPr algn="r" rtl="1">
              <a:lnSpc>
                <a:spcPct val="150000"/>
              </a:lnSpc>
            </a:pPr>
            <a:endParaRPr lang="fa-IR" sz="22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200" b="1" dirty="0">
                <a:cs typeface="B Nazanin" panose="00000400000000000000" pitchFamily="2" charset="-78"/>
              </a:rPr>
              <a:t>3)  هر کز گران جانان بود چون درد در پایان بود	 آن‌گه رود بالای خم کان درد او یابد صفا = هر کز گران</a:t>
            </a:r>
          </a:p>
          <a:p>
            <a:pPr algn="r" rtl="1">
              <a:lnSpc>
                <a:spcPct val="150000"/>
              </a:lnSpc>
            </a:pPr>
            <a:endParaRPr lang="fa-IR" sz="22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200" b="1" dirty="0">
                <a:cs typeface="B Nazanin" panose="00000400000000000000" pitchFamily="2" charset="-78"/>
              </a:rPr>
              <a:t>4)  روزی‌ست اندر شب نهان ترکی میان هندوا 	 شب ترکتازی‌ها بکن کان ترک در خرگاه شد = روزی‌ست</a:t>
            </a:r>
          </a:p>
          <a:p>
            <a:pPr algn="r" rtl="1">
              <a:lnSpc>
                <a:spcPct val="150000"/>
              </a:lnSpc>
            </a:pPr>
            <a:endParaRPr lang="fa-IR" sz="22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200" b="1" dirty="0">
                <a:cs typeface="B Nazanin" panose="00000400000000000000" pitchFamily="2" charset="-78"/>
              </a:rPr>
              <a:t>4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4C8C167-F5F7-5F88-5392-CB2A7CE5E81E}"/>
              </a:ext>
            </a:extLst>
          </p:cNvPr>
          <p:cNvSpPr txBox="1"/>
          <p:nvPr/>
        </p:nvSpPr>
        <p:spPr>
          <a:xfrm>
            <a:off x="9762978" y="361157"/>
            <a:ext cx="21136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نمونه‌های تستی</a:t>
            </a:r>
          </a:p>
        </p:txBody>
      </p:sp>
    </p:spTree>
    <p:extLst>
      <p:ext uri="{BB962C8B-B14F-4D97-AF65-F5344CB8AC3E}">
        <p14:creationId xmlns:p14="http://schemas.microsoft.com/office/powerpoint/2010/main" val="183114531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F4F6993-08AE-6D60-20EA-215859FC491A}"/>
              </a:ext>
            </a:extLst>
          </p:cNvPr>
          <p:cNvSpPr txBox="1"/>
          <p:nvPr/>
        </p:nvSpPr>
        <p:spPr>
          <a:xfrm>
            <a:off x="1269609" y="1102081"/>
            <a:ext cx="10410091" cy="54938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تعداد هجا‌های پایه‌های آوایی کدام مصراع متفاوت است؟</a:t>
            </a:r>
          </a:p>
          <a:p>
            <a:pPr algn="r" rtl="1">
              <a:lnSpc>
                <a:spcPct val="2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 مکن دل چو آهن مران از لقایش </a:t>
            </a:r>
          </a:p>
          <a:p>
            <a:pPr algn="r" rtl="1">
              <a:lnSpc>
                <a:spcPct val="2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 چه کند چرخ فلک را چه کند عالم شک را</a:t>
            </a:r>
          </a:p>
          <a:p>
            <a:pPr algn="r" rtl="1">
              <a:lnSpc>
                <a:spcPct val="2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 بر دست من نه جام جان ای دستگیر عاشقان</a:t>
            </a:r>
          </a:p>
          <a:p>
            <a:pPr algn="r" rtl="1">
              <a:lnSpc>
                <a:spcPct val="2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 مکان‌ها بی‌ مکان گردد زمین‌ها جمله کان گردد</a:t>
            </a:r>
          </a:p>
          <a:p>
            <a:pPr algn="r" rtl="1">
              <a:lnSpc>
                <a:spcPct val="2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A56990-8944-B0B5-F3C4-9909A06B8A3A}"/>
              </a:ext>
            </a:extLst>
          </p:cNvPr>
          <p:cNvSpPr txBox="1"/>
          <p:nvPr/>
        </p:nvSpPr>
        <p:spPr>
          <a:xfrm>
            <a:off x="9762978" y="361157"/>
            <a:ext cx="21136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نمونه‌های تستی</a:t>
            </a:r>
          </a:p>
        </p:txBody>
      </p:sp>
    </p:spTree>
    <p:extLst>
      <p:ext uri="{BB962C8B-B14F-4D97-AF65-F5344CB8AC3E}">
        <p14:creationId xmlns:p14="http://schemas.microsoft.com/office/powerpoint/2010/main" val="240970136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10E8908-3174-B97D-795F-84F3B35749C7}"/>
              </a:ext>
            </a:extLst>
          </p:cNvPr>
          <p:cNvSpPr txBox="1"/>
          <p:nvPr/>
        </p:nvSpPr>
        <p:spPr>
          <a:xfrm>
            <a:off x="506429" y="821140"/>
            <a:ext cx="11305735" cy="61016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200" b="1" dirty="0">
                <a:cs typeface="B Nazanin" panose="00000400000000000000" pitchFamily="2" charset="-78"/>
              </a:rPr>
              <a:t>مرزهای آوایی چند مصراع، در مقابل آن به‌درستی ذکر شده است؟</a:t>
            </a:r>
          </a:p>
          <a:p>
            <a:pPr algn="r" rtl="1">
              <a:lnSpc>
                <a:spcPct val="200000"/>
              </a:lnSpc>
            </a:pPr>
            <a:r>
              <a:rPr lang="fa-IR" sz="2200" b="1" dirty="0">
                <a:cs typeface="B Nazanin" panose="00000400000000000000" pitchFamily="2" charset="-78"/>
              </a:rPr>
              <a:t>الف) رو سینه را چون شیشه‌ها هفت آب شوی از کینه‌ها: رو سی نِ را / چُن شی شِ ها / هفت اب ش / و از کینِ ها</a:t>
            </a:r>
          </a:p>
          <a:p>
            <a:pPr algn="r" rtl="1">
              <a:lnSpc>
                <a:spcPct val="200000"/>
              </a:lnSpc>
            </a:pPr>
            <a:r>
              <a:rPr lang="fa-IR" sz="2200" b="1" dirty="0">
                <a:cs typeface="B Nazanin" panose="00000400000000000000" pitchFamily="2" charset="-78"/>
              </a:rPr>
              <a:t>ب) سود بازرگان دریا بی‌خطر ممکن نگردد: سو دِ با / زر گا ن در / یا بی خ طر / مم کن ن / گر دد</a:t>
            </a:r>
          </a:p>
          <a:p>
            <a:pPr algn="r" rtl="1">
              <a:lnSpc>
                <a:spcPct val="200000"/>
              </a:lnSpc>
            </a:pPr>
            <a:r>
              <a:rPr lang="fa-IR" sz="2200" b="1" dirty="0">
                <a:cs typeface="B Nazanin" panose="00000400000000000000" pitchFamily="2" charset="-78"/>
              </a:rPr>
              <a:t>ج) گر چه دانستم که پاک از خاطرم بگذاشتی: گر چه دان / اس تم ک پا / کز خا ط رم / بگ ذاش تی</a:t>
            </a:r>
          </a:p>
          <a:p>
            <a:pPr algn="r" rtl="1">
              <a:lnSpc>
                <a:spcPct val="200000"/>
              </a:lnSpc>
            </a:pPr>
            <a:r>
              <a:rPr lang="fa-IR" sz="2200" b="1" dirty="0">
                <a:cs typeface="B Nazanin" panose="00000400000000000000" pitchFamily="2" charset="-78"/>
              </a:rPr>
              <a:t>د) هر که چیزی دوست دارد جان و دل بر وی گمارد: هر کِ چی زی / دوست دا رد / جا نُ دل بر/ وی گُ ما رد</a:t>
            </a:r>
          </a:p>
          <a:p>
            <a:pPr algn="r" rtl="1">
              <a:lnSpc>
                <a:spcPct val="200000"/>
              </a:lnSpc>
            </a:pPr>
            <a:r>
              <a:rPr lang="fa-IR" sz="2200" b="1" dirty="0">
                <a:cs typeface="B Nazanin" panose="00000400000000000000" pitchFamily="2" charset="-78"/>
              </a:rPr>
              <a:t>هـ) رقیب انگشت می‌خاید که سعدی چشم بر هم نه: ر قیب ان گش / ت می خا ید / کِ سع دی چشم / بر هم نه</a:t>
            </a:r>
          </a:p>
          <a:p>
            <a:pPr algn="r" rtl="1">
              <a:lnSpc>
                <a:spcPct val="200000"/>
              </a:lnSpc>
            </a:pPr>
            <a:r>
              <a:rPr lang="fa-IR" sz="2200" b="1" dirty="0">
                <a:cs typeface="B Nazanin" panose="00000400000000000000" pitchFamily="2" charset="-78"/>
              </a:rPr>
              <a:t>و) جوانی شمع ره کردم که جویم زندگانی را: جَ وا نی شَم / عِ ره کر دم / کِ جو یم زن / دِ گا نی را</a:t>
            </a:r>
          </a:p>
          <a:p>
            <a:pPr algn="r" rtl="1">
              <a:lnSpc>
                <a:spcPct val="200000"/>
              </a:lnSpc>
            </a:pPr>
            <a:r>
              <a:rPr lang="fa-IR" sz="2200" b="1" dirty="0">
                <a:cs typeface="B Nazanin" panose="00000400000000000000" pitchFamily="2" charset="-78"/>
              </a:rPr>
              <a:t>1) چهار		2) سه		3) دو		4) یک</a:t>
            </a:r>
          </a:p>
          <a:p>
            <a:pPr algn="r" rtl="1">
              <a:lnSpc>
                <a:spcPct val="200000"/>
              </a:lnSpc>
            </a:pPr>
            <a:r>
              <a:rPr lang="fa-IR" sz="2200" b="1" dirty="0">
                <a:cs typeface="B Nazanin" panose="00000400000000000000" pitchFamily="2" charset="-78"/>
              </a:rPr>
              <a:t>3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1E1D1D0-43F0-134A-4091-D6FCFDD131A6}"/>
              </a:ext>
            </a:extLst>
          </p:cNvPr>
          <p:cNvSpPr txBox="1"/>
          <p:nvPr/>
        </p:nvSpPr>
        <p:spPr>
          <a:xfrm>
            <a:off x="9762978" y="361157"/>
            <a:ext cx="21136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نمونه‌های تستی</a:t>
            </a:r>
          </a:p>
        </p:txBody>
      </p:sp>
    </p:spTree>
    <p:extLst>
      <p:ext uri="{BB962C8B-B14F-4D97-AF65-F5344CB8AC3E}">
        <p14:creationId xmlns:p14="http://schemas.microsoft.com/office/powerpoint/2010/main" val="44326971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6A253A7-1FE6-F642-B146-5279F74D50E8}"/>
              </a:ext>
            </a:extLst>
          </p:cNvPr>
          <p:cNvSpPr txBox="1"/>
          <p:nvPr/>
        </p:nvSpPr>
        <p:spPr>
          <a:xfrm>
            <a:off x="1466557" y="910698"/>
            <a:ext cx="10410091" cy="55861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تعداد پایه‌های آوایی کدام بیت با بیت زیر برابر نیست؟</a:t>
            </a:r>
          </a:p>
          <a:p>
            <a:pPr algn="ct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«مرا با نگارم سخن باشد 	 نهانی سخن‌های چون شکّر»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1) تا که خرابم نکند کی دهد آن گنج به من 		 تا که به سیلم ندهد کی کشدم بحر عطا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	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2) رخ نمودن را نشانی نیست پیدا	 		 نقد می‌بینم که رنجی می‌نمایی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3) سعدی چو جورش می‌بری نزدیک او دیگر مرو 	 ای بی‌بصر من می‌روم؟ او می‌کشد قلاب را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  کسی کو به هر جای خوش نیست با تو	 	 مبادا برو هیچ جا در جهان خوش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9FA11AE-AB83-DC18-788A-373347909413}"/>
              </a:ext>
            </a:extLst>
          </p:cNvPr>
          <p:cNvSpPr txBox="1"/>
          <p:nvPr/>
        </p:nvSpPr>
        <p:spPr>
          <a:xfrm>
            <a:off x="9762978" y="361157"/>
            <a:ext cx="21136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نمونه‌های تستی</a:t>
            </a:r>
          </a:p>
        </p:txBody>
      </p:sp>
    </p:spTree>
    <p:extLst>
      <p:ext uri="{BB962C8B-B14F-4D97-AF65-F5344CB8AC3E}">
        <p14:creationId xmlns:p14="http://schemas.microsoft.com/office/powerpoint/2010/main" val="74238201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AC9ECB7-D162-F9CC-B15F-2EECA84816BF}"/>
              </a:ext>
            </a:extLst>
          </p:cNvPr>
          <p:cNvSpPr txBox="1"/>
          <p:nvPr/>
        </p:nvSpPr>
        <p:spPr>
          <a:xfrm>
            <a:off x="1466557" y="1046228"/>
            <a:ext cx="10410091" cy="5909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ترتیب هجاها و پایه‌های آوایی بیت زیر عیناً با گزینۀ  .................. یکسان است.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«در این سرای بی کسی کسی به در نمی‌زند	 	به دشت پر ملال ما پرنده پر نمی‌زند»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 بنفشه رُسته از زمین کنار جویبارها	 	و یا گسسته حور عین ز زلف خویش تارها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 چه دریاست عشقت که هر چند در وی	 	صدف جویم الاّ نهنگی نبینم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 ای من غلام روی تو تا در تنم باشد نفس	 	درمان من در دستِ توست آخر مرا فریادرس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 مرده بُدَم زنده شدم گریه بُدَم خنده شدم	 	دولت عشق آمد و من دولت پاینده شدم</a:t>
            </a: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D7D6BE7-E939-FFC3-C3C0-4F70EED402F5}"/>
              </a:ext>
            </a:extLst>
          </p:cNvPr>
          <p:cNvSpPr txBox="1"/>
          <p:nvPr/>
        </p:nvSpPr>
        <p:spPr>
          <a:xfrm>
            <a:off x="9762978" y="361157"/>
            <a:ext cx="21136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نمونه‌های تستی</a:t>
            </a:r>
          </a:p>
        </p:txBody>
      </p:sp>
    </p:spTree>
    <p:extLst>
      <p:ext uri="{BB962C8B-B14F-4D97-AF65-F5344CB8AC3E}">
        <p14:creationId xmlns:p14="http://schemas.microsoft.com/office/powerpoint/2010/main" val="5383254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A261C91-0F8D-F429-E5B2-E3407E2025E6}"/>
              </a:ext>
            </a:extLst>
          </p:cNvPr>
          <p:cNvSpPr txBox="1"/>
          <p:nvPr/>
        </p:nvSpPr>
        <p:spPr>
          <a:xfrm>
            <a:off x="1336431" y="2332696"/>
            <a:ext cx="10508566" cy="34740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ب) بررسی متن از نظر زیبایی­شناسی (آرایه­های ادبی)</a:t>
            </a: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fa-IR" sz="2400" b="1" kern="100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1-  کاربرد تشبیه فشردۀ اضافی(اضافۀ تشبیهی): ابر کرم، باران رحمت،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R="0" lvl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2- 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کاربرد سجع: دل – گل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R="0" lvl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3- 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کاربرد جناس ناهمسان (ناقص اختلافی): دل – گِل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R="0" lvl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4- 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کاربرد آرایۀ تکرار (واژه­آرایی): سه بار تکرار واژۀ «گل» و دو بار تکرار واژۀ «کرد»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R="0" lvl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5- 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کاربرد واج­آرایی: تکار یازده بار واج «ر» و پنج بار واج «ک» سه بار واج «گ»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9F83FED-558F-460D-1C87-4A63C0CF839F}"/>
              </a:ext>
            </a:extLst>
          </p:cNvPr>
          <p:cNvSpPr txBox="1"/>
          <p:nvPr/>
        </p:nvSpPr>
        <p:spPr>
          <a:xfrm>
            <a:off x="1336431" y="419742"/>
            <a:ext cx="1064924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 متن زیر را از نظر تاریخ ادبیات و زیباییشناسی بررسی کنید: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پس از ابرکرم، باران محبّت بر خاک آدم بارید و خاک را گل کرد و به ید قدرت در گل از گل دل کرد. 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1748262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CAA6B7-54D8-8E5D-E324-1AD2191DEF81}"/>
              </a:ext>
            </a:extLst>
          </p:cNvPr>
          <p:cNvSpPr txBox="1"/>
          <p:nvPr/>
        </p:nvSpPr>
        <p:spPr>
          <a:xfrm>
            <a:off x="1466557" y="1046228"/>
            <a:ext cx="10410091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تعداد تشبیه فشرده در کدام گزینه متفاوت است؟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1) ای خوش اندر گنج دل زر معانی داشتن	 	نیست گشتن لیک عمر جاودانی داشتن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2) دل که از ناوک مژگان تو در خون می‌گشت 	باز مشتاق کمانخانۀ ابروی تو بود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3) در کعبۀ کوی تو هر آنکس که بیاید	 	از قبلۀ ابروی تو در عین نماز است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4) گو شمع میارید در این جمع که امشب	 	در مجلس ما ماه رخ دوست تمام است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4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E9CA83D-86C3-79BE-5376-772F60F31370}"/>
              </a:ext>
            </a:extLst>
          </p:cNvPr>
          <p:cNvSpPr txBox="1"/>
          <p:nvPr/>
        </p:nvSpPr>
        <p:spPr>
          <a:xfrm>
            <a:off x="9762978" y="361157"/>
            <a:ext cx="21136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نمونه‌های تستی</a:t>
            </a:r>
          </a:p>
        </p:txBody>
      </p:sp>
    </p:spTree>
    <p:extLst>
      <p:ext uri="{BB962C8B-B14F-4D97-AF65-F5344CB8AC3E}">
        <p14:creationId xmlns:p14="http://schemas.microsoft.com/office/powerpoint/2010/main" val="379446940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752E572-8BFC-20CC-47B4-E62C9BFC9DB3}"/>
              </a:ext>
            </a:extLst>
          </p:cNvPr>
          <p:cNvSpPr txBox="1"/>
          <p:nvPr/>
        </p:nvSpPr>
        <p:spPr>
          <a:xfrm>
            <a:off x="1466557" y="1046228"/>
            <a:ext cx="10410091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در همۀ گزینه‌ها ادات تشبیه وجود دارد به‌جز  ..................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1) ژاله سپر برف ببرد از کتف کوه	 		چون رستم نیسان به خم آورد کمان را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2) چو چشمش برآمد بر آن شهریار	 		زمین را ببوسید بیچاره‌وار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3) آن آشنا وشی که خیال است نام او	 	در موج آب دیدۀ من شناور است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4) شبی درد آمد به دلش اندرون		 	رُخش گشت از درد دینارگون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40AD83E-3157-7B80-CE1F-6470AF86C4DC}"/>
              </a:ext>
            </a:extLst>
          </p:cNvPr>
          <p:cNvSpPr txBox="1"/>
          <p:nvPr/>
        </p:nvSpPr>
        <p:spPr>
          <a:xfrm>
            <a:off x="9762978" y="361157"/>
            <a:ext cx="21136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نمونه‌های تستی</a:t>
            </a:r>
          </a:p>
        </p:txBody>
      </p:sp>
    </p:spTree>
    <p:extLst>
      <p:ext uri="{BB962C8B-B14F-4D97-AF65-F5344CB8AC3E}">
        <p14:creationId xmlns:p14="http://schemas.microsoft.com/office/powerpoint/2010/main" val="173910321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E9A9C26-C9EA-7A01-4A3D-9734B3CC40F1}"/>
              </a:ext>
            </a:extLst>
          </p:cNvPr>
          <p:cNvSpPr txBox="1"/>
          <p:nvPr/>
        </p:nvSpPr>
        <p:spPr>
          <a:xfrm>
            <a:off x="1466557" y="1046228"/>
            <a:ext cx="10410091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در کدام بیت آرایه تشبیه دیده می‌شود؟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1) دانه‌ها چون در زمین پنهان شود	 		سرّ آن، سرسبزی بستان شود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2) ز بیش و کم زن دانا نکرد روی ترش	 	به حرف زشت نیالود نیک‌مرد دهان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3) چون که تا اقصای هندستان رسید 	 	در بیابان طوطی‌ای چندی بدید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4) هر که به شب شمع وار در نظر شاهدیست	 	باک ندارد به روز کشتن و آویخت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4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FD5CDF6-1A24-9E4A-70C6-F63982295252}"/>
              </a:ext>
            </a:extLst>
          </p:cNvPr>
          <p:cNvSpPr txBox="1"/>
          <p:nvPr/>
        </p:nvSpPr>
        <p:spPr>
          <a:xfrm>
            <a:off x="9762978" y="361157"/>
            <a:ext cx="21136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نمونه‌های تستی</a:t>
            </a:r>
          </a:p>
        </p:txBody>
      </p:sp>
    </p:spTree>
    <p:extLst>
      <p:ext uri="{BB962C8B-B14F-4D97-AF65-F5344CB8AC3E}">
        <p14:creationId xmlns:p14="http://schemas.microsoft.com/office/powerpoint/2010/main" val="179696957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DA0E142-23A5-AC11-22DF-A76C348D859B}"/>
              </a:ext>
            </a:extLst>
          </p:cNvPr>
          <p:cNvSpPr txBox="1"/>
          <p:nvPr/>
        </p:nvSpPr>
        <p:spPr>
          <a:xfrm>
            <a:off x="1466557" y="750802"/>
            <a:ext cx="10410091" cy="5909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در کدام ابیات تشبیه به کار نرفته است؟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الف - جایی نرسد کس به توانایی خویش	 	الّا تو چراغ رحمتش داری پیش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ب - پرواز شدند و پر گشودند به عرش	 	هر چند که دست بسته بودند آنها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ج - چند نصیحتم کنی کز پی نیکوان مرو	 	چون نروم که بیخودم شوق همی‌برد کشان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د - آب روان سرشک و آتش سوزان آه	 	پیش تو باد است و خاک بر سر خود ریختن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هـ - بر طرف رود چون بوزد باد بر درخت	 	آید به گوش نالۀ نای و صفیر رود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 ب، ج، د	2) الف، ب، ج		3) ج، د، هـ	4) ب، ج، هـ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D58E74B-D6A1-EB4C-7AB1-F108877429E8}"/>
              </a:ext>
            </a:extLst>
          </p:cNvPr>
          <p:cNvSpPr txBox="1"/>
          <p:nvPr/>
        </p:nvSpPr>
        <p:spPr>
          <a:xfrm>
            <a:off x="9762978" y="361157"/>
            <a:ext cx="21136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نمونه‌های تستی</a:t>
            </a:r>
          </a:p>
        </p:txBody>
      </p:sp>
    </p:spTree>
    <p:extLst>
      <p:ext uri="{BB962C8B-B14F-4D97-AF65-F5344CB8AC3E}">
        <p14:creationId xmlns:p14="http://schemas.microsoft.com/office/powerpoint/2010/main" val="423532330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21802D8-D380-9747-03A5-74BAE371D6D3}"/>
              </a:ext>
            </a:extLst>
          </p:cNvPr>
          <p:cNvSpPr txBox="1"/>
          <p:nvPr/>
        </p:nvSpPr>
        <p:spPr>
          <a:xfrm>
            <a:off x="1466557" y="1046228"/>
            <a:ext cx="10410091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در کدام گزینه «مشبهٌ‌به» درست مشخص شده است؟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1)  ای آفتاب سرکشان با کهکشان آمیختی	 	مانند شیر و انگبین با </a:t>
            </a:r>
            <a:r>
              <a:rPr lang="fa-IR" sz="2400" b="1" u="sng" dirty="0">
                <a:cs typeface="B Nazanin" panose="00000400000000000000" pitchFamily="2" charset="-78"/>
              </a:rPr>
              <a:t>بندگان</a:t>
            </a:r>
            <a:r>
              <a:rPr lang="fa-IR" sz="2400" b="1" dirty="0">
                <a:cs typeface="B Nazanin" panose="00000400000000000000" pitchFamily="2" charset="-78"/>
              </a:rPr>
              <a:t> آمیختی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2) زشرم چهرۀ چون آفتابت اندر </a:t>
            </a:r>
            <a:r>
              <a:rPr lang="fa-IR" sz="2400" b="1" u="sng" dirty="0">
                <a:cs typeface="B Nazanin" panose="00000400000000000000" pitchFamily="2" charset="-78"/>
              </a:rPr>
              <a:t>صبح</a:t>
            </a:r>
            <a:r>
              <a:rPr lang="fa-IR" sz="2400" b="1" dirty="0">
                <a:cs typeface="B Nazanin" panose="00000400000000000000" pitchFamily="2" charset="-78"/>
              </a:rPr>
              <a:t>	 	ستاره خون شود از چشم آسمان بچکد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3) مقام </a:t>
            </a:r>
            <a:r>
              <a:rPr lang="fa-IR" sz="2400" b="1" u="sng" dirty="0">
                <a:cs typeface="B Nazanin" panose="00000400000000000000" pitchFamily="2" charset="-78"/>
              </a:rPr>
              <a:t>کعبۀ</a:t>
            </a:r>
            <a:r>
              <a:rPr lang="fa-IR" sz="2400" b="1" dirty="0">
                <a:cs typeface="B Nazanin" panose="00000400000000000000" pitchFamily="2" charset="-78"/>
              </a:rPr>
              <a:t> وصل تو دور افتاده است از ما	 	نه ساز رفتن است آنجا مرا، نه برگ نارفتن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4) </a:t>
            </a:r>
            <a:r>
              <a:rPr lang="fa-IR" sz="2400" b="1" u="sng" dirty="0">
                <a:cs typeface="B Nazanin" panose="00000400000000000000" pitchFamily="2" charset="-78"/>
              </a:rPr>
              <a:t>آتشین</a:t>
            </a:r>
            <a:r>
              <a:rPr lang="fa-IR" sz="2400" b="1" dirty="0">
                <a:cs typeface="B Nazanin" panose="00000400000000000000" pitchFamily="2" charset="-78"/>
              </a:rPr>
              <a:t> داری زبان، زان دل سیاهی چون چراغ 	گِرد خود گردی از آن تردامنی چون آسیا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4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48BD374-CAB4-5607-CC6D-50F3DB27D949}"/>
              </a:ext>
            </a:extLst>
          </p:cNvPr>
          <p:cNvSpPr txBox="1"/>
          <p:nvPr/>
        </p:nvSpPr>
        <p:spPr>
          <a:xfrm>
            <a:off x="9762978" y="361157"/>
            <a:ext cx="21136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نمونه‌های تستی</a:t>
            </a:r>
          </a:p>
        </p:txBody>
      </p:sp>
    </p:spTree>
    <p:extLst>
      <p:ext uri="{BB962C8B-B14F-4D97-AF65-F5344CB8AC3E}">
        <p14:creationId xmlns:p14="http://schemas.microsoft.com/office/powerpoint/2010/main" val="424246634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F7B7A54-D48B-E192-8922-0B521C56E86F}"/>
              </a:ext>
            </a:extLst>
          </p:cNvPr>
          <p:cNvSpPr txBox="1"/>
          <p:nvPr/>
        </p:nvSpPr>
        <p:spPr>
          <a:xfrm>
            <a:off x="1466557" y="1046228"/>
            <a:ext cx="10410091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در کدام گزینه «وجه‌شبه» ذکر نشده است؟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1) در زلف چون کمندش، ای دل مپیچ کانجا	 	سرها بریده بینی بی‌جرم و بی‌جنایت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2) ناتوان بودم به بویش نیمه‌شب برخاستم	 	تا به کویش چون نسیم، افتان و خیزان بوده‌ام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3) تنت را دید گل، گویی که در باغ		 	چو مستان، جامه را بدرید بر تن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4) که نیَم کوهم ز صبر و حلم و داد		 	کوه را چون در رُباید تندباد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4169835-4D6E-6D0A-F984-0B10C9C6E913}"/>
              </a:ext>
            </a:extLst>
          </p:cNvPr>
          <p:cNvSpPr txBox="1"/>
          <p:nvPr/>
        </p:nvSpPr>
        <p:spPr>
          <a:xfrm>
            <a:off x="9762978" y="361157"/>
            <a:ext cx="21136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نمونه‌های تستی</a:t>
            </a:r>
          </a:p>
        </p:txBody>
      </p:sp>
    </p:spTree>
    <p:extLst>
      <p:ext uri="{BB962C8B-B14F-4D97-AF65-F5344CB8AC3E}">
        <p14:creationId xmlns:p14="http://schemas.microsoft.com/office/powerpoint/2010/main" val="21011949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2EF235A-D046-71D0-491A-06E408B919BA}"/>
              </a:ext>
            </a:extLst>
          </p:cNvPr>
          <p:cNvSpPr txBox="1"/>
          <p:nvPr/>
        </p:nvSpPr>
        <p:spPr>
          <a:xfrm>
            <a:off x="1466557" y="1046228"/>
            <a:ext cx="10410091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آرایۀ تشبیه در کدام بیت بیشتر است؟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1) معدن علم است دل، چرا بنشاندی	 	جور و جفا را در این مبارک معدن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2) به روز حادثه اندر یَم حوادث دهر		 	امید سعی و عمل‌هاست هم از این، هم از آن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3) از جای چو مار حلقه برجست			در حلقۀ زلف کعبه زد دست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4) اگر از کمند عشقت بروم کجا گریزم	 	که خلاص بی تو بند است و حیات بی تو زندان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4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1C5EA89-8FC4-5D81-F608-7BE570A6D732}"/>
              </a:ext>
            </a:extLst>
          </p:cNvPr>
          <p:cNvSpPr txBox="1"/>
          <p:nvPr/>
        </p:nvSpPr>
        <p:spPr>
          <a:xfrm>
            <a:off x="9762978" y="361157"/>
            <a:ext cx="21136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نمونه‌های تستی</a:t>
            </a:r>
          </a:p>
        </p:txBody>
      </p:sp>
    </p:spTree>
    <p:extLst>
      <p:ext uri="{BB962C8B-B14F-4D97-AF65-F5344CB8AC3E}">
        <p14:creationId xmlns:p14="http://schemas.microsoft.com/office/powerpoint/2010/main" val="75138039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AEB8010-C32D-B6D4-BCEA-296D8C9941DF}"/>
              </a:ext>
            </a:extLst>
          </p:cNvPr>
          <p:cNvSpPr txBox="1"/>
          <p:nvPr/>
        </p:nvSpPr>
        <p:spPr>
          <a:xfrm>
            <a:off x="1466557" y="1046228"/>
            <a:ext cx="10410091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نوع تشبیه به کار رفته در کدام گزینه متفاوت است؟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1) بردن بار غم عشق به جان باید لیک	 	طاقتی نیست که این بار گران بردارم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2) تو را چه غم که سری پایمال عشق تو گردد	 که بر عزای عزیزان، سمند شوق برانی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3) تیر غم دنیا به دل ما نرسد		 	زخم دل عاشق ز کمانی دگر است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4) مرغ دلگیرم و کنج قفسی می‌خواهم	 	که غریبانه سر خویش کشم در پر خویش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4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4D15CCA-A7C8-E1BA-FDB7-16035F4F3FB4}"/>
              </a:ext>
            </a:extLst>
          </p:cNvPr>
          <p:cNvSpPr txBox="1"/>
          <p:nvPr/>
        </p:nvSpPr>
        <p:spPr>
          <a:xfrm>
            <a:off x="9762978" y="361157"/>
            <a:ext cx="21136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نمونه‌های تستی</a:t>
            </a:r>
          </a:p>
        </p:txBody>
      </p:sp>
    </p:spTree>
    <p:extLst>
      <p:ext uri="{BB962C8B-B14F-4D97-AF65-F5344CB8AC3E}">
        <p14:creationId xmlns:p14="http://schemas.microsoft.com/office/powerpoint/2010/main" val="236974099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49CA542-BA48-C7DC-2FED-4ECE1634DBCA}"/>
              </a:ext>
            </a:extLst>
          </p:cNvPr>
          <p:cNvSpPr txBox="1"/>
          <p:nvPr/>
        </p:nvSpPr>
        <p:spPr>
          <a:xfrm>
            <a:off x="2602523" y="1849407"/>
            <a:ext cx="7965830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شاد و پیروز باشید</a:t>
            </a:r>
          </a:p>
        </p:txBody>
      </p:sp>
    </p:spTree>
    <p:extLst>
      <p:ext uri="{BB962C8B-B14F-4D97-AF65-F5344CB8AC3E}">
        <p14:creationId xmlns:p14="http://schemas.microsoft.com/office/powerpoint/2010/main" val="4750731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B6FCB9F-C02A-9AED-5DA1-7391157052F5}"/>
              </a:ext>
            </a:extLst>
          </p:cNvPr>
          <p:cNvSpPr txBox="1"/>
          <p:nvPr/>
        </p:nvSpPr>
        <p:spPr>
          <a:xfrm>
            <a:off x="1336431" y="1376095"/>
            <a:ext cx="10508566" cy="45397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مرده بدم زنده شدم، گریه بدم خنده شدم 	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دولت عشق آمد و من دولت پاینده شدم</a:t>
            </a:r>
            <a:endParaRPr lang="en-US" sz="20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دیدة سیر است مرا، جان دلیر است مرا		 زَهرة شیر است مرا، زُهرة تابنده شدم</a:t>
            </a:r>
            <a:endParaRPr lang="en-US" sz="20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گفت که شیخی و سری، پیشرو و راهبری 	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شیخ نی­ام، پیش نی­ام، امر تو را بنده شدم</a:t>
            </a:r>
            <a:endParaRPr lang="en-US" sz="20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گفت که با بال و پری، من پر و بالت ندهم 	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 هوس بال و پرش بی­پر و پرکنده شدم</a:t>
            </a:r>
            <a:endParaRPr lang="en-US" sz="20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چشمة خورشید تویی، سایه­گه بید منم 		چون که زدی بر سر من پست و گدازنده شدم</a:t>
            </a:r>
            <a:endParaRPr lang="en-US" sz="20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شکر کند چرخ فلک، از مَلِک  مُلک و مَلَک 	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کز کرم و بخشش او روشن و بخشنده شدم</a:t>
            </a:r>
            <a:endParaRPr lang="en-US" sz="20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 rtl="1">
              <a:lnSpc>
                <a:spcPct val="150000"/>
              </a:lnSpc>
            </a:pPr>
            <a:r>
              <a:rPr lang="ar-SA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شکر کند عارف حق، کز همه بردیم سبق	</a:t>
            </a:r>
            <a:r>
              <a:rPr lang="fa-IR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</a:t>
            </a:r>
            <a:r>
              <a:rPr lang="ar-SA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بر زبر هفت طبق، اختر رخشنده شدم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E480BAC-CFFD-F19F-87CB-EDC8DC3F0182}"/>
              </a:ext>
            </a:extLst>
          </p:cNvPr>
          <p:cNvSpPr txBox="1"/>
          <p:nvPr/>
        </p:nvSpPr>
        <p:spPr>
          <a:xfrm>
            <a:off x="1336431" y="518218"/>
            <a:ext cx="106492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2-  با توجه به آموخته‌های فصل یکم، شعر زیر را بررسی و تحلیل کنید: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031411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08413FB-8814-F889-8300-50F6FBE784EF}"/>
              </a:ext>
            </a:extLst>
          </p:cNvPr>
          <p:cNvSpPr txBox="1"/>
          <p:nvPr/>
        </p:nvSpPr>
        <p:spPr>
          <a:xfrm>
            <a:off x="1336431" y="1845842"/>
            <a:ext cx="10508566" cy="4231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الف) قلمرو زبانی: با توجه به این که مهمترین ویژگی زبانی سبک عراقی درهم آمیختگی مختصات نو وکهن است و این غزل از مولانا در سبک عراقی سروده­شده­است، به این ویژگی­های زبانی می­توان اشاره کرد.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R="0" lvl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1-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نبودن واژگان کهن و کم کاربرد فارسی (در این شعر از واژگانی مانند «ابی، ابا، اندر، همی، در، مر ...» استفاده نشده­است.)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R="0" lvl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2-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وارد شدن واژگان عربی مانند «دولت، شیخ، هوس، فلک، مَلِک، مُلک، مَلَک»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R="0" lvl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3-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کوتاهی و سادگی جملات (هر بیت از چندین جملۀ کوتاه تشکیل شده­است.)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C2CFEE3-3AAC-07F8-6FA9-E7554DD51486}"/>
              </a:ext>
            </a:extLst>
          </p:cNvPr>
          <p:cNvSpPr txBox="1"/>
          <p:nvPr/>
        </p:nvSpPr>
        <p:spPr>
          <a:xfrm>
            <a:off x="1336431" y="518218"/>
            <a:ext cx="106492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2-  با توجه به آموخته‌های فصل یکم، شعر زیر را بررسی و تحلیل کنید: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966725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FACE601-0B98-E87F-1385-4CDB5848E808}"/>
              </a:ext>
            </a:extLst>
          </p:cNvPr>
          <p:cNvSpPr txBox="1"/>
          <p:nvPr/>
        </p:nvSpPr>
        <p:spPr>
          <a:xfrm>
            <a:off x="1477108" y="1064286"/>
            <a:ext cx="10508566" cy="5757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ب) قلمرو ادبی: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1- قالب شعر غزل است که در سبک عراقی جای قصیده را گرفت.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2-آرایه­های بدیع و بیان در آن بیشتر شده­است.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80010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الف) آرایه­های بدیع:	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80010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1- جناس: بُدم، شُدم – سیر، شیر- زَهره، زُهره - بر، سر - فلک، مَلِک  مُلک، مَلَک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80010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2-واج­آرایی: به عنوان نمونه، هشت بار تکرار واج «م» در بیت اول و پنج بار تکرار هریک ازواج­های «ب» و «پ» در بیت چهارم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457200" marR="0" indent="3429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3-تکرار(واژه­آرایی): به عنوان نمونه، تکرار واژگان «دولت، است، مرا، شکر، شدم،»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457200" marR="0" indent="3429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4-تضاد: مرده، زنده – راهبر، بنده – بابال و پر، بی­پر  - چشمۀ خورشید، سایه­گه بید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80010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5- مراعات نظیر: شیخ، سر، پیشرو، راهبر – بال، پر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80010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6-ایهام: زدی: 1- تابیدی	2- ضربه زدی – 	پست: 1- ناچیز	2- کوتاه (سایه در برابر تابش خورشید کوتاه می­شود.)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61A223A-4C35-5EFB-8CAC-F9F5D3CA296C}"/>
              </a:ext>
            </a:extLst>
          </p:cNvPr>
          <p:cNvSpPr txBox="1"/>
          <p:nvPr/>
        </p:nvSpPr>
        <p:spPr>
          <a:xfrm>
            <a:off x="1336431" y="518218"/>
            <a:ext cx="106492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2-  با توجه به آموخته‌های فصل یکم، شعر زیر را بررسی و تحلیل کنید: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403521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7237A78-A5EA-2EF9-E04D-534D3BDAB068}"/>
              </a:ext>
            </a:extLst>
          </p:cNvPr>
          <p:cNvSpPr txBox="1"/>
          <p:nvPr/>
        </p:nvSpPr>
        <p:spPr>
          <a:xfrm>
            <a:off x="1392702" y="1450731"/>
            <a:ext cx="10508565" cy="47859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ب) قلمرو ادبی: </a:t>
            </a:r>
            <a:endParaRPr kumimoji="0" lang="en-US" sz="24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ب) بیان: 1- تشبیه: دولت عشق – [من] دولت پاینده شدم - چشمۀ خورشید، چرخ فلک- تو [مانند] چشمه خورشید – [من] سایه­گه بید شدم – [من] زهرۀ تابنده شدم – [من] اختر رخشنده شدم (همۀ تشبیهات از نوع فشرده است.)</a:t>
            </a:r>
            <a:endParaRPr kumimoji="0" lang="en-US" sz="24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80010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2- استعارۀ مکنیّه از نوع تشخیص:  شکر کند چرخ فلک («شکر کردن چرخ فلک» نسبت دادن ویژگی انسان به چرخ فلک(آسمان) است.)</a:t>
            </a:r>
            <a:endParaRPr kumimoji="0" lang="en-US" sz="24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80010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استعارۀ مکنیه از نوع غیر تشخیص: گفت که </a:t>
            </a:r>
            <a:r>
              <a:rPr kumimoji="0" lang="ar-SA" sz="2400" b="1" i="0" u="sng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بابال و پری</a:t>
            </a:r>
            <a:r>
              <a:rPr kumimoji="0" lang="ar-SA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(نسبت دادن «بال و پر» پرنده به انسان استعارۀ مکنیه از نوع غیرتشخیص است.)</a:t>
            </a:r>
            <a:endParaRPr kumimoji="0" lang="en-US" sz="24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49451C3-CA43-E332-10C4-DC0F051221A9}"/>
              </a:ext>
            </a:extLst>
          </p:cNvPr>
          <p:cNvSpPr txBox="1"/>
          <p:nvPr/>
        </p:nvSpPr>
        <p:spPr>
          <a:xfrm>
            <a:off x="1336431" y="518218"/>
            <a:ext cx="106492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2-  با توجه به آموخته‌های فصل یکم، شعر زیر را بررسی و تحلیل کنید: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851279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A3D6750-C72B-9795-881D-CD8614A610C2}"/>
              </a:ext>
            </a:extLst>
          </p:cNvPr>
          <p:cNvSpPr txBox="1"/>
          <p:nvPr/>
        </p:nvSpPr>
        <p:spPr>
          <a:xfrm>
            <a:off x="1336431" y="518218"/>
            <a:ext cx="106492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2-  با توجه به آموخته‌های فصل یکم، شعر زیر را بررسی و تحلیل کنید: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3E1DB33-93E8-3BFC-5053-69E305882C06}"/>
              </a:ext>
            </a:extLst>
          </p:cNvPr>
          <p:cNvSpPr txBox="1"/>
          <p:nvPr/>
        </p:nvSpPr>
        <p:spPr>
          <a:xfrm>
            <a:off x="1392702" y="944291"/>
            <a:ext cx="10508565" cy="58129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ب) قلمرو ادبی: </a:t>
            </a:r>
            <a:endParaRPr kumimoji="0" lang="fa-IR" sz="24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457200" marR="0" indent="3429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پ)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موسیقی (عروض و قافیه):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45720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      1-ردیف و قافیه: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45720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الف) شعر دارای «ردیف» است و فعل «شدم» ردیف آن است.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45720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ب) خنده، پاینده، تابنده و... واژگان قافیه هستند. 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45720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پ) شاعر برای غنی­تر کردن موسیقی شعر از قافیۀ درونی نیز در ابیات استفاده کرده­است.مانند: «زنده، خنده» در بیت یکم و «سیر، دلیر و شیر» در بیت دوم و «سری، راهبری» در بیت سوم و «خورشید و بید» در بیت پنجم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45720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2-عروض: وزن شعر از تکرار همسان «مفتعلن» ساخته­شده­است. این وزن با محتوای سرشار از نشاط عرفانی شعر تناسب و هماهنگی کامل دارد و ضرباهنگ نشاط­آور آن در شنونده شادمانگی عرفانی ایجاد می­کند.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108579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4018</TotalTime>
  <Words>2618</Words>
  <Application>Microsoft Office PowerPoint</Application>
  <PresentationFormat>Widescreen</PresentationFormat>
  <Paragraphs>467</Paragraphs>
  <Slides>48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54" baseType="lpstr">
      <vt:lpstr>Arial</vt:lpstr>
      <vt:lpstr>B Nazanin</vt:lpstr>
      <vt:lpstr>B Titr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</dc:creator>
  <cp:lastModifiedBy>studio aviny1</cp:lastModifiedBy>
  <cp:revision>20</cp:revision>
  <dcterms:created xsi:type="dcterms:W3CDTF">2024-11-05T16:44:21Z</dcterms:created>
  <dcterms:modified xsi:type="dcterms:W3CDTF">2024-11-08T11:44:40Z</dcterms:modified>
</cp:coreProperties>
</file>