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437" r:id="rId12"/>
    <p:sldId id="395" r:id="rId13"/>
    <p:sldId id="396" r:id="rId14"/>
    <p:sldId id="397" r:id="rId15"/>
    <p:sldId id="398" r:id="rId16"/>
    <p:sldId id="399" r:id="rId17"/>
    <p:sldId id="400" r:id="rId18"/>
    <p:sldId id="401" r:id="rId19"/>
    <p:sldId id="403" r:id="rId20"/>
    <p:sldId id="404" r:id="rId21"/>
    <p:sldId id="402" r:id="rId22"/>
    <p:sldId id="405" r:id="rId23"/>
    <p:sldId id="406" r:id="rId24"/>
    <p:sldId id="407" r:id="rId25"/>
    <p:sldId id="408" r:id="rId26"/>
    <p:sldId id="409" r:id="rId27"/>
    <p:sldId id="410" r:id="rId28"/>
    <p:sldId id="411" r:id="rId29"/>
    <p:sldId id="412" r:id="rId30"/>
    <p:sldId id="413" r:id="rId31"/>
    <p:sldId id="414"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429" r:id="rId47"/>
    <p:sldId id="430" r:id="rId48"/>
    <p:sldId id="431" r:id="rId49"/>
    <p:sldId id="432" r:id="rId50"/>
    <p:sldId id="43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59120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19728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938394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چهارم، سبک عراقی، سبک‌شناسی قرن‌های هفتم، هشتم و نهم </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88777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61529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558340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697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89591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801254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884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1696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11/15/2024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722990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11/15/2024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454426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a:t>
            </a:r>
            <a:r>
              <a:rPr lang="fa-IR" sz="3200" b="1" dirty="0">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پنج</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8AF682-ABCC-533E-F71B-6C3E7F11B4EE}"/>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E500DB5C-E312-CAAD-20FB-317C2B4EA664}"/>
              </a:ext>
            </a:extLst>
          </p:cNvPr>
          <p:cNvSpPr txBox="1"/>
          <p:nvPr/>
        </p:nvSpPr>
        <p:spPr>
          <a:xfrm>
            <a:off x="1055077" y="1060331"/>
            <a:ext cx="10793435" cy="280506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به وجودآمدن سستی وضعف در ساخت دستوری جملات نثر، از ویژگی‌های دیگر این دوره است.</a:t>
            </a:r>
          </a:p>
          <a:p>
            <a:pPr algn="r" rtl="1">
              <a:lnSpc>
                <a:spcPct val="1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346874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5EE6-E331-CBB6-4572-A50A8D7620D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1946E56-4D17-704D-A88F-29BC9D4BBEAD}"/>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چهارم: سبک عراقی، سبک‌شناسی قرن‌های هفتم، هشتم و نهم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پنجم، </a:t>
            </a:r>
            <a:r>
              <a:rPr kumimoji="0" lang="fa-IR" sz="3200" b="1" i="0" u="none" strike="noStrike" kern="1200" cap="none" spc="0" normalizeH="0" baseline="0" noProof="0">
                <a:ln>
                  <a:noFill/>
                </a:ln>
                <a:solidFill>
                  <a:prstClr val="black"/>
                </a:solidFill>
                <a:effectLst/>
                <a:uLnTx/>
                <a:uFillTx/>
                <a:latin typeface="Calibri" panose="020F0502020204030204"/>
                <a:ea typeface="+mn-ea"/>
                <a:cs typeface="B Titr" panose="00000700000000000000" pitchFamily="2" charset="-78"/>
              </a:rPr>
              <a:t>زنگ 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66251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7F5788-AC68-63C1-8568-A81B3AF6EBC5}"/>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C5605416-EC48-DC61-5ACA-09F00C08ACBB}"/>
              </a:ext>
            </a:extLst>
          </p:cNvPr>
          <p:cNvSpPr txBox="1"/>
          <p:nvPr/>
        </p:nvSpPr>
        <p:spPr>
          <a:xfrm>
            <a:off x="1055077" y="1060331"/>
            <a:ext cx="1079343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2-  ادبی</a:t>
            </a:r>
          </a:p>
          <a:p>
            <a:pPr algn="r" rtl="1">
              <a:lnSpc>
                <a:spcPct val="200000"/>
              </a:lnSpc>
            </a:pPr>
            <a:r>
              <a:rPr lang="fa-IR" sz="2400" b="1" dirty="0">
                <a:cs typeface="B Nazanin" panose="00000400000000000000" pitchFamily="2" charset="-78"/>
              </a:rPr>
              <a:t>1- دراندیشة ادیبان این دوره، صنایع ادبی جای تعمّق و تفکّر را گرفت امّا چون استعدادهای بزرگی در این عرصه  ندرخشیدند، در کتاب‌های مصنوع و متکلّف بیشتر به ظاهرسازی و تصنع پرداختند و به استعاره‌های دور از ذهن وآوردن سجع‌های متوالی و بی‌روح روی‌آوردند.</a:t>
            </a:r>
            <a:endParaRPr lang="en-US" sz="2400" b="1" dirty="0">
              <a:cs typeface="B Nazanin" panose="00000400000000000000" pitchFamily="2" charset="-78"/>
            </a:endParaRPr>
          </a:p>
        </p:txBody>
      </p:sp>
    </p:spTree>
    <p:extLst>
      <p:ext uri="{BB962C8B-B14F-4D97-AF65-F5344CB8AC3E}">
        <p14:creationId xmlns:p14="http://schemas.microsoft.com/office/powerpoint/2010/main" val="3088698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9A7810-F461-376B-FCE9-0DFC73CAF5F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BF11CBF-0A31-47BE-C9D2-259C0330FF3E}"/>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به علّت کشتن یا متواری ساختن فضلا و نابودی کتابخانه‌ها، از صحت و اتقان مطالب کاسته شد و ضعف و انحطاط فکری این دوره را فراگرفت.</a:t>
            </a:r>
          </a:p>
          <a:p>
            <a:pPr algn="r"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028480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B5EE6-194B-7E6F-69D1-12608E769F0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p>
          <a:p>
            <a:pPr algn="r" rtl="1">
              <a:lnSpc>
                <a:spcPct val="200000"/>
              </a:lnSpc>
            </a:pPr>
            <a:r>
              <a:rPr lang="fa-IR" sz="2400" b="1" dirty="0">
                <a:cs typeface="B Nazanin" panose="00000400000000000000" pitchFamily="2" charset="-78"/>
              </a:rPr>
              <a:t>2- همچنین به علّت نبودن استادان بزرگ و از بین رفتن مراکزعلمی، تحقیق و تتبّع بین علما و ادیبان تضعیف شد.</a:t>
            </a:r>
          </a:p>
          <a:p>
            <a:pPr algn="r" rtl="1">
              <a:lnSpc>
                <a:spcPct val="200000"/>
              </a:lnSpc>
            </a:pP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3F3ADC18-8416-4F31-B03A-A73B3F4DE66C}"/>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864544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A3517B-87EB-E5F7-6E25-957B1A83FFA5}"/>
              </a:ext>
            </a:extLst>
          </p:cNvPr>
          <p:cNvSpPr txBox="1"/>
          <p:nvPr/>
        </p:nvSpPr>
        <p:spPr>
          <a:xfrm>
            <a:off x="1055077" y="1060331"/>
            <a:ext cx="10793435" cy="368222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ب) نثر:</a:t>
            </a:r>
          </a:p>
          <a:p>
            <a:pPr algn="r" rtl="1">
              <a:lnSpc>
                <a:spcPct val="200000"/>
              </a:lnSpc>
            </a:pPr>
            <a:r>
              <a:rPr lang="fa-IR" sz="2400" b="1" dirty="0">
                <a:cs typeface="B Titr" panose="00000700000000000000" pitchFamily="2" charset="-78"/>
              </a:rPr>
              <a:t>3- فکری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مدّعیان عرفان هم که به اقتضای زمانه با مغولان کنار آمده بودند، اندک‌اندک اصالت خود را از دست دادند و به درسی کردن عرفان و شرح اصطلاحات و پیچیده جلوه دادن مفاهیم آن پرداختند؛ در نتیجه در این دوره،کتاب عرفانی مهمّی به نثر نوشته‌نشد.</a:t>
            </a:r>
            <a:endParaRPr lang="en-US" sz="2400" b="1" dirty="0">
              <a:cs typeface="B Nazanin" panose="00000400000000000000" pitchFamily="2" charset="-78"/>
            </a:endParaRPr>
          </a:p>
        </p:txBody>
      </p:sp>
      <p:sp>
        <p:nvSpPr>
          <p:cNvPr id="3" name="TextBox 2">
            <a:extLst>
              <a:ext uri="{FF2B5EF4-FFF2-40B4-BE49-F238E27FC236}">
                <a16:creationId xmlns:a16="http://schemas.microsoft.com/office/drawing/2014/main" id="{6EAECD48-359E-F7BE-3D63-0266B3D3A4D0}"/>
              </a:ext>
            </a:extLst>
          </p:cNvPr>
          <p:cNvSpPr txBox="1"/>
          <p:nvPr/>
        </p:nvSpPr>
        <p:spPr>
          <a:xfrm>
            <a:off x="9059594" y="539821"/>
            <a:ext cx="2943663"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Tree>
    <p:extLst>
      <p:ext uri="{BB962C8B-B14F-4D97-AF65-F5344CB8AC3E}">
        <p14:creationId xmlns:p14="http://schemas.microsoft.com/office/powerpoint/2010/main" val="3238072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BAF55-2BAA-57DE-297C-09039C687B18}"/>
              </a:ext>
            </a:extLst>
          </p:cNvPr>
          <p:cNvSpPr txBox="1"/>
          <p:nvPr/>
        </p:nvSpPr>
        <p:spPr>
          <a:xfrm>
            <a:off x="998806" y="1225689"/>
            <a:ext cx="10821571" cy="5262979"/>
          </a:xfrm>
          <a:prstGeom prst="rect">
            <a:avLst/>
          </a:prstGeom>
          <a:noFill/>
        </p:spPr>
        <p:txBody>
          <a:bodyPr wrap="square">
            <a:spAutoFit/>
          </a:bodyPr>
          <a:lstStyle/>
          <a:p>
            <a:pPr algn="r" rtl="1"/>
            <a:r>
              <a:rPr lang="fa-IR" sz="2400" b="1" dirty="0">
                <a:cs typeface="B Nazanin" panose="00000400000000000000" pitchFamily="2" charset="-78"/>
              </a:rPr>
              <a:t>آن یکی آمد در یاری بزد				گفت یارش کیستی ای معتمد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گفت من، گفتش برو هنگام نیست			بر چنین خوانی مقام خام 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خام را جز آتش هجر و فراق			کی پزد کی وا رهاند از نفاق</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رفت آن مسکین و سالی در سفر			در فراق دوست سوزید از شرر</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پخته گشت آن سوخته پس باز گشت		باز گرد خانۀ انباز گشت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حلقه زد بر در به صد ترس و ادب			تا بنجهد بی‌ادب لفظی ز لب</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بانگ زد یارش که بر در کیست آن			گفت بر در هم توی ای دلستان</a:t>
            </a:r>
          </a:p>
          <a:p>
            <a:pPr algn="r" rtl="1"/>
            <a:endParaRPr lang="fa-IR" sz="2400" b="1" dirty="0">
              <a:cs typeface="B Titr" panose="00000700000000000000" pitchFamily="2" charset="-78"/>
            </a:endParaRPr>
          </a:p>
        </p:txBody>
      </p:sp>
      <p:sp>
        <p:nvSpPr>
          <p:cNvPr id="4" name="TextBox 3">
            <a:extLst>
              <a:ext uri="{FF2B5EF4-FFF2-40B4-BE49-F238E27FC236}">
                <a16:creationId xmlns:a16="http://schemas.microsoft.com/office/drawing/2014/main" id="{9A4F0CBD-98B7-3834-C846-276FF1013EBC}"/>
              </a:ext>
            </a:extLst>
          </p:cNvPr>
          <p:cNvSpPr txBox="1"/>
          <p:nvPr/>
        </p:nvSpPr>
        <p:spPr>
          <a:xfrm>
            <a:off x="5623562" y="369332"/>
            <a:ext cx="6098344" cy="830997"/>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p:txBody>
      </p:sp>
    </p:spTree>
    <p:extLst>
      <p:ext uri="{BB962C8B-B14F-4D97-AF65-F5344CB8AC3E}">
        <p14:creationId xmlns:p14="http://schemas.microsoft.com/office/powerpoint/2010/main" val="3814084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859695-35B5-C0EF-5870-63ED3413DDC9}"/>
              </a:ext>
            </a:extLst>
          </p:cNvPr>
          <p:cNvSpPr txBox="1"/>
          <p:nvPr/>
        </p:nvSpPr>
        <p:spPr>
          <a:xfrm>
            <a:off x="1280160" y="369332"/>
            <a:ext cx="10441746" cy="3785652"/>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r>
              <a:rPr lang="fa-IR" sz="2400" b="1" dirty="0">
                <a:cs typeface="B Nazanin" panose="00000400000000000000" pitchFamily="2" charset="-78"/>
              </a:rPr>
              <a:t>الف) دومورد ازویژگی‌های زبانی ابیات بالا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ب) ویژگی فکری حاکم بر شعر چیست؟</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پ) دو مورد ازویژگی‌های ادبی شعر را بنویسید.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ت) بیت پایانی را تقطیع هجایی کنید و در جدول بنویسید:</a:t>
            </a:r>
          </a:p>
          <a:p>
            <a:pPr algn="r" rtl="1"/>
            <a:endParaRPr lang="fa-IR" sz="2400" b="1" dirty="0">
              <a:cs typeface="B Titr" panose="00000700000000000000" pitchFamily="2" charset="-78"/>
            </a:endParaRPr>
          </a:p>
        </p:txBody>
      </p:sp>
      <p:graphicFrame>
        <p:nvGraphicFramePr>
          <p:cNvPr id="4" name="Table 3">
            <a:extLst>
              <a:ext uri="{FF2B5EF4-FFF2-40B4-BE49-F238E27FC236}">
                <a16:creationId xmlns:a16="http://schemas.microsoft.com/office/drawing/2014/main" id="{1E19B3BD-93B0-EA89-ADA6-2EF2A86D88C3}"/>
              </a:ext>
            </a:extLst>
          </p:cNvPr>
          <p:cNvGraphicFramePr>
            <a:graphicFrameLocks noGrp="1"/>
          </p:cNvGraphicFramePr>
          <p:nvPr>
            <p:extLst>
              <p:ext uri="{D42A27DB-BD31-4B8C-83A1-F6EECF244321}">
                <p14:modId xmlns:p14="http://schemas.microsoft.com/office/powerpoint/2010/main" val="3200181815"/>
              </p:ext>
            </p:extLst>
          </p:nvPr>
        </p:nvGraphicFramePr>
        <p:xfrm>
          <a:off x="1871004" y="4306926"/>
          <a:ext cx="9580098" cy="1446760"/>
        </p:xfrm>
        <a:graphic>
          <a:graphicData uri="http://schemas.openxmlformats.org/drawingml/2006/table">
            <a:tbl>
              <a:tblPr firstRow="1" bandRow="1">
                <a:tableStyleId>{5C22544A-7EE6-4342-B048-85BDC9FD1C3A}</a:tableStyleId>
              </a:tblPr>
              <a:tblGrid>
                <a:gridCol w="3193366">
                  <a:extLst>
                    <a:ext uri="{9D8B030D-6E8A-4147-A177-3AD203B41FA5}">
                      <a16:colId xmlns:a16="http://schemas.microsoft.com/office/drawing/2014/main" val="2480419447"/>
                    </a:ext>
                  </a:extLst>
                </a:gridCol>
                <a:gridCol w="3193366">
                  <a:extLst>
                    <a:ext uri="{9D8B030D-6E8A-4147-A177-3AD203B41FA5}">
                      <a16:colId xmlns:a16="http://schemas.microsoft.com/office/drawing/2014/main" val="3062702585"/>
                    </a:ext>
                  </a:extLst>
                </a:gridCol>
                <a:gridCol w="3193366">
                  <a:extLst>
                    <a:ext uri="{9D8B030D-6E8A-4147-A177-3AD203B41FA5}">
                      <a16:colId xmlns:a16="http://schemas.microsoft.com/office/drawing/2014/main" val="1176338859"/>
                    </a:ext>
                  </a:extLst>
                </a:gridCol>
              </a:tblGrid>
              <a:tr h="723380">
                <a:tc>
                  <a:txBody>
                    <a:bodyPr/>
                    <a:lstStyle/>
                    <a:p>
                      <a:endParaRPr lang="en-US" dirty="0"/>
                    </a:p>
                  </a:txBody>
                  <a:tcPr>
                    <a:solidFill>
                      <a:schemeClr val="accent1">
                        <a:lumMod val="20000"/>
                        <a:lumOff val="80000"/>
                      </a:schemeClr>
                    </a:solidFill>
                  </a:tcPr>
                </a:tc>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3723703486"/>
                  </a:ext>
                </a:extLst>
              </a:tr>
              <a:tr h="723380">
                <a:tc>
                  <a:txBody>
                    <a:bodyPr/>
                    <a:lstStyle/>
                    <a:p>
                      <a:endParaRPr lang="en-US"/>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1112285226"/>
                  </a:ext>
                </a:extLst>
              </a:tr>
            </a:tbl>
          </a:graphicData>
        </a:graphic>
      </p:graphicFrame>
    </p:spTree>
    <p:extLst>
      <p:ext uri="{BB962C8B-B14F-4D97-AF65-F5344CB8AC3E}">
        <p14:creationId xmlns:p14="http://schemas.microsoft.com/office/powerpoint/2010/main" val="1302460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50AAD2-3A49-1839-CB86-059A6590FAD6}"/>
              </a:ext>
            </a:extLst>
          </p:cNvPr>
          <p:cNvSpPr txBox="1"/>
          <p:nvPr/>
        </p:nvSpPr>
        <p:spPr>
          <a:xfrm>
            <a:off x="1026942" y="369332"/>
            <a:ext cx="10694964" cy="1569660"/>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r>
              <a:rPr lang="fa-IR" sz="2400" b="1" dirty="0">
                <a:cs typeface="B Titr" panose="00000700000000000000" pitchFamily="2" charset="-78"/>
              </a:rPr>
              <a:t>خودارزیابی</a:t>
            </a:r>
          </a:p>
          <a:p>
            <a:pPr algn="r" rtl="1"/>
            <a:endParaRPr lang="fa-IR" sz="2400" b="1" dirty="0">
              <a:cs typeface="B Titr" panose="00000700000000000000" pitchFamily="2" charset="-78"/>
            </a:endParaRPr>
          </a:p>
          <a:p>
            <a:pPr algn="r" rtl="1"/>
            <a:r>
              <a:rPr lang="fa-IR" sz="2400" b="1" dirty="0">
                <a:cs typeface="B Nazanin" panose="00000400000000000000" pitchFamily="2" charset="-78"/>
              </a:rPr>
              <a:t> 2- چرا در عصر مغول و تیمور، تاریخ‌نویسی رواج پیداکرد؟ توضیح دهید.</a:t>
            </a:r>
          </a:p>
        </p:txBody>
      </p:sp>
    </p:spTree>
    <p:extLst>
      <p:ext uri="{BB962C8B-B14F-4D97-AF65-F5344CB8AC3E}">
        <p14:creationId xmlns:p14="http://schemas.microsoft.com/office/powerpoint/2010/main" val="2163524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A63BCB-A970-4B6F-FE41-4369400F17E0}"/>
              </a:ext>
            </a:extLst>
          </p:cNvPr>
          <p:cNvSpPr txBox="1"/>
          <p:nvPr/>
        </p:nvSpPr>
        <p:spPr>
          <a:xfrm>
            <a:off x="1209822" y="31707"/>
            <a:ext cx="1051208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1- نمونۀ یک </a:t>
            </a:r>
          </a:p>
          <a:p>
            <a:pPr algn="r" rtl="1">
              <a:lnSpc>
                <a:spcPct val="200000"/>
              </a:lnSpc>
            </a:pPr>
            <a:r>
              <a:rPr lang="fa-IR" sz="2400" b="1" dirty="0">
                <a:cs typeface="B Nazanin" panose="00000400000000000000" pitchFamily="2" charset="-78"/>
              </a:rPr>
              <a:t>چنین گفت رستم به آواز سخت		 که ای شاه شادان دل و نیکبخت</a:t>
            </a:r>
          </a:p>
          <a:p>
            <a:pPr algn="r" rtl="1">
              <a:lnSpc>
                <a:spcPct val="200000"/>
              </a:lnSpc>
            </a:pPr>
            <a:r>
              <a:rPr lang="fa-IR" sz="2400" b="1" dirty="0">
                <a:cs typeface="B Nazanin" panose="00000400000000000000" pitchFamily="2" charset="-78"/>
              </a:rPr>
              <a:t>اگر جنگ خواهی و خون ریختن		 بر این گونه سختی برآویختن</a:t>
            </a:r>
          </a:p>
          <a:p>
            <a:pPr algn="r" rtl="1">
              <a:lnSpc>
                <a:spcPct val="200000"/>
              </a:lnSpc>
            </a:pPr>
            <a:r>
              <a:rPr lang="fa-IR" sz="2400" b="1" dirty="0">
                <a:cs typeface="B Nazanin" panose="00000400000000000000" pitchFamily="2" charset="-78"/>
              </a:rPr>
              <a:t>بگو تا سوار آورم زابلی			 که باشند با خنجر کابلی</a:t>
            </a:r>
          </a:p>
          <a:p>
            <a:pPr algn="r" rtl="1">
              <a:lnSpc>
                <a:spcPct val="200000"/>
              </a:lnSpc>
            </a:pPr>
            <a:r>
              <a:rPr lang="fa-IR" sz="2400" b="1" dirty="0">
                <a:cs typeface="B Nazanin" panose="00000400000000000000" pitchFamily="2" charset="-78"/>
              </a:rPr>
              <a:t>بر این رزمگه‌شان به جنگ آوریم		 خود ایدر زمانی درنگ آوریم</a:t>
            </a:r>
          </a:p>
          <a:p>
            <a:pPr rtl="1">
              <a:lnSpc>
                <a:spcPct val="200000"/>
              </a:lnSpc>
            </a:pPr>
            <a:r>
              <a:rPr lang="fa-IR" sz="2400" b="1" dirty="0">
                <a:cs typeface="B Nazanin" panose="00000400000000000000" pitchFamily="2" charset="-78"/>
              </a:rPr>
              <a:t>فردوسی</a:t>
            </a:r>
          </a:p>
        </p:txBody>
      </p:sp>
    </p:spTree>
    <p:extLst>
      <p:ext uri="{BB962C8B-B14F-4D97-AF65-F5344CB8AC3E}">
        <p14:creationId xmlns:p14="http://schemas.microsoft.com/office/powerpoint/2010/main" val="2406383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8BB7B9-5759-CEBF-A052-5D00F434DE5A}"/>
              </a:ext>
            </a:extLst>
          </p:cNvPr>
          <p:cNvSpPr txBox="1"/>
          <p:nvPr/>
        </p:nvSpPr>
        <p:spPr>
          <a:xfrm>
            <a:off x="759656" y="539821"/>
            <a:ext cx="11243602"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الف) شعر: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چهارچوب زبان همان چهارچوب فارسی قدیم یعنی زبان سبک خراسانی است که تا حدودی مختصات جدید یافته‌است؛</a:t>
            </a:r>
          </a:p>
          <a:p>
            <a:pPr algn="r" rtl="1">
              <a:lnSpc>
                <a:spcPct val="150000"/>
              </a:lnSpc>
            </a:pPr>
            <a:r>
              <a:rPr lang="fa-IR" sz="2400" b="1" dirty="0">
                <a:cs typeface="B Nazanin" panose="00000400000000000000" pitchFamily="2" charset="-78"/>
              </a:rPr>
              <a:t>2- لغات فارسی اصیل قدیم کم شده و جای آن‌ها را لغات عربی گرفته‌است؛</a:t>
            </a:r>
          </a:p>
          <a:p>
            <a:pPr algn="r" rtl="1">
              <a:lnSpc>
                <a:spcPct val="150000"/>
              </a:lnSpc>
            </a:pPr>
            <a:r>
              <a:rPr lang="fa-IR" sz="2400" b="1" dirty="0">
                <a:cs typeface="B Nazanin" panose="00000400000000000000" pitchFamily="2" charset="-78"/>
              </a:rPr>
              <a:t>3- «می»  اندکاندک جای «همی» راگرفته‌است؛</a:t>
            </a:r>
          </a:p>
          <a:p>
            <a:pPr algn="r" rtl="1">
              <a:lnSpc>
                <a:spcPct val="150000"/>
              </a:lnSpc>
            </a:pPr>
            <a:r>
              <a:rPr lang="fa-IR" sz="2400" b="1" dirty="0">
                <a:cs typeface="B Nazanin" panose="00000400000000000000" pitchFamily="2" charset="-78"/>
              </a:rPr>
              <a:t>4- «در» به جای «اندر» در حال جایگزین شدن است و نیز واژه‌ها «ایدون، ایدر، اَبا، اَبر و...» بسیار اندک به کار می‌روند؛</a:t>
            </a:r>
          </a:p>
          <a:p>
            <a:pPr algn="r" rtl="1">
              <a:lnSpc>
                <a:spcPct val="150000"/>
              </a:lnSpc>
            </a:pPr>
            <a:r>
              <a:rPr lang="fa-IR" sz="2400" b="1" dirty="0">
                <a:cs typeface="B Nazanin" panose="00000400000000000000" pitchFamily="2" charset="-78"/>
              </a:rPr>
              <a:t>5- «را» درکنار مفعول جمله کم شده است.</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1381641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7A83E5-25F2-F7A7-7448-7ED231C6C62E}"/>
              </a:ext>
            </a:extLst>
          </p:cNvPr>
          <p:cNvSpPr txBox="1"/>
          <p:nvPr/>
        </p:nvSpPr>
        <p:spPr>
          <a:xfrm>
            <a:off x="1125416" y="144247"/>
            <a:ext cx="10638694"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200000"/>
              </a:lnSpc>
            </a:pPr>
            <a:r>
              <a:rPr lang="fa-IR" sz="2400" b="1" dirty="0">
                <a:cs typeface="B Nazanin" panose="00000400000000000000" pitchFamily="2" charset="-78"/>
              </a:rPr>
              <a:t>2- نمونۀ دو</a:t>
            </a:r>
          </a:p>
          <a:p>
            <a:pPr algn="r" rtl="1">
              <a:lnSpc>
                <a:spcPct val="200000"/>
              </a:lnSpc>
            </a:pPr>
            <a:r>
              <a:rPr lang="fa-IR" sz="2400" b="1" dirty="0">
                <a:cs typeface="B Nazanin" panose="00000400000000000000" pitchFamily="2" charset="-78"/>
              </a:rPr>
              <a:t>کی شعرترانگیزد خاطرکه حزین باشد 	یک نکته ازاین معنی گفتیم وهمین باشد</a:t>
            </a:r>
          </a:p>
          <a:p>
            <a:pPr algn="r" rtl="1">
              <a:lnSpc>
                <a:spcPct val="200000"/>
              </a:lnSpc>
            </a:pPr>
            <a:r>
              <a:rPr lang="fa-IR" sz="2400" b="1" dirty="0">
                <a:cs typeface="B Nazanin" panose="00000400000000000000" pitchFamily="2" charset="-78"/>
              </a:rPr>
              <a:t>از لعل تو گر یابم انگشتری زنهار، 		صد ملک سلیمانم در زیر نگین باشد</a:t>
            </a:r>
          </a:p>
          <a:p>
            <a:pPr algn="r" rtl="1">
              <a:lnSpc>
                <a:spcPct val="200000"/>
              </a:lnSpc>
            </a:pPr>
            <a:r>
              <a:rPr lang="fa-IR" sz="2400" b="1" dirty="0">
                <a:cs typeface="B Nazanin" panose="00000400000000000000" pitchFamily="2" charset="-78"/>
              </a:rPr>
              <a:t>غمناک نبایدبود از طعن حسود ای دل	 شایدکه چو وابینی، خیرتو در این باشد</a:t>
            </a:r>
          </a:p>
          <a:p>
            <a:pPr algn="r" rtl="1">
              <a:lnSpc>
                <a:spcPct val="200000"/>
              </a:lnSpc>
            </a:pPr>
            <a:r>
              <a:rPr lang="fa-IR" sz="2400" b="1" dirty="0">
                <a:cs typeface="B Nazanin" panose="00000400000000000000" pitchFamily="2" charset="-78"/>
              </a:rPr>
              <a:t>هرکاو  نکند فهمی زین کلک خیال‌انگیز	 نقشش به حرام ار خود،صورتگر چین باشد</a:t>
            </a:r>
          </a:p>
          <a:p>
            <a:pPr rtl="1">
              <a:lnSpc>
                <a:spcPct val="200000"/>
              </a:lnSpc>
            </a:pPr>
            <a:r>
              <a:rPr lang="fa-IR" sz="2400" b="1" dirty="0">
                <a:cs typeface="B Nazanin" panose="00000400000000000000" pitchFamily="2" charset="-78"/>
              </a:rPr>
              <a:t> حافظ</a:t>
            </a:r>
          </a:p>
        </p:txBody>
      </p:sp>
    </p:spTree>
    <p:extLst>
      <p:ext uri="{BB962C8B-B14F-4D97-AF65-F5344CB8AC3E}">
        <p14:creationId xmlns:p14="http://schemas.microsoft.com/office/powerpoint/2010/main" val="3769967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07FFF2-73E0-61E4-C536-CAE1A9426DEA}"/>
              </a:ext>
            </a:extLst>
          </p:cNvPr>
          <p:cNvSpPr txBox="1"/>
          <p:nvPr/>
        </p:nvSpPr>
        <p:spPr>
          <a:xfrm>
            <a:off x="1097280" y="369332"/>
            <a:ext cx="10624626"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3 ویژگی‌های زبانی ابیات فردوسی و حافظ را در مثال‌های زیر با یکدیگر مقایسه‌ کنید:</a:t>
            </a:r>
          </a:p>
          <a:p>
            <a:pPr algn="r" rtl="1">
              <a:lnSpc>
                <a:spcPct val="150000"/>
              </a:lnSpc>
            </a:pPr>
            <a:r>
              <a:rPr lang="fa-IR" sz="2400" b="1" dirty="0">
                <a:cs typeface="B Nazanin" panose="00000400000000000000" pitchFamily="2" charset="-78"/>
              </a:rPr>
              <a:t>1- شعر فردوسی:</a:t>
            </a:r>
          </a:p>
          <a:p>
            <a:pPr algn="r" rtl="1">
              <a:lnSpc>
                <a:spcPct val="150000"/>
              </a:lnSpc>
            </a:pPr>
            <a:r>
              <a:rPr lang="fa-IR" sz="2400" b="1" dirty="0">
                <a:cs typeface="B Nazanin" panose="00000400000000000000" pitchFamily="2" charset="-78"/>
              </a:rPr>
              <a:t>در شعر فردوسی لغات فارسی کهن و قدیمی مانند «ایدر» یافت می‌شود / واژۀ عربی کم است / جملات کوتاه است چهارچوب زبان کاملاً مربوط به عهد قدیم و کهن است.</a:t>
            </a:r>
          </a:p>
          <a:p>
            <a:pPr algn="r" rtl="1">
              <a:lnSpc>
                <a:spcPct val="150000"/>
              </a:lnSpc>
            </a:pPr>
            <a:r>
              <a:rPr lang="fa-IR" sz="2400" b="1" dirty="0">
                <a:cs typeface="B Nazanin" panose="00000400000000000000" pitchFamily="2" charset="-78"/>
              </a:rPr>
              <a:t>2- شعر حافظ:</a:t>
            </a:r>
          </a:p>
          <a:p>
            <a:pPr algn="r" rtl="1">
              <a:lnSpc>
                <a:spcPct val="150000"/>
              </a:lnSpc>
            </a:pPr>
            <a:r>
              <a:rPr lang="fa-IR" sz="2400" b="1" dirty="0">
                <a:cs typeface="B Nazanin" panose="00000400000000000000" pitchFamily="2" charset="-78"/>
              </a:rPr>
              <a:t>در شعر حافظ لغات عربی بسیار متداول است مانند خاطر، حزین، ملک، طعن، حسود، حرام و... / واژه‌های کهن فارسی کم‌کاربرد شده است / چهارچوب زبان همان چهارچوب فارسی قدیم یعنی زبان سبک خراسانی است که تا حدودی مختصات جدید یافته است.</a:t>
            </a:r>
          </a:p>
        </p:txBody>
      </p:sp>
    </p:spTree>
    <p:extLst>
      <p:ext uri="{BB962C8B-B14F-4D97-AF65-F5344CB8AC3E}">
        <p14:creationId xmlns:p14="http://schemas.microsoft.com/office/powerpoint/2010/main" val="3102018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FD290D-81E3-C313-E702-64BFE06970F2}"/>
              </a:ext>
            </a:extLst>
          </p:cNvPr>
          <p:cNvSpPr txBox="1"/>
          <p:nvPr/>
        </p:nvSpPr>
        <p:spPr>
          <a:xfrm>
            <a:off x="1125415" y="369332"/>
            <a:ext cx="10596491" cy="614014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یک مورد از ویژگی‌های فکری بیت‌های زیر را بنویسید؛ سپس تشبیه‌های موجود را بیابید و نوع آن‌ها را مشخص کنید.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آتش است آب دیدة مظلوم 		چون روان گشت، خشک و تر سوزد</a:t>
            </a:r>
          </a:p>
          <a:p>
            <a:pPr algn="r" rtl="1">
              <a:lnSpc>
                <a:spcPct val="150000"/>
              </a:lnSpc>
            </a:pPr>
            <a:r>
              <a:rPr lang="fa-IR" sz="2400" b="1" dirty="0">
                <a:cs typeface="B Nazanin" panose="00000400000000000000" pitchFamily="2" charset="-78"/>
              </a:rPr>
              <a:t>تو چو شمعی از او هراسان باش 		کاوّل، آتش ز شمع سر سوزد</a:t>
            </a:r>
          </a:p>
          <a:p>
            <a:pPr rtl="1">
              <a:lnSpc>
                <a:spcPct val="150000"/>
              </a:lnSpc>
            </a:pPr>
            <a:r>
              <a:rPr lang="fa-IR" sz="2400" b="1" dirty="0">
                <a:cs typeface="B Nazanin" panose="00000400000000000000" pitchFamily="2" charset="-78"/>
              </a:rPr>
              <a:t> سیف فرغانی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611590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E2A0BC-B885-47EF-C692-C5FF6C5E1395}"/>
              </a:ext>
            </a:extLst>
          </p:cNvPr>
          <p:cNvSpPr txBox="1"/>
          <p:nvPr/>
        </p:nvSpPr>
        <p:spPr>
          <a:xfrm>
            <a:off x="1125415" y="369332"/>
            <a:ext cx="10596491"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ویژگی‌های سبک عراقی</a:t>
            </a:r>
          </a:p>
          <a:p>
            <a:pPr algn="r" rtl="1">
              <a:lnSpc>
                <a:spcPct val="200000"/>
              </a:lnSpc>
            </a:pPr>
            <a:r>
              <a:rPr lang="fa-IR" sz="2400" b="1" dirty="0">
                <a:cs typeface="B Titr" panose="00000700000000000000" pitchFamily="2" charset="-78"/>
              </a:rPr>
              <a:t>خودارزیابی</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  ویژگی‌های فکری متن زیررا بنویسید.</a:t>
            </a:r>
          </a:p>
          <a:p>
            <a:pPr algn="r" rtl="1">
              <a:lnSpc>
                <a:spcPct val="200000"/>
              </a:lnSpc>
            </a:pPr>
            <a:r>
              <a:rPr lang="fa-IR" sz="2400" b="1" dirty="0">
                <a:cs typeface="B Nazanin" panose="00000400000000000000" pitchFamily="2" charset="-78"/>
              </a:rPr>
              <a:t>بدان که شریعت، گفت انبیاست و طریقت، کرد انبیاست و حقیقت، دید انبیاست. سالک باید که اوّل از علم شریعت آنچه ما لابدّ است، بیاموزد و یادگیرد و آنگاه از عمل طریقت آنچه که  مالابدّ  است به جای آورد تا از انوار حقیقت به قدر سعی وکوشش وی روی نماید.</a:t>
            </a:r>
          </a:p>
          <a:p>
            <a:pPr rtl="1">
              <a:lnSpc>
                <a:spcPct val="200000"/>
              </a:lnSpc>
            </a:pPr>
            <a:r>
              <a:rPr lang="fa-IR" sz="2400" b="1" dirty="0">
                <a:cs typeface="B Nazanin" panose="00000400000000000000" pitchFamily="2" charset="-78"/>
              </a:rPr>
              <a:t>عزیزالدّین بن محمد نسفی</a:t>
            </a:r>
          </a:p>
          <a:p>
            <a:pPr algn="r" rtl="1">
              <a:lnSpc>
                <a:spcPct val="20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37348515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725E1B-F687-5B1A-59BD-71D978BE61C0}"/>
              </a:ext>
            </a:extLst>
          </p:cNvPr>
          <p:cNvSpPr txBox="1"/>
          <p:nvPr/>
        </p:nvSpPr>
        <p:spPr>
          <a:xfrm>
            <a:off x="1125415" y="369332"/>
            <a:ext cx="10596491" cy="410881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خودارزیابی</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پایه‌های آوایی را در بیت دوم شعر فردوسی (خودارزیابی 3)  مشخّص نمایید.</a:t>
            </a:r>
          </a:p>
          <a:p>
            <a:pPr algn="r" rtl="1">
              <a:lnSpc>
                <a:spcPct val="150000"/>
              </a:lnSpc>
            </a:pPr>
            <a:endParaRPr lang="fa-IR" sz="2400" b="1" dirty="0">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بگو تا سوار آورم زابلی			 که باشند با خنجر کابلی</a:t>
            </a:r>
          </a:p>
          <a:p>
            <a:pPr algn="r" rtl="1">
              <a:lnSpc>
                <a:spcPct val="150000"/>
              </a:lnSpc>
            </a:pPr>
            <a:endParaRPr lang="fa-IR" sz="2400" b="1" dirty="0">
              <a:cs typeface="B Titr" panose="00000700000000000000" pitchFamily="2" charset="-78"/>
            </a:endParaRPr>
          </a:p>
        </p:txBody>
      </p:sp>
    </p:spTree>
    <p:extLst>
      <p:ext uri="{BB962C8B-B14F-4D97-AF65-F5344CB8AC3E}">
        <p14:creationId xmlns:p14="http://schemas.microsoft.com/office/powerpoint/2010/main" val="10285596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BFF199-9D90-0520-763E-B4ADACFE4CAC}"/>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موارد زير از ويژگي‌هاي زباني سبك عراقي محسوب مي‌شود؟</a:t>
            </a:r>
          </a:p>
          <a:p>
            <a:pPr algn="r" rtl="1">
              <a:lnSpc>
                <a:spcPct val="200000"/>
              </a:lnSpc>
            </a:pPr>
            <a:r>
              <a:rPr lang="fa-IR" sz="2400" b="1" dirty="0">
                <a:cs typeface="B Nazanin" panose="00000400000000000000" pitchFamily="2" charset="-78"/>
              </a:rPr>
              <a:t>الف) درشعر اين دوره كاربرد غزل بيشتر شد و جايگاه تخلص در انتهاي آن تثبيت گرديد.</a:t>
            </a:r>
          </a:p>
          <a:p>
            <a:pPr algn="r" rtl="1">
              <a:lnSpc>
                <a:spcPct val="200000"/>
              </a:lnSpc>
            </a:pPr>
            <a:r>
              <a:rPr lang="fa-IR" sz="2400" b="1" dirty="0">
                <a:cs typeface="B Nazanin" panose="00000400000000000000" pitchFamily="2" charset="-78"/>
              </a:rPr>
              <a:t>ب)شعر اين دوره از دربارخارج شد؛ قصيده ازرونق افتاد و غزل عارفانه و عاشقانه رواج يافت.</a:t>
            </a:r>
          </a:p>
          <a:p>
            <a:pPr algn="r" rtl="1">
              <a:lnSpc>
                <a:spcPct val="200000"/>
              </a:lnSpc>
            </a:pPr>
            <a:r>
              <a:rPr lang="fa-IR" sz="2400" b="1" dirty="0">
                <a:cs typeface="B Nazanin" panose="00000400000000000000" pitchFamily="2" charset="-78"/>
              </a:rPr>
              <a:t>ج)به كارگيري حرف نشانة « مر» دركنار مفعول در جمله كم شده‌است.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
        <p:nvSpPr>
          <p:cNvPr id="7" name="TextBox 6">
            <a:extLst>
              <a:ext uri="{FF2B5EF4-FFF2-40B4-BE49-F238E27FC236}">
                <a16:creationId xmlns:a16="http://schemas.microsoft.com/office/drawing/2014/main" id="{5CC920DB-40AF-71C5-DC0F-19029830B80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Tree>
    <p:extLst>
      <p:ext uri="{BB962C8B-B14F-4D97-AF65-F5344CB8AC3E}">
        <p14:creationId xmlns:p14="http://schemas.microsoft.com/office/powerpoint/2010/main" val="3479650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F971C9-4D3B-56B8-91F1-EC6076EA350F}"/>
              </a:ext>
            </a:extLst>
          </p:cNvPr>
          <p:cNvSpPr txBox="1"/>
          <p:nvPr/>
        </p:nvSpPr>
        <p:spPr>
          <a:xfrm>
            <a:off x="1041009" y="189604"/>
            <a:ext cx="10779369" cy="669414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درمتن زير دو جمله نادرست است، شمارة آن‌هارا در پاسخنامه بنويسيد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a:t>
            </a:r>
            <a:r>
              <a:rPr lang="fa-IR" sz="2400" b="1" u="sng" dirty="0">
                <a:solidFill>
                  <a:prstClr val="black"/>
                </a:solidFill>
                <a:latin typeface="Calibri" panose="020F0502020204030204"/>
                <a:cs typeface="B Nazanin" panose="00000400000000000000" pitchFamily="2" charset="-78"/>
              </a:rPr>
              <a:t>درسبك عراقي، تاريخ نويسي به اسلوب ساده رواج يافت</a:t>
            </a:r>
            <a:r>
              <a:rPr lang="fa-IR" sz="2400" b="1" dirty="0">
                <a:solidFill>
                  <a:prstClr val="black"/>
                </a:solidFill>
                <a:latin typeface="Calibri" panose="020F0502020204030204"/>
                <a:cs typeface="B Nazanin" panose="00000400000000000000" pitchFamily="2" charset="-78"/>
              </a:rPr>
              <a:t>. در</a:t>
            </a:r>
            <a:r>
              <a:rPr lang="fa-IR" sz="2400" b="1" u="sng" dirty="0">
                <a:solidFill>
                  <a:prstClr val="black"/>
                </a:solidFill>
                <a:latin typeface="Calibri" panose="020F0502020204030204"/>
                <a:cs typeface="B Nazanin" panose="00000400000000000000" pitchFamily="2" charset="-78"/>
              </a:rPr>
              <a:t>مقدمة بابـر نامه، كه قديـمي‌ترين تاريخ</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1                                                                                   2</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u="sng" dirty="0">
                <a:solidFill>
                  <a:prstClr val="black"/>
                </a:solidFill>
                <a:latin typeface="Calibri" panose="020F0502020204030204"/>
                <a:cs typeface="B Nazanin" panose="00000400000000000000" pitchFamily="2" charset="-78"/>
              </a:rPr>
              <a:t>نوشته شده دربارة تيمور است</a:t>
            </a:r>
            <a:r>
              <a:rPr lang="fa-IR" sz="2400" b="1" dirty="0">
                <a:solidFill>
                  <a:prstClr val="black"/>
                </a:solidFill>
                <a:latin typeface="Calibri" panose="020F0502020204030204"/>
                <a:cs typeface="B Nazanin" panose="00000400000000000000" pitchFamily="2" charset="-78"/>
              </a:rPr>
              <a:t>، اين ساده‌نويسي به خوبي قابل مشاهده است.تاريخ نويسي از اوايل دورة</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مغول، به سبب عاقة شديد آنان به ثبت وقايع مربوط به پدران و اجدادشان شروع شد.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دردورة تيموري قدري هم ادامه يافت</a:t>
            </a:r>
            <a:r>
              <a:rPr lang="fa-IR" sz="2400" b="1" dirty="0">
                <a:solidFill>
                  <a:prstClr val="black"/>
                </a:solidFill>
                <a:latin typeface="Calibri" panose="020F0502020204030204"/>
                <a:cs typeface="B Nazanin" panose="00000400000000000000" pitchFamily="2" charset="-78"/>
              </a:rPr>
              <a:t>.البته بايد توجه داشت كه اين سادگي نثر همه جا يكسان نيست</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3</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و </a:t>
            </a:r>
            <a:r>
              <a:rPr lang="fa-IR" sz="2400" b="1" u="sng" dirty="0">
                <a:solidFill>
                  <a:prstClr val="black"/>
                </a:solidFill>
                <a:latin typeface="Calibri" panose="020F0502020204030204"/>
                <a:cs typeface="B Nazanin" panose="00000400000000000000" pitchFamily="2" charset="-78"/>
              </a:rPr>
              <a:t>نثرسادة  اين دوره را مي‌توان فصيح و بليغ دانست</a:t>
            </a:r>
            <a:r>
              <a:rPr lang="fa-IR" sz="2400" b="1" dirty="0">
                <a:solidFill>
                  <a:prstClr val="black"/>
                </a:solidFill>
                <a:latin typeface="Calibri" panose="020F0502020204030204"/>
                <a:cs typeface="B Nazanin" panose="00000400000000000000" pitchFamily="2" charset="-78"/>
              </a:rPr>
              <a:t>.»</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                                   ٤</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2(ظفرنامۀ شامی)و 4(نمی‌توان...)</a:t>
            </a:r>
            <a:endParaRPr lang="fa-IR" sz="2400" b="1" dirty="0">
              <a:solidFill>
                <a:prstClr val="black"/>
              </a:solidFill>
              <a:latin typeface="Calibri" panose="020F0502020204030204"/>
              <a:cs typeface="B Titr" panose="00000700000000000000" pitchFamily="2" charset="-78"/>
            </a:endParaRPr>
          </a:p>
        </p:txBody>
      </p:sp>
    </p:spTree>
    <p:extLst>
      <p:ext uri="{BB962C8B-B14F-4D97-AF65-F5344CB8AC3E}">
        <p14:creationId xmlns:p14="http://schemas.microsoft.com/office/powerpoint/2010/main" val="704489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7086B2-0FC0-6ADD-A505-A2B837B8EE2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5CF61F9-EA9C-1B6B-137E-16C36B45BD5D}"/>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مهم‌ترين ويژگی زبانی سبک عراقی .............................است که گاه در يک شعر کوتاه نیز در کنار هم ديده می‌شود.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آمیختگی مختصات نو و کهن،</a:t>
            </a:r>
          </a:p>
        </p:txBody>
      </p:sp>
    </p:spTree>
    <p:extLst>
      <p:ext uri="{BB962C8B-B14F-4D97-AF65-F5344CB8AC3E}">
        <p14:creationId xmlns:p14="http://schemas.microsoft.com/office/powerpoint/2010/main" val="150333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628782-A667-CF33-BB5F-45A0FE89E03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3BAB7C1-6B2F-EB19-D728-0D71D02D55FF}"/>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هريک از موارد زير مربوط به کدام قلمرو از ويژگی‌های شعر يا نثر سبک عراقی است؟</a:t>
            </a:r>
          </a:p>
          <a:p>
            <a:pPr algn="r" rtl="1">
              <a:lnSpc>
                <a:spcPct val="200000"/>
              </a:lnSpc>
            </a:pPr>
            <a:r>
              <a:rPr lang="fa-IR" sz="2400" b="1" dirty="0">
                <a:cs typeface="B Nazanin" panose="00000400000000000000" pitchFamily="2" charset="-78"/>
              </a:rPr>
              <a:t>الف) تثبیت جايگاه «تخلّص» در انتهای قالب غزل </a:t>
            </a:r>
          </a:p>
          <a:p>
            <a:pPr algn="r" rtl="1">
              <a:lnSpc>
                <a:spcPct val="200000"/>
              </a:lnSpc>
            </a:pPr>
            <a:r>
              <a:rPr lang="fa-IR" sz="2400" b="1" dirty="0">
                <a:cs typeface="B Nazanin" panose="00000400000000000000" pitchFamily="2" charset="-78"/>
              </a:rPr>
              <a:t>ب) ظاهرسازی و تصنّع در کتاب‌های مصنوع و متکلّف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شعر		ب) نثر</a:t>
            </a:r>
          </a:p>
        </p:txBody>
      </p:sp>
    </p:spTree>
    <p:extLst>
      <p:ext uri="{BB962C8B-B14F-4D97-AF65-F5344CB8AC3E}">
        <p14:creationId xmlns:p14="http://schemas.microsoft.com/office/powerpoint/2010/main" val="2411185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632506-B6D8-C268-1D6B-011D17225FB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451D4A-D152-CA2C-44BE-9C2F23452321}"/>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بیت «رفت آن مسکین و سالی در سفر / در فراق دوست سوزيد از شرر»، کدام واژه بیانگر يکی از ويژگی‌های قلمرو فکری شعر سبک عراقی است؟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فراق</a:t>
            </a:r>
          </a:p>
        </p:txBody>
      </p:sp>
    </p:spTree>
    <p:extLst>
      <p:ext uri="{BB962C8B-B14F-4D97-AF65-F5344CB8AC3E}">
        <p14:creationId xmlns:p14="http://schemas.microsoft.com/office/powerpoint/2010/main" val="2661457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B402A2-B706-1B40-F610-1B259B1539AE}"/>
              </a:ext>
            </a:extLst>
          </p:cNvPr>
          <p:cNvSpPr txBox="1"/>
          <p:nvPr/>
        </p:nvSpPr>
        <p:spPr>
          <a:xfrm>
            <a:off x="1055077" y="539821"/>
            <a:ext cx="10948180" cy="5842497"/>
          </a:xfrm>
          <a:prstGeom prst="rect">
            <a:avLst/>
          </a:prstGeom>
          <a:noFill/>
        </p:spPr>
        <p:txBody>
          <a:bodyPr wrap="square">
            <a:spAutoFit/>
          </a:bodyPr>
          <a:lstStyle/>
          <a:p>
            <a:pPr algn="r" rtl="1">
              <a:lnSpc>
                <a:spcPct val="150000"/>
              </a:lnSpc>
            </a:pPr>
            <a:r>
              <a:rPr lang="fa-IR" sz="2800" b="1" dirty="0">
                <a:cs typeface="B Titr" panose="00000700000000000000" pitchFamily="2" charset="-78"/>
              </a:rPr>
              <a:t>ویژگی‌های سبک عراقی</a:t>
            </a:r>
          </a:p>
          <a:p>
            <a:pPr algn="r" rtl="1">
              <a:lnSpc>
                <a:spcPct val="150000"/>
              </a:lnSpc>
            </a:pPr>
            <a:r>
              <a:rPr lang="fa-IR" sz="2800" b="1" dirty="0">
                <a:cs typeface="B Titr" panose="00000700000000000000" pitchFamily="2" charset="-78"/>
              </a:rPr>
              <a:t>الف) شعر:</a:t>
            </a:r>
          </a:p>
          <a:p>
            <a:pPr algn="r" rtl="1">
              <a:lnSpc>
                <a:spcPct val="150000"/>
              </a:lnSpc>
            </a:pPr>
            <a:r>
              <a:rPr lang="fa-IR" sz="2800" b="1" dirty="0">
                <a:cs typeface="B Titr" panose="00000700000000000000" pitchFamily="2" charset="-78"/>
              </a:rPr>
              <a:t>1- زبانی:</a:t>
            </a:r>
          </a:p>
          <a:p>
            <a:pPr algn="r" rtl="1">
              <a:lnSpc>
                <a:spcPct val="150000"/>
              </a:lnSpc>
            </a:pPr>
            <a:r>
              <a:rPr lang="fa-IR" sz="2800" b="1" dirty="0">
                <a:cs typeface="B Titr" panose="00000700000000000000" pitchFamily="2" charset="-78"/>
              </a:rPr>
              <a:t>مهم‌ترین ویژگی سبک عراقی</a:t>
            </a: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fa-IR" sz="2800" b="1" dirty="0">
              <a:cs typeface="B Titr" panose="00000700000000000000" pitchFamily="2" charset="-78"/>
            </a:endParaRPr>
          </a:p>
          <a:p>
            <a:pPr algn="r" rtl="1">
              <a:lnSpc>
                <a:spcPct val="150000"/>
              </a:lnSpc>
            </a:pPr>
            <a:endParaRPr lang="en-US" sz="2800" b="1" dirty="0">
              <a:cs typeface="B Titr" panose="00000700000000000000" pitchFamily="2" charset="-78"/>
            </a:endParaRPr>
          </a:p>
        </p:txBody>
      </p:sp>
      <p:sp>
        <p:nvSpPr>
          <p:cNvPr id="3" name="Rectangle: Rounded Corners 2">
            <a:extLst>
              <a:ext uri="{FF2B5EF4-FFF2-40B4-BE49-F238E27FC236}">
                <a16:creationId xmlns:a16="http://schemas.microsoft.com/office/drawing/2014/main" id="{DDD1A1DB-1C1C-917B-AB4A-0CDBD2099CBD}"/>
              </a:ext>
            </a:extLst>
          </p:cNvPr>
          <p:cNvSpPr/>
          <p:nvPr/>
        </p:nvSpPr>
        <p:spPr>
          <a:xfrm>
            <a:off x="2433709" y="3699801"/>
            <a:ext cx="8989255" cy="2096087"/>
          </a:xfrm>
          <a:prstGeom prst="roundRect">
            <a:avLst/>
          </a:prstGeom>
          <a:solidFill>
            <a:srgbClr val="009EDE"/>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fa-IR" sz="2800" b="1" dirty="0">
                <a:solidFill>
                  <a:schemeClr val="tx1"/>
                </a:solidFill>
                <a:cs typeface="B Nazanin" panose="00000400000000000000" pitchFamily="2" charset="-78"/>
              </a:rPr>
              <a:t>اساساٌ مهم‌ترین ویژگی زبانی سبک عراقی </a:t>
            </a:r>
            <a:r>
              <a:rPr lang="fa-IR" sz="2800" b="1" u="sng" dirty="0">
                <a:solidFill>
                  <a:schemeClr val="tx1"/>
                </a:solidFill>
                <a:cs typeface="B Nazanin" panose="00000400000000000000" pitchFamily="2" charset="-78"/>
              </a:rPr>
              <a:t>درهم آمیختگی مختصات نووکهن </a:t>
            </a:r>
            <a:r>
              <a:rPr lang="fa-IR" sz="2800" b="1" dirty="0">
                <a:solidFill>
                  <a:schemeClr val="tx1"/>
                </a:solidFill>
                <a:cs typeface="B Nazanin" panose="00000400000000000000" pitchFamily="2" charset="-78"/>
              </a:rPr>
              <a:t>است که گاهی در یک شعرکوتاه نیزدرکنارهم دیده می‌شود.</a:t>
            </a:r>
          </a:p>
          <a:p>
            <a:pPr algn="ctr">
              <a:lnSpc>
                <a:spcPct val="200000"/>
              </a:lnSpc>
            </a:pPr>
            <a:endParaRPr lang="en-US" sz="2800" dirty="0">
              <a:solidFill>
                <a:schemeClr val="tx1"/>
              </a:solidFill>
            </a:endParaRPr>
          </a:p>
        </p:txBody>
      </p:sp>
    </p:spTree>
    <p:extLst>
      <p:ext uri="{BB962C8B-B14F-4D97-AF65-F5344CB8AC3E}">
        <p14:creationId xmlns:p14="http://schemas.microsoft.com/office/powerpoint/2010/main" val="3025177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CE1DF0-5922-2DA4-F400-D51741961C3B}"/>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464FCF9C-443A-97E9-C94A-9942C3EB1C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 درست يا نادرست بودن،  عبارت زير را مشخص كنيد.</a:t>
            </a:r>
          </a:p>
          <a:p>
            <a:pPr algn="r" rtl="1">
              <a:lnSpc>
                <a:spcPct val="200000"/>
              </a:lnSpc>
            </a:pPr>
            <a:r>
              <a:rPr lang="fa-IR" sz="2400" b="1" dirty="0">
                <a:cs typeface="B Nazanin" panose="00000400000000000000" pitchFamily="2" charset="-78"/>
              </a:rPr>
              <a:t>كتاب «ظفرنامة شامي» قديمي ترين تاريخ نوشته شده دربارة فتوحات چنگيز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نادرست (تیمور) </a:t>
            </a:r>
          </a:p>
        </p:txBody>
      </p:sp>
    </p:spTree>
    <p:extLst>
      <p:ext uri="{BB962C8B-B14F-4D97-AF65-F5344CB8AC3E}">
        <p14:creationId xmlns:p14="http://schemas.microsoft.com/office/powerpoint/2010/main" val="2923702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C56722-1256-8FBF-8D63-CC4CFD8B1EF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3AAB4E0-97CF-A2E8-0CFE-92C623B5AAF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 هريك از موارد زير، واژه درست را از داخل كمانك انتخاب كنيد.</a:t>
            </a:r>
          </a:p>
          <a:p>
            <a:pPr algn="r" rtl="1">
              <a:lnSpc>
                <a:spcPct val="200000"/>
              </a:lnSpc>
            </a:pPr>
            <a:r>
              <a:rPr lang="fa-IR" sz="2400" b="1" dirty="0">
                <a:cs typeface="B Nazanin" panose="00000400000000000000" pitchFamily="2" charset="-78"/>
              </a:rPr>
              <a:t>الف) امير عليشير نوايي كتاب (بابرنامه - محاکمة اللغتين) را به تركي نوشت.</a:t>
            </a:r>
          </a:p>
          <a:p>
            <a:pPr algn="r" rtl="1">
              <a:lnSpc>
                <a:spcPct val="200000"/>
              </a:lnSpc>
            </a:pPr>
            <a:r>
              <a:rPr lang="fa-IR" sz="2400" b="1" dirty="0">
                <a:cs typeface="B Nazanin" panose="00000400000000000000" pitchFamily="2" charset="-78"/>
              </a:rPr>
              <a:t> ب) با از بين رفتن سلطه حكومت بغداد بر ايران كاربرد لغات عربي (كم- زیاد)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محاکمه‌اللغتین - کم</a:t>
            </a:r>
          </a:p>
        </p:txBody>
      </p:sp>
    </p:spTree>
    <p:extLst>
      <p:ext uri="{BB962C8B-B14F-4D97-AF65-F5344CB8AC3E}">
        <p14:creationId xmlns:p14="http://schemas.microsoft.com/office/powerpoint/2010/main" val="4083579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A397C3-5065-F475-3BF1-86E0A19D7986}"/>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DA316075-01D1-EB24-726A-491D3AAC3E99}"/>
              </a:ext>
            </a:extLst>
          </p:cNvPr>
          <p:cNvSpPr txBox="1"/>
          <p:nvPr/>
        </p:nvSpPr>
        <p:spPr>
          <a:xfrm>
            <a:off x="1223890" y="1859340"/>
            <a:ext cx="10424160" cy="3693319"/>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درست يا نادرست بودن، عبارت زير را مشخص كنيد.</a:t>
            </a:r>
          </a:p>
          <a:p>
            <a:pPr algn="r" rtl="1">
              <a:lnSpc>
                <a:spcPct val="200000"/>
              </a:lnSpc>
            </a:pPr>
            <a:r>
              <a:rPr lang="fa-IR" sz="2400" b="1" dirty="0">
                <a:cs typeface="B Nazanin" panose="00000400000000000000" pitchFamily="2" charset="-78"/>
              </a:rPr>
              <a:t>ملّا حسین واعظ کاشفی «کلیله و دمنه» به انشای خود بازگرداند و ان را «انوار سهیلی» نامید.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درست</a:t>
            </a:r>
          </a:p>
        </p:txBody>
      </p:sp>
    </p:spTree>
    <p:extLst>
      <p:ext uri="{BB962C8B-B14F-4D97-AF65-F5344CB8AC3E}">
        <p14:creationId xmlns:p14="http://schemas.microsoft.com/office/powerpoint/2010/main" val="39200388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E41D0E-CAC5-8D2B-5694-83B925D088B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FEB16E4-D3B5-68F7-8145-16BD9EA70E16}"/>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 درست را از داخل كمانك انتخاب كنيد.</a:t>
            </a:r>
          </a:p>
          <a:p>
            <a:pPr algn="r" rtl="1">
              <a:lnSpc>
                <a:spcPct val="200000"/>
              </a:lnSpc>
            </a:pPr>
            <a:r>
              <a:rPr lang="fa-IR" sz="2400" b="1" dirty="0">
                <a:cs typeface="B Nazanin" panose="00000400000000000000" pitchFamily="2" charset="-78"/>
              </a:rPr>
              <a:t>نويسندۀ كتاب محاکمه‌اللغتين (ظهيرالدّين بابر - اميرعليشير نوايي)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امیر علیشیر نوایی</a:t>
            </a:r>
          </a:p>
        </p:txBody>
      </p:sp>
    </p:spTree>
    <p:extLst>
      <p:ext uri="{BB962C8B-B14F-4D97-AF65-F5344CB8AC3E}">
        <p14:creationId xmlns:p14="http://schemas.microsoft.com/office/powerpoint/2010/main" val="4280843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4B0978-6325-2302-BF24-26D4F6D630F0}"/>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064CB7EB-5294-6E3A-02CA-43A8DD1A419A}"/>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كداميك از ويژگي‌هاي سبك خراساني نيست؟</a:t>
            </a:r>
          </a:p>
          <a:p>
            <a:pPr algn="r" rtl="1">
              <a:lnSpc>
                <a:spcPct val="200000"/>
              </a:lnSpc>
            </a:pPr>
            <a:r>
              <a:rPr lang="fa-IR" sz="2400" b="1" dirty="0">
                <a:cs typeface="B Nazanin" panose="00000400000000000000" pitchFamily="2" charset="-78"/>
              </a:rPr>
              <a:t>الف) شادي‌گرایي 		ب) آسماني بودن معشوق		 ج) وصال	 د) دستايش خرد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2488021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34819D-F928-B460-5B81-BB46EFBD4D1C}"/>
              </a:ext>
            </a:extLst>
          </p:cNvPr>
          <p:cNvSpPr txBox="1"/>
          <p:nvPr/>
        </p:nvSpPr>
        <p:spPr>
          <a:xfrm>
            <a:off x="5722034" y="175536"/>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E2B334-89CD-77AE-FABD-D5EE2938EEE7}"/>
              </a:ext>
            </a:extLst>
          </p:cNvPr>
          <p:cNvSpPr txBox="1"/>
          <p:nvPr/>
        </p:nvSpPr>
        <p:spPr>
          <a:xfrm>
            <a:off x="970672" y="1029346"/>
            <a:ext cx="11015002" cy="5909310"/>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 یک از ابیات ستون»الف« در بردارندۀ کدام ویژگی فکری سبک عراقی در ستون«ب» هستند؟ دو ویژگی در ستون «ب» اضافی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فراق	ب) غم‌گرایی	ج) باور به قضا و قدر</a:t>
            </a:r>
          </a:p>
        </p:txBody>
      </p:sp>
      <p:graphicFrame>
        <p:nvGraphicFramePr>
          <p:cNvPr id="4" name="Table 3">
            <a:extLst>
              <a:ext uri="{FF2B5EF4-FFF2-40B4-BE49-F238E27FC236}">
                <a16:creationId xmlns:a16="http://schemas.microsoft.com/office/drawing/2014/main" id="{9DCEBD72-9433-0C99-9493-3317CBE25A4D}"/>
              </a:ext>
            </a:extLst>
          </p:cNvPr>
          <p:cNvGraphicFramePr>
            <a:graphicFrameLocks noGrp="1"/>
          </p:cNvGraphicFramePr>
          <p:nvPr>
            <p:extLst>
              <p:ext uri="{D42A27DB-BD31-4B8C-83A1-F6EECF244321}">
                <p14:modId xmlns:p14="http://schemas.microsoft.com/office/powerpoint/2010/main" val="2014564477"/>
              </p:ext>
            </p:extLst>
          </p:nvPr>
        </p:nvGraphicFramePr>
        <p:xfrm>
          <a:off x="1083212" y="2731346"/>
          <a:ext cx="10737165" cy="3465840"/>
        </p:xfrm>
        <a:graphic>
          <a:graphicData uri="http://schemas.openxmlformats.org/drawingml/2006/table">
            <a:tbl>
              <a:tblPr firstRow="1" bandRow="1">
                <a:tableStyleId>{5C22544A-7EE6-4342-B048-85BDC9FD1C3A}</a:tableStyleId>
              </a:tblPr>
              <a:tblGrid>
                <a:gridCol w="2340526">
                  <a:extLst>
                    <a:ext uri="{9D8B030D-6E8A-4147-A177-3AD203B41FA5}">
                      <a16:colId xmlns:a16="http://schemas.microsoft.com/office/drawing/2014/main" val="1876664836"/>
                    </a:ext>
                  </a:extLst>
                </a:gridCol>
                <a:gridCol w="8396639">
                  <a:extLst>
                    <a:ext uri="{9D8B030D-6E8A-4147-A177-3AD203B41FA5}">
                      <a16:colId xmlns:a16="http://schemas.microsoft.com/office/drawing/2014/main" val="1588525004"/>
                    </a:ext>
                  </a:extLst>
                </a:gridCol>
              </a:tblGrid>
              <a:tr h="552960">
                <a:tc>
                  <a:txBody>
                    <a:bodyPr/>
                    <a:lstStyle/>
                    <a:p>
                      <a:pPr algn="ctr" rtl="1"/>
                      <a:r>
                        <a:rPr lang="fa-IR" sz="2400" dirty="0">
                          <a:solidFill>
                            <a:schemeClr val="tx1"/>
                          </a:solidFill>
                          <a:cs typeface="B Nazanin" panose="00000400000000000000" pitchFamily="2" charset="-78"/>
                        </a:rPr>
                        <a:t>ب</a:t>
                      </a:r>
                      <a:endParaRPr lang="en-US" sz="2400" dirty="0">
                        <a:solidFill>
                          <a:schemeClr val="tx1"/>
                        </a:solidFill>
                        <a:cs typeface="B Nazanin" panose="00000400000000000000" pitchFamily="2" charset="-78"/>
                      </a:endParaRPr>
                    </a:p>
                  </a:txBody>
                  <a:tcPr/>
                </a:tc>
                <a:tc>
                  <a:txBody>
                    <a:bodyPr/>
                    <a:lstStyle/>
                    <a:p>
                      <a:pPr algn="ctr" rtl="1"/>
                      <a:r>
                        <a:rPr lang="fa-IR" sz="2400" dirty="0">
                          <a:solidFill>
                            <a:schemeClr val="tx1"/>
                          </a:solidFill>
                          <a:cs typeface="B Nazanin" panose="00000400000000000000" pitchFamily="2" charset="-78"/>
                        </a:rPr>
                        <a:t>الف</a:t>
                      </a:r>
                      <a:endParaRPr lang="en-US" sz="2400" dirty="0">
                        <a:solidFill>
                          <a:schemeClr val="tx1"/>
                        </a:solidFill>
                        <a:cs typeface="B Nazanin" panose="00000400000000000000" pitchFamily="2" charset="-78"/>
                      </a:endParaRPr>
                    </a:p>
                  </a:txBody>
                  <a:tcPr/>
                </a:tc>
                <a:extLst>
                  <a:ext uri="{0D108BD9-81ED-4DB2-BD59-A6C34878D82A}">
                    <a16:rowId xmlns:a16="http://schemas.microsoft.com/office/drawing/2014/main" val="744995545"/>
                  </a:ext>
                </a:extLst>
              </a:tr>
              <a:tr h="552960">
                <a:tc>
                  <a:txBody>
                    <a:bodyPr/>
                    <a:lstStyle/>
                    <a:p>
                      <a:pPr algn="ctr" rtl="1"/>
                      <a:r>
                        <a:rPr lang="fa-IR" sz="2000" b="1" dirty="0">
                          <a:solidFill>
                            <a:schemeClr val="tx1"/>
                          </a:solidFill>
                          <a:cs typeface="B Nazanin" panose="00000400000000000000" pitchFamily="2" charset="-78"/>
                        </a:rPr>
                        <a:t>آسمانی بودن معشوق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الف) ای ساربان آهسته را کارام جانم میرود / وان دل که با خود داشتم، با دلستانم می‌رود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3386690806"/>
                  </a:ext>
                </a:extLst>
              </a:tr>
              <a:tr h="552960">
                <a:tc>
                  <a:txBody>
                    <a:bodyPr/>
                    <a:lstStyle/>
                    <a:p>
                      <a:pPr algn="ctr" rtl="1"/>
                      <a:r>
                        <a:rPr lang="fa-IR" sz="2000" b="1" dirty="0">
                          <a:solidFill>
                            <a:schemeClr val="tx1"/>
                          </a:solidFill>
                          <a:cs typeface="B Nazanin" panose="00000400000000000000" pitchFamily="2" charset="-78"/>
                        </a:rPr>
                        <a:t>باور به قضا و قدر</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ب) کی شعر تر انگیزد، خاطر که حزین باشد / یک نکته از این معنی، گفتیم و همین باشد</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1713064682"/>
                  </a:ext>
                </a:extLst>
              </a:tr>
              <a:tr h="552960">
                <a:tc>
                  <a:txBody>
                    <a:bodyPr/>
                    <a:lstStyle/>
                    <a:p>
                      <a:pPr algn="ctr" rtl="1"/>
                      <a:r>
                        <a:rPr lang="fa-IR" sz="2000" b="1" dirty="0">
                          <a:solidFill>
                            <a:schemeClr val="tx1"/>
                          </a:solidFill>
                          <a:cs typeface="B Nazanin" panose="00000400000000000000" pitchFamily="2" charset="-78"/>
                        </a:rPr>
                        <a:t>فراق</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ج)  رضا به داده بده وز جبین گره بگشای / که بر من و تو درِ اختیار نگشاده است(جبین: پیشانی)</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132398721"/>
                  </a:ext>
                </a:extLst>
              </a:tr>
              <a:tr h="552960">
                <a:tc>
                  <a:txBody>
                    <a:bodyPr/>
                    <a:lstStyle/>
                    <a:p>
                      <a:pPr algn="ctr" rtl="1"/>
                      <a:r>
                        <a:rPr lang="fa-IR" sz="2000" b="1" dirty="0">
                          <a:solidFill>
                            <a:schemeClr val="tx1"/>
                          </a:solidFill>
                          <a:cs typeface="B Nazanin" panose="00000400000000000000" pitchFamily="2" charset="-78"/>
                        </a:rPr>
                        <a:t>رواج روحیّۀ عرفانی و اخلاقی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959866005"/>
                  </a:ext>
                </a:extLst>
              </a:tr>
              <a:tr h="552960">
                <a:tc>
                  <a:txBody>
                    <a:bodyPr/>
                    <a:lstStyle/>
                    <a:p>
                      <a:pPr algn="ctr" rtl="1"/>
                      <a:r>
                        <a:rPr lang="fa-IR" sz="2000" b="1" dirty="0">
                          <a:solidFill>
                            <a:schemeClr val="tx1"/>
                          </a:solidFill>
                          <a:cs typeface="B Nazanin" panose="00000400000000000000" pitchFamily="2" charset="-78"/>
                        </a:rPr>
                        <a:t>غم‌گرایی</a:t>
                      </a:r>
                      <a:endParaRPr lang="en-US" sz="2000" b="1" dirty="0">
                        <a:solidFill>
                          <a:schemeClr val="tx1"/>
                        </a:solidFill>
                        <a:cs typeface="B Nazanin" panose="00000400000000000000" pitchFamily="2" charset="-78"/>
                      </a:endParaRPr>
                    </a:p>
                  </a:txBody>
                  <a:tcPr/>
                </a:tc>
                <a:tc>
                  <a:txBody>
                    <a:bodyPr/>
                    <a:lstStyle/>
                    <a:p>
                      <a:pPr algn="ctr" rtl="1"/>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txBody>
                  <a:tcPr/>
                </a:tc>
                <a:extLst>
                  <a:ext uri="{0D108BD9-81ED-4DB2-BD59-A6C34878D82A}">
                    <a16:rowId xmlns:a16="http://schemas.microsoft.com/office/drawing/2014/main" val="438140829"/>
                  </a:ext>
                </a:extLst>
              </a:tr>
            </a:tbl>
          </a:graphicData>
        </a:graphic>
      </p:graphicFrame>
    </p:spTree>
    <p:extLst>
      <p:ext uri="{BB962C8B-B14F-4D97-AF65-F5344CB8AC3E}">
        <p14:creationId xmlns:p14="http://schemas.microsoft.com/office/powerpoint/2010/main" val="28860052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89754E-2176-041C-3D01-66EDF856E6B9}"/>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D1C6E2A-5950-34EB-60F7-4DA93F61548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آنچه در مقایسۀ ویژگیهای فکری سبکهای خراسانی و عراقی آموختیم، هر یک از ابیات زیر را در کدام حوزه ( سبک) می‌توان جای داد؟ با ذکر یک دلیل.</a:t>
            </a:r>
          </a:p>
          <a:p>
            <a:pPr algn="r" rtl="1">
              <a:lnSpc>
                <a:spcPct val="200000"/>
              </a:lnSpc>
            </a:pPr>
            <a:r>
              <a:rPr lang="fa-IR" sz="2400" b="1" dirty="0">
                <a:cs typeface="B Nazanin" panose="00000400000000000000" pitchFamily="2" charset="-78"/>
              </a:rPr>
              <a:t>الف) درخت تو گر بار دانش بگیرد	 به زیرآوری چرخ نیلوفری را</a:t>
            </a:r>
          </a:p>
          <a:p>
            <a:pPr algn="r" rtl="1">
              <a:lnSpc>
                <a:spcPct val="200000"/>
              </a:lnSpc>
            </a:pPr>
            <a:r>
              <a:rPr lang="fa-IR" sz="2400" b="1" dirty="0">
                <a:cs typeface="B Nazanin" panose="00000400000000000000" pitchFamily="2" charset="-78"/>
              </a:rPr>
              <a:t>ب) هر که چیزی دوست دارد، جان و دل بر وی گمارد/ هر که محرابش تو باشی، سر ز خلوت بر نیارد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خراسانی (ستایش خرد) 	ب) عراقی (آسمانی بودن معشوق)</a:t>
            </a:r>
          </a:p>
        </p:txBody>
      </p:sp>
    </p:spTree>
    <p:extLst>
      <p:ext uri="{BB962C8B-B14F-4D97-AF65-F5344CB8AC3E}">
        <p14:creationId xmlns:p14="http://schemas.microsoft.com/office/powerpoint/2010/main" val="8959601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8A3726-1FD4-7CC9-41E4-EF5A927F80E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E54E690-F8FA-A6DE-BBD1-86B4C20CA28C}"/>
              </a:ext>
            </a:extLst>
          </p:cNvPr>
          <p:cNvSpPr txBox="1"/>
          <p:nvPr/>
        </p:nvSpPr>
        <p:spPr>
          <a:xfrm>
            <a:off x="1223890" y="1859340"/>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اساساً مهمترین ویژگی زبانی سبک عراقی .............است .</a:t>
            </a:r>
          </a:p>
          <a:p>
            <a:pPr algn="r" rtl="1">
              <a:lnSpc>
                <a:spcPct val="200000"/>
              </a:lnSpc>
            </a:pPr>
            <a:r>
              <a:rPr lang="fa-IR" sz="2400" b="1" dirty="0">
                <a:cs typeface="B Nazanin" panose="00000400000000000000" pitchFamily="2" charset="-78"/>
              </a:rPr>
              <a:t>الف) کم شدن لغات فارسی اصیل			 ب) درهم آمیختگی مختصات نو و کهن</a:t>
            </a:r>
          </a:p>
          <a:p>
            <a:pPr algn="r" rtl="1">
              <a:lnSpc>
                <a:spcPct val="200000"/>
              </a:lnSpc>
            </a:pPr>
            <a:r>
              <a:rPr lang="fa-IR" sz="2400" b="1" dirty="0">
                <a:cs typeface="B Nazanin" panose="00000400000000000000" pitchFamily="2" charset="-78"/>
              </a:rPr>
              <a:t>ج) به کارگیری حرف نشانۀ  «مـَر» درکنار مفعول	 د) تغییر کامل چهارچوب فارسی قدیم</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ب</a:t>
            </a:r>
          </a:p>
        </p:txBody>
      </p:sp>
    </p:spTree>
    <p:extLst>
      <p:ext uri="{BB962C8B-B14F-4D97-AF65-F5344CB8AC3E}">
        <p14:creationId xmlns:p14="http://schemas.microsoft.com/office/powerpoint/2010/main" val="39505756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B833DB-D846-A22D-0EAF-537699A4C692}"/>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0D3F80D-F07E-5643-07A4-0849FFCF3EA9}"/>
              </a:ext>
            </a:extLst>
          </p:cNvPr>
          <p:cNvSpPr txBox="1"/>
          <p:nvPr/>
        </p:nvSpPr>
        <p:spPr>
          <a:xfrm>
            <a:off x="829994" y="1859340"/>
            <a:ext cx="10818056"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واژه‌های مشخّص شده در متن زیر، بیانگرکدام ویژگی شاخص زبانی سبک نثر در دورۀ تیموریان است ؟</a:t>
            </a:r>
          </a:p>
          <a:p>
            <a:pPr algn="r" rtl="1">
              <a:lnSpc>
                <a:spcPct val="200000"/>
              </a:lnSpc>
            </a:pPr>
            <a:r>
              <a:rPr lang="fa-IR" sz="2400" b="1" dirty="0">
                <a:cs typeface="B Nazanin" panose="00000400000000000000" pitchFamily="2" charset="-78"/>
              </a:rPr>
              <a:t> « امیرانشاه با پنجاه </a:t>
            </a:r>
            <a:r>
              <a:rPr lang="fa-IR" sz="2400" b="1" u="sng" dirty="0">
                <a:cs typeface="B Nazanin" panose="00000400000000000000" pitchFamily="2" charset="-78"/>
              </a:rPr>
              <a:t>قشون</a:t>
            </a:r>
            <a:r>
              <a:rPr lang="fa-IR" sz="2400" b="1" dirty="0">
                <a:cs typeface="B Nazanin" panose="00000400000000000000" pitchFamily="2" charset="-78"/>
              </a:rPr>
              <a:t> بر موجب فرمان روان شد و در </a:t>
            </a:r>
            <a:r>
              <a:rPr lang="fa-IR" sz="2400" b="1" u="sng" dirty="0">
                <a:cs typeface="B Nazanin" panose="00000400000000000000" pitchFamily="2" charset="-78"/>
              </a:rPr>
              <a:t>ییلاق</a:t>
            </a:r>
            <a:r>
              <a:rPr lang="fa-IR" sz="2400" b="1" dirty="0">
                <a:cs typeface="B Nazanin" panose="00000400000000000000" pitchFamily="2" charset="-78"/>
              </a:rPr>
              <a:t> بلخ فرود آمد »</a:t>
            </a:r>
          </a:p>
          <a:p>
            <a:pPr rtl="1">
              <a:lnSpc>
                <a:spcPct val="200000"/>
              </a:lnSpc>
            </a:pPr>
            <a:r>
              <a:rPr lang="fa-IR" sz="2400" b="1" dirty="0">
                <a:cs typeface="B Nazanin" panose="00000400000000000000" pitchFamily="2" charset="-78"/>
              </a:rPr>
              <a:t> ظفرنامۀ شامی</a:t>
            </a:r>
          </a:p>
          <a:p>
            <a:pPr rtl="1">
              <a:lnSpc>
                <a:spcPct val="200000"/>
              </a:lnSpc>
            </a:pPr>
            <a:endParaRPr lang="fa-IR" sz="2400" b="1" dirty="0">
              <a:cs typeface="B Nazanin" panose="00000400000000000000" pitchFamily="2" charset="-78"/>
            </a:endParaRPr>
          </a:p>
          <a:p>
            <a:pP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ورود لغات ترکی مغولی</a:t>
            </a:r>
          </a:p>
        </p:txBody>
      </p:sp>
    </p:spTree>
    <p:extLst>
      <p:ext uri="{BB962C8B-B14F-4D97-AF65-F5344CB8AC3E}">
        <p14:creationId xmlns:p14="http://schemas.microsoft.com/office/powerpoint/2010/main" val="36255709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4BF523-6AD9-DE73-C109-9DFE0470E555}"/>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9023502-8B21-63D8-35C4-FE9A6BBF4F5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با توجه به مقایسۀ ویژگی‌های فکری سبک خراسانی و عراقی جاهای خالی را کامل کنید :</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باور به قضا و قدر	ب) عینیّت‌گرایی یا توجه به دنیاری بیرون</a:t>
            </a:r>
          </a:p>
        </p:txBody>
      </p:sp>
      <p:graphicFrame>
        <p:nvGraphicFramePr>
          <p:cNvPr id="4" name="Table 3">
            <a:extLst>
              <a:ext uri="{FF2B5EF4-FFF2-40B4-BE49-F238E27FC236}">
                <a16:creationId xmlns:a16="http://schemas.microsoft.com/office/drawing/2014/main" id="{BFDE08D1-D8DC-529D-F55F-56AD24FEEEE1}"/>
              </a:ext>
            </a:extLst>
          </p:cNvPr>
          <p:cNvGraphicFramePr>
            <a:graphicFrameLocks noGrp="1"/>
          </p:cNvGraphicFramePr>
          <p:nvPr>
            <p:extLst>
              <p:ext uri="{D42A27DB-BD31-4B8C-83A1-F6EECF244321}">
                <p14:modId xmlns:p14="http://schemas.microsoft.com/office/powerpoint/2010/main" val="2875013618"/>
              </p:ext>
            </p:extLst>
          </p:nvPr>
        </p:nvGraphicFramePr>
        <p:xfrm>
          <a:off x="2524369" y="2940148"/>
          <a:ext cx="8128000" cy="214167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01637213"/>
                    </a:ext>
                  </a:extLst>
                </a:gridCol>
                <a:gridCol w="4064000">
                  <a:extLst>
                    <a:ext uri="{9D8B030D-6E8A-4147-A177-3AD203B41FA5}">
                      <a16:colId xmlns:a16="http://schemas.microsoft.com/office/drawing/2014/main" val="3255150511"/>
                    </a:ext>
                  </a:extLst>
                </a:gridCol>
              </a:tblGrid>
              <a:tr h="713892">
                <a:tc>
                  <a:txBody>
                    <a:bodyPr/>
                    <a:lstStyle/>
                    <a:p>
                      <a:pPr algn="ctr" rtl="1"/>
                      <a:r>
                        <a:rPr lang="fa-IR" sz="2400" b="1" dirty="0">
                          <a:solidFill>
                            <a:schemeClr val="tx1"/>
                          </a:solidFill>
                          <a:cs typeface="B Nazanin" panose="00000400000000000000" pitchFamily="2" charset="-78"/>
                        </a:rPr>
                        <a:t>عراقی</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خراسانی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388454"/>
                  </a:ext>
                </a:extLst>
              </a:tr>
              <a:tr h="713892">
                <a:tc>
                  <a:txBody>
                    <a:bodyPr/>
                    <a:lstStyle/>
                    <a:p>
                      <a:pPr algn="ctr" rtl="1"/>
                      <a:r>
                        <a:rPr lang="fa-IR" sz="2400" b="1" dirty="0">
                          <a:solidFill>
                            <a:schemeClr val="tx1"/>
                          </a:solidFill>
                          <a:cs typeface="B Nazanin" panose="00000400000000000000" pitchFamily="2" charset="-78"/>
                        </a:rPr>
                        <a:t>..................................</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الف) باور به اختیار و اراده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327640338"/>
                  </a:ext>
                </a:extLst>
              </a:tr>
              <a:tr h="713892">
                <a:tc>
                  <a:txBody>
                    <a:bodyPr/>
                    <a:lstStyle/>
                    <a:p>
                      <a:pPr algn="ctr" rtl="1"/>
                      <a:r>
                        <a:rPr lang="fa-IR" sz="2400" b="1" dirty="0">
                          <a:solidFill>
                            <a:schemeClr val="tx1"/>
                          </a:solidFill>
                          <a:cs typeface="B Nazanin" panose="00000400000000000000" pitchFamily="2" charset="-78"/>
                        </a:rPr>
                        <a:t>ذهن‌گرایی یا توجه به دنیای درون</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ب)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517379023"/>
                  </a:ext>
                </a:extLst>
              </a:tr>
            </a:tbl>
          </a:graphicData>
        </a:graphic>
      </p:graphicFrame>
    </p:spTree>
    <p:extLst>
      <p:ext uri="{BB962C8B-B14F-4D97-AF65-F5344CB8AC3E}">
        <p14:creationId xmlns:p14="http://schemas.microsoft.com/office/powerpoint/2010/main" val="3078544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EEC4CA-C28C-2B52-CBE9-1016787AB74D}"/>
              </a:ext>
            </a:extLst>
          </p:cNvPr>
          <p:cNvSpPr txBox="1"/>
          <p:nvPr/>
        </p:nvSpPr>
        <p:spPr>
          <a:xfrm>
            <a:off x="1131278" y="511685"/>
            <a:ext cx="10737165" cy="5482719"/>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ویژگی‌های سبک عراقی</a:t>
            </a:r>
          </a:p>
          <a:p>
            <a:pPr algn="r" rtl="1">
              <a:lnSpc>
                <a:spcPct val="250000"/>
              </a:lnSpc>
            </a:pPr>
            <a:r>
              <a:rPr lang="fa-IR" sz="2400" b="1" dirty="0">
                <a:cs typeface="B Titr" panose="00000700000000000000" pitchFamily="2" charset="-78"/>
              </a:rPr>
              <a:t>2- ادبی:</a:t>
            </a:r>
          </a:p>
          <a:p>
            <a:pPr algn="r" rtl="1">
              <a:lnSpc>
                <a:spcPct val="250000"/>
              </a:lnSpc>
            </a:pPr>
            <a:r>
              <a:rPr lang="fa-IR" sz="2400" b="1" dirty="0">
                <a:cs typeface="B Nazanin" panose="00000400000000000000" pitchFamily="2" charset="-78"/>
              </a:rPr>
              <a:t>1-</a:t>
            </a:r>
            <a:r>
              <a:rPr lang="fa-IR" sz="2400" b="1" dirty="0">
                <a:cs typeface="B Titr" panose="00000700000000000000" pitchFamily="2" charset="-78"/>
              </a:rPr>
              <a:t> </a:t>
            </a:r>
            <a:r>
              <a:rPr lang="fa-IR" sz="2400" b="1" dirty="0">
                <a:cs typeface="B Nazanin" panose="00000400000000000000" pitchFamily="2" charset="-78"/>
              </a:rPr>
              <a:t>در شعر این دوره کاربرد غزل بیشتر شدو جایگاه «تخلّص» در انتهای آن تثبیت گردید.</a:t>
            </a:r>
          </a:p>
          <a:p>
            <a:pPr algn="r" rtl="1">
              <a:lnSpc>
                <a:spcPct val="250000"/>
              </a:lnSpc>
            </a:pPr>
            <a:r>
              <a:rPr lang="fa-IR" sz="2400" b="1" dirty="0">
                <a:cs typeface="B Nazanin" panose="00000400000000000000" pitchFamily="2" charset="-78"/>
              </a:rPr>
              <a:t>2- توجه به علوم ادبی از جمله «بیان» و «بدیع«»بیشتر شد.</a:t>
            </a:r>
          </a:p>
          <a:p>
            <a:pPr algn="r" rtl="1">
              <a:lnSpc>
                <a:spcPct val="250000"/>
              </a:lnSpc>
            </a:pPr>
            <a:r>
              <a:rPr lang="fa-IR" sz="2400" b="1" dirty="0">
                <a:cs typeface="B Nazanin" panose="00000400000000000000" pitchFamily="2" charset="-78"/>
              </a:rPr>
              <a:t>3- شعر این دوره ازدربار خارج شد؛ قصیده ازرونق افتاد وغزل عارفانه وعاشقانه رواج یافت.</a:t>
            </a:r>
          </a:p>
          <a:p>
            <a:pPr algn="r" rtl="1">
              <a:lnSpc>
                <a:spcPct val="2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3969559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0EC3FC-90AD-2011-1A07-00DAA9252CDA}"/>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52AEC968-BF34-E040-03FA-DE1A88DFAACF}"/>
              </a:ext>
            </a:extLst>
          </p:cNvPr>
          <p:cNvSpPr txBox="1"/>
          <p:nvPr/>
        </p:nvSpPr>
        <p:spPr>
          <a:xfrm>
            <a:off x="1223890" y="1381031"/>
            <a:ext cx="10424160" cy="5170646"/>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ابیات زیر را بخوانید و به پرسش‌ها پاسخ دهید.</a:t>
            </a:r>
          </a:p>
          <a:p>
            <a:pPr algn="r" rtl="1">
              <a:lnSpc>
                <a:spcPct val="200000"/>
              </a:lnSpc>
            </a:pPr>
            <a:r>
              <a:rPr lang="fa-IR" sz="2400" b="1" dirty="0">
                <a:cs typeface="B Nazanin" panose="00000400000000000000" pitchFamily="2" charset="-78"/>
              </a:rPr>
              <a:t> «ز دو دیده خون‌ فشانم ز غمت شب جدایی		چه کنم که هست اینها گل باغ آشنایی</a:t>
            </a:r>
          </a:p>
          <a:p>
            <a:pPr algn="r" rtl="1">
              <a:lnSpc>
                <a:spcPct val="200000"/>
              </a:lnSpc>
            </a:pPr>
            <a:r>
              <a:rPr lang="fa-IR" sz="2400" b="1" dirty="0">
                <a:cs typeface="B Nazanin" panose="00000400000000000000" pitchFamily="2" charset="-78"/>
              </a:rPr>
              <a:t> درِ گلِستان چشمم ز چه رو همیشه باز است؟ 	به امید آنکه شاید تو به چشم من در آیی</a:t>
            </a:r>
          </a:p>
          <a:p>
            <a:pPr algn="r" rtl="1">
              <a:lnSpc>
                <a:spcPct val="20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200000"/>
              </a:lnSpc>
            </a:pPr>
            <a:r>
              <a:rPr lang="fa-IR" sz="2400" b="1" dirty="0">
                <a:cs typeface="B Nazanin" panose="00000400000000000000" pitchFamily="2" charset="-78"/>
              </a:rPr>
              <a:t>     (فخرالدین عراقی)</a:t>
            </a:r>
          </a:p>
          <a:p>
            <a:pPr algn="r" rtl="1">
              <a:lnSpc>
                <a:spcPct val="200000"/>
              </a:lnSpc>
            </a:pPr>
            <a:r>
              <a:rPr lang="fa-IR" sz="2400" b="1" dirty="0">
                <a:cs typeface="B Nazanin" panose="00000400000000000000" pitchFamily="2" charset="-78"/>
              </a:rPr>
              <a:t>الف) ویژگی‌های ادبی سبک عراقی را در آن بیابید.</a:t>
            </a:r>
          </a:p>
          <a:p>
            <a:pPr algn="r" rtl="1">
              <a:lnSpc>
                <a:spcPct val="200000"/>
              </a:lnSpc>
            </a:pPr>
            <a:r>
              <a:rPr lang="fa-IR" sz="2400" b="1" dirty="0">
                <a:cs typeface="B Nazanin" panose="00000400000000000000" pitchFamily="2" charset="-78"/>
              </a:rPr>
              <a:t>ب) دو مورد از ویژگی‌های فکری ابیات را بنویسید.</a:t>
            </a:r>
          </a:p>
        </p:txBody>
      </p:sp>
    </p:spTree>
    <p:extLst>
      <p:ext uri="{BB962C8B-B14F-4D97-AF65-F5344CB8AC3E}">
        <p14:creationId xmlns:p14="http://schemas.microsoft.com/office/powerpoint/2010/main" val="7920851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C7939A-3C8A-824D-7677-00247AF6599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25A707D1-852C-5355-0A40-D1EB0739E4B7}"/>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کدام‌یک از موارد زیر از ویژگی‌های زبانی سبک‌عراقی محسوب می‌شود؟</a:t>
            </a:r>
          </a:p>
          <a:p>
            <a:pPr algn="r" rtl="1">
              <a:lnSpc>
                <a:spcPct val="200000"/>
              </a:lnSpc>
            </a:pPr>
            <a:r>
              <a:rPr lang="fa-IR" sz="2400" b="1" dirty="0">
                <a:cs typeface="B Nazanin" panose="00000400000000000000" pitchFamily="2" charset="-78"/>
              </a:rPr>
              <a:t>الف) در شعر این‌ دوره کاربرد غزل بیشتر شد و جایگاه تخلص در انتهای آن تثبیت گردید.</a:t>
            </a:r>
          </a:p>
          <a:p>
            <a:pPr algn="r" rtl="1">
              <a:lnSpc>
                <a:spcPct val="200000"/>
              </a:lnSpc>
            </a:pPr>
            <a:r>
              <a:rPr lang="fa-IR" sz="2400" b="1" dirty="0">
                <a:cs typeface="B Nazanin" panose="00000400000000000000" pitchFamily="2" charset="-78"/>
              </a:rPr>
              <a:t>ب) شعر این‌ دوره از دربار خارج شد؛ قصیده از رونق افتاد و غزل عارفانه و عاشقانه رواج یافت.</a:t>
            </a:r>
          </a:p>
          <a:p>
            <a:pPr algn="r" rtl="1">
              <a:lnSpc>
                <a:spcPct val="200000"/>
              </a:lnSpc>
            </a:pPr>
            <a:r>
              <a:rPr lang="fa-IR" sz="2400" b="1" dirty="0">
                <a:cs typeface="B Nazanin" panose="00000400000000000000" pitchFamily="2" charset="-78"/>
              </a:rPr>
              <a:t>ج) به‌کارگیری حرف‌ نشانۀ «مر» در کنار مفعول در جمله کم شده‌ است.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ج</a:t>
            </a:r>
          </a:p>
        </p:txBody>
      </p:sp>
    </p:spTree>
    <p:extLst>
      <p:ext uri="{BB962C8B-B14F-4D97-AF65-F5344CB8AC3E}">
        <p14:creationId xmlns:p14="http://schemas.microsoft.com/office/powerpoint/2010/main" val="493221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D08591-3834-9C7A-5250-F9133C096483}"/>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53BAC0F-1565-42E0-6014-FF5AC1B3E0F1}"/>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ویژگی زبانی، ادبی و فکری بیت زیر را از مطلع غزل مولوی بنویسید. ( هر قلمرو یک مورد)</a:t>
            </a:r>
          </a:p>
          <a:p>
            <a:pPr algn="r" rtl="1">
              <a:lnSpc>
                <a:spcPct val="200000"/>
              </a:lnSpc>
            </a:pPr>
            <a:r>
              <a:rPr lang="fa-IR" sz="2400" b="1" dirty="0">
                <a:cs typeface="B Nazanin" panose="00000400000000000000" pitchFamily="2" charset="-78"/>
              </a:rPr>
              <a:t> مرده بدم، زنده شدم، گریه بدم خنده شدم 	 	 دولت عشق آمد و من دولت پاینده شدم</a:t>
            </a:r>
          </a:p>
        </p:txBody>
      </p:sp>
    </p:spTree>
    <p:extLst>
      <p:ext uri="{BB962C8B-B14F-4D97-AF65-F5344CB8AC3E}">
        <p14:creationId xmlns:p14="http://schemas.microsoft.com/office/powerpoint/2010/main" val="34342153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416F06-0CC3-4D5C-D92A-858DFCE85C74}"/>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F795BCC-8005-D877-ABC3-B8D1A253F889}"/>
              </a:ext>
            </a:extLst>
          </p:cNvPr>
          <p:cNvSpPr txBox="1"/>
          <p:nvPr/>
        </p:nvSpPr>
        <p:spPr>
          <a:xfrm>
            <a:off x="886265" y="1859340"/>
            <a:ext cx="11099409"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را از نظر زیبایی‌شناسی بررسی کنید.</a:t>
            </a:r>
          </a:p>
          <a:p>
            <a:pPr algn="r" rtl="1">
              <a:lnSpc>
                <a:spcPct val="200000"/>
              </a:lnSpc>
            </a:pPr>
            <a:r>
              <a:rPr lang="fa-IR" sz="2400" b="1" dirty="0">
                <a:cs typeface="B Nazanin" panose="00000400000000000000" pitchFamily="2" charset="-78"/>
              </a:rPr>
              <a:t>فرّاش بادِ صبا را گفته تا فرش زمرّدین بگسترد و دایۀ ابر بهاری را فرموده تا بنات نبات در مهد زمین بپرورد.</a:t>
            </a:r>
          </a:p>
        </p:txBody>
      </p:sp>
    </p:spTree>
    <p:extLst>
      <p:ext uri="{BB962C8B-B14F-4D97-AF65-F5344CB8AC3E}">
        <p14:creationId xmlns:p14="http://schemas.microsoft.com/office/powerpoint/2010/main" val="2242469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1EC5DD-231A-737E-6BA0-FDA92F39724F}"/>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64E114D0-68C1-D6A5-0EEC-245688165BE9}"/>
              </a:ext>
            </a:extLst>
          </p:cNvPr>
          <p:cNvSpPr txBox="1"/>
          <p:nvPr/>
        </p:nvSpPr>
        <p:spPr>
          <a:xfrm>
            <a:off x="1223890" y="1859340"/>
            <a:ext cx="10424160" cy="2954655"/>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شعر زیر را بخوانید و دو مورد از ویژگی‌های زبانی آن را بنویسید.‌</a:t>
            </a:r>
          </a:p>
          <a:p>
            <a:pPr algn="r" rtl="1">
              <a:lnSpc>
                <a:spcPct val="200000"/>
              </a:lnSpc>
            </a:pPr>
            <a:r>
              <a:rPr lang="fa-IR" sz="2400" b="1" dirty="0">
                <a:cs typeface="B Nazanin" panose="00000400000000000000" pitchFamily="2" charset="-78"/>
              </a:rPr>
              <a:t>صوفی از پرتو می راز نهانی دانست		 	گوهر هر کس از این لعل توانی دانست</a:t>
            </a:r>
          </a:p>
          <a:p>
            <a:pPr algn="r" rtl="1">
              <a:lnSpc>
                <a:spcPct val="200000"/>
              </a:lnSpc>
            </a:pPr>
            <a:r>
              <a:rPr lang="fa-IR" sz="2400" b="1" dirty="0">
                <a:cs typeface="B Nazanin" panose="00000400000000000000" pitchFamily="2" charset="-78"/>
              </a:rPr>
              <a:t> قدر مجموعۀ گل مرغ سحر داند و بس	 	 که نه هر کو ورقی خواند معانی دانست</a:t>
            </a:r>
          </a:p>
          <a:p>
            <a:pPr algn="r" rtl="1">
              <a:lnSpc>
                <a:spcPct val="200000"/>
              </a:lnSpc>
            </a:pPr>
            <a:r>
              <a:rPr lang="fa-IR" sz="2400" b="1" dirty="0">
                <a:cs typeface="B Nazanin" panose="00000400000000000000" pitchFamily="2" charset="-78"/>
              </a:rPr>
              <a:t> عرضه کردم دو جهان بر دل کارافتاده	 	 به‌جز از عشق تو باقی همه فانی دانست</a:t>
            </a:r>
          </a:p>
        </p:txBody>
      </p:sp>
    </p:spTree>
    <p:extLst>
      <p:ext uri="{BB962C8B-B14F-4D97-AF65-F5344CB8AC3E}">
        <p14:creationId xmlns:p14="http://schemas.microsoft.com/office/powerpoint/2010/main" val="38570357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C7F7E2-BA72-6A29-52A9-8C244D7A1A71}"/>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C4A29B6B-F46D-F303-3C6E-A35BB8ADEE34}"/>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توضیح دربارۀ مختصات نثر در سبک عراقی درست است؟</a:t>
            </a:r>
          </a:p>
          <a:p>
            <a:pPr algn="r" rtl="1">
              <a:lnSpc>
                <a:spcPct val="200000"/>
              </a:lnSpc>
            </a:pPr>
            <a:r>
              <a:rPr lang="fa-IR" sz="2400" b="1" dirty="0">
                <a:cs typeface="B Nazanin" panose="00000400000000000000" pitchFamily="2" charset="-78"/>
              </a:rPr>
              <a:t>الف) در این دوره کُتُب عرفانی معتبر نوشته شد.</a:t>
            </a:r>
          </a:p>
          <a:p>
            <a:pPr algn="r" rtl="1">
              <a:lnSpc>
                <a:spcPct val="200000"/>
              </a:lnSpc>
            </a:pPr>
            <a:r>
              <a:rPr lang="fa-IR" sz="2400" b="1" dirty="0">
                <a:cs typeface="B Nazanin" panose="00000400000000000000" pitchFamily="2" charset="-78"/>
              </a:rPr>
              <a:t>ب) عُرَفا اصالت خود را از دست ندادند.</a:t>
            </a:r>
          </a:p>
          <a:p>
            <a:pPr algn="r" rtl="1">
              <a:lnSpc>
                <a:spcPct val="200000"/>
              </a:lnSpc>
            </a:pPr>
            <a:r>
              <a:rPr lang="fa-IR" sz="2400" b="1" dirty="0">
                <a:cs typeface="B Nazanin" panose="00000400000000000000" pitchFamily="2" charset="-78"/>
              </a:rPr>
              <a:t>پ) عرفان و شرح اصطلاحات عرفانی درسی و پیچیده شد.</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27512401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34396C-BA71-3F53-E6C1-35112FE7038D}"/>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F6B40326-D533-6B4C-42C6-D6C1F8743A7E}"/>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هریک از ویژگی‌های زیر، مختص کدام قلمرو در نثر سبک عراقی است؟</a:t>
            </a:r>
          </a:p>
          <a:p>
            <a:pPr algn="r" rtl="1">
              <a:lnSpc>
                <a:spcPct val="200000"/>
              </a:lnSpc>
            </a:pPr>
            <a:r>
              <a:rPr lang="fa-IR" sz="2400" b="1" dirty="0">
                <a:cs typeface="B Nazanin" panose="00000400000000000000" pitchFamily="2" charset="-78"/>
              </a:rPr>
              <a:t>الف) صنایع ادبی جای تفکر و تعمق را گرفت.</a:t>
            </a:r>
          </a:p>
          <a:p>
            <a:pPr algn="r" rtl="1">
              <a:lnSpc>
                <a:spcPct val="200000"/>
              </a:lnSpc>
            </a:pPr>
            <a:r>
              <a:rPr lang="fa-IR" sz="2400" b="1" dirty="0">
                <a:cs typeface="B Nazanin" panose="00000400000000000000" pitchFamily="2" charset="-78"/>
              </a:rPr>
              <a:t>ب) ساختار دستوری جملات سست شد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الف) ادبی 	ب) زبانی</a:t>
            </a:r>
          </a:p>
        </p:txBody>
      </p:sp>
    </p:spTree>
    <p:extLst>
      <p:ext uri="{BB962C8B-B14F-4D97-AF65-F5344CB8AC3E}">
        <p14:creationId xmlns:p14="http://schemas.microsoft.com/office/powerpoint/2010/main" val="23183205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6DCB43-0FCA-0D33-18B4-0F12168D539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BC1AFB5A-755B-A55F-BF9A-F57486620D0D}"/>
              </a:ext>
            </a:extLst>
          </p:cNvPr>
          <p:cNvSpPr txBox="1"/>
          <p:nvPr/>
        </p:nvSpPr>
        <p:spPr>
          <a:xfrm>
            <a:off x="1223890" y="1859340"/>
            <a:ext cx="10596488"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کدام سخن دربارۀ تاریخ‌نویسی در عصر مغولان و تیموریان نادرست است؟</a:t>
            </a:r>
          </a:p>
          <a:p>
            <a:pPr algn="r" rtl="1">
              <a:lnSpc>
                <a:spcPct val="200000"/>
              </a:lnSpc>
            </a:pPr>
            <a:r>
              <a:rPr lang="fa-IR" sz="2400" b="1" dirty="0">
                <a:cs typeface="B Nazanin" panose="00000400000000000000" pitchFamily="2" charset="-78"/>
              </a:rPr>
              <a:t>الف) نثر سادۀ دورۀ تیموری را نمی‌توان نثر فصیح و بلیغ دانست.</a:t>
            </a:r>
          </a:p>
          <a:p>
            <a:pPr algn="r" rtl="1">
              <a:lnSpc>
                <a:spcPct val="200000"/>
              </a:lnSpc>
            </a:pPr>
            <a:r>
              <a:rPr lang="fa-IR" sz="2400" b="1" dirty="0">
                <a:cs typeface="B Nazanin" panose="00000400000000000000" pitchFamily="2" charset="-78"/>
              </a:rPr>
              <a:t>ب) حاشیه‌نویسی‌های متعددی به نثر ساده بر تاریخ‌های قدیم صورت گرفت و این سادگی اثر در همه‌جا یکسان نیست.</a:t>
            </a:r>
          </a:p>
          <a:p>
            <a:pPr algn="r" rtl="1">
              <a:lnSpc>
                <a:spcPct val="200000"/>
              </a:lnSpc>
            </a:pPr>
            <a:r>
              <a:rPr lang="fa-IR" sz="2400" b="1" dirty="0">
                <a:cs typeface="B Nazanin" panose="00000400000000000000" pitchFamily="2" charset="-78"/>
              </a:rPr>
              <a:t>پ) قدیمی‌ترین تاریخ نوشته‌شده دربارۀ تیمور، انوار سهیلی است.</a:t>
            </a:r>
          </a:p>
          <a:p>
            <a:pPr algn="r" rtl="1">
              <a:lnSpc>
                <a:spcPct val="200000"/>
              </a:lnSpc>
            </a:pPr>
            <a:r>
              <a:rPr lang="fa-IR" sz="2400" b="1" dirty="0">
                <a:cs typeface="B Nazanin" panose="00000400000000000000" pitchFamily="2" charset="-78"/>
              </a:rPr>
              <a:t>پ</a:t>
            </a:r>
          </a:p>
        </p:txBody>
      </p:sp>
    </p:spTree>
    <p:extLst>
      <p:ext uri="{BB962C8B-B14F-4D97-AF65-F5344CB8AC3E}">
        <p14:creationId xmlns:p14="http://schemas.microsoft.com/office/powerpoint/2010/main" val="1198708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9AC372-2435-275C-24E3-5095168F1B4E}"/>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14654B64-AD41-CE45-8B3F-9FDC9F5F0C82}"/>
              </a:ext>
            </a:extLst>
          </p:cNvPr>
          <p:cNvSpPr txBox="1"/>
          <p:nvPr/>
        </p:nvSpPr>
        <p:spPr>
          <a:xfrm>
            <a:off x="1223890" y="1859340"/>
            <a:ext cx="10424160" cy="4431983"/>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متن زیر متعلق به کدام اثر است؟ امیر تیمور با بیان این سخن، موجب ترویج کدام نوع نثر شد؟</a:t>
            </a:r>
          </a:p>
          <a:p>
            <a:pPr algn="r" rtl="1">
              <a:lnSpc>
                <a:spcPct val="200000"/>
              </a:lnSpc>
            </a:pPr>
            <a:r>
              <a:rPr lang="fa-IR" sz="2400" b="1" dirty="0">
                <a:cs typeface="B Nazanin" panose="00000400000000000000" pitchFamily="2" charset="-78"/>
              </a:rPr>
              <a:t>«امیر تیمور به من دستور داد که ساده بنویسم؛ به‌طوری که عامۀ مردم بفهمند»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ظفرنامۀ شامی</a:t>
            </a:r>
          </a:p>
        </p:txBody>
      </p:sp>
    </p:spTree>
    <p:extLst>
      <p:ext uri="{BB962C8B-B14F-4D97-AF65-F5344CB8AC3E}">
        <p14:creationId xmlns:p14="http://schemas.microsoft.com/office/powerpoint/2010/main" val="289805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F896C2-9D8D-3CCE-7A7F-BCE1C600F8EC}"/>
              </a:ext>
            </a:extLst>
          </p:cNvPr>
          <p:cNvSpPr txBox="1"/>
          <p:nvPr/>
        </p:nvSpPr>
        <p:spPr>
          <a:xfrm>
            <a:off x="5722034" y="400624"/>
            <a:ext cx="6098344" cy="115416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سبک عراقی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نمونۀ نهایی و شبه نهایی</a:t>
            </a:r>
          </a:p>
        </p:txBody>
      </p:sp>
      <p:sp>
        <p:nvSpPr>
          <p:cNvPr id="3" name="TextBox 2">
            <a:extLst>
              <a:ext uri="{FF2B5EF4-FFF2-40B4-BE49-F238E27FC236}">
                <a16:creationId xmlns:a16="http://schemas.microsoft.com/office/drawing/2014/main" id="{95E6E00E-46C5-6D14-3F73-9FEFC9F1E780}"/>
              </a:ext>
            </a:extLst>
          </p:cNvPr>
          <p:cNvSpPr txBox="1"/>
          <p:nvPr/>
        </p:nvSpPr>
        <p:spPr>
          <a:xfrm>
            <a:off x="1223890" y="1859340"/>
            <a:ext cx="10424160" cy="1477328"/>
          </a:xfrm>
          <a:prstGeom prst="rect">
            <a:avLst/>
          </a:prstGeom>
          <a:noFill/>
        </p:spPr>
        <p:txBody>
          <a:bodyPr wrap="square">
            <a:spAutoFit/>
          </a:bodyPr>
          <a:lstStyle/>
          <a:p>
            <a:pPr algn="r" rtl="1">
              <a:lnSpc>
                <a:spcPct val="200000"/>
              </a:lnSpc>
            </a:pPr>
            <a:r>
              <a:rPr lang="fa-IR" sz="2400" b="1" dirty="0">
                <a:cs typeface="B Nazanin" panose="00000400000000000000" pitchFamily="2" charset="-78"/>
              </a:rPr>
              <a:t>از میان باورها و اندیشه‌های زیر، کدام‌یک، از ویژگی‌های فکری سبک عراقی محسوب نمی‌شود؟</a:t>
            </a:r>
          </a:p>
          <a:p>
            <a:pPr algn="r" rtl="1">
              <a:lnSpc>
                <a:spcPct val="200000"/>
              </a:lnSpc>
            </a:pPr>
            <a:r>
              <a:rPr lang="fa-IR" sz="2400" b="1" dirty="0">
                <a:cs typeface="B Nazanin" panose="00000400000000000000" pitchFamily="2" charset="-78"/>
              </a:rPr>
              <a:t>«تقدیرگرایی، عقل‌گرایی، ذهن‌گرایی، تأکید بر اراده، فراق، بازتاب اندک علوم در شعر»</a:t>
            </a:r>
          </a:p>
        </p:txBody>
      </p:sp>
    </p:spTree>
    <p:extLst>
      <p:ext uri="{BB962C8B-B14F-4D97-AF65-F5344CB8AC3E}">
        <p14:creationId xmlns:p14="http://schemas.microsoft.com/office/powerpoint/2010/main" val="1709108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B5AFD1-C369-2FF5-4BBB-9ED50A8A757C}"/>
              </a:ext>
            </a:extLst>
          </p:cNvPr>
          <p:cNvSpPr txBox="1"/>
          <p:nvPr/>
        </p:nvSpPr>
        <p:spPr>
          <a:xfrm>
            <a:off x="1223889" y="539821"/>
            <a:ext cx="10779368" cy="612905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r>
              <a:rPr lang="fa-IR" sz="2400" b="1" dirty="0">
                <a:cs typeface="B Titr" panose="00000700000000000000" pitchFamily="2" charset="-78"/>
              </a:rPr>
              <a:t>3- فکری:</a:t>
            </a:r>
          </a:p>
          <a:p>
            <a:pPr algn="r" rtl="1">
              <a:lnSpc>
                <a:spcPct val="150000"/>
              </a:lnSpc>
            </a:pPr>
            <a:r>
              <a:rPr lang="fa-IR" sz="2400" b="1" dirty="0">
                <a:cs typeface="B Nazanin" panose="00000400000000000000" pitchFamily="2" charset="-78"/>
              </a:rPr>
              <a:t>1- فکر در این دوره با تأثیرپذیری از مسائل سیاسی و اجتماعی دستخوش تغییر شد؛  مثالاً در دورة خراسانی، معشوق شاعر، زمینی و دست‌یافتنی بود ولی در شعر این دوره، مقام معشوق  اندک‌اندک متعالی می‌گردد تا آن‌جا گه‌گاه با معبود یکی می‌شود.</a:t>
            </a:r>
          </a:p>
          <a:p>
            <a:pPr algn="r" rtl="1">
              <a:lnSpc>
                <a:spcPct val="150000"/>
              </a:lnSpc>
            </a:pPr>
            <a:r>
              <a:rPr lang="fa-IR" sz="2400" b="1" dirty="0">
                <a:cs typeface="B Nazanin" panose="00000400000000000000" pitchFamily="2" charset="-78"/>
              </a:rPr>
              <a:t>2- بعد از حملة مغول و خدشه‌دار شدن غرور و احساسات ملی ایرانیان، نیاز به سخنان آرام‌بخش و توجه به امور اخروی بیشتر می‌شود و این امر باعث رواج بیشتر تصوّف می‌گردد؛ </a:t>
            </a:r>
          </a:p>
          <a:p>
            <a:pPr algn="r" rtl="1">
              <a:lnSpc>
                <a:spcPct val="150000"/>
              </a:lnSpc>
            </a:pPr>
            <a:r>
              <a:rPr lang="fa-IR" sz="2400" b="1" dirty="0">
                <a:cs typeface="B Nazanin" panose="00000400000000000000" pitchFamily="2" charset="-78"/>
              </a:rPr>
              <a:t>3- برخی اندیشه‌ها، از جمله بی‌اعتباری دنیا و اعتقاد به قضا و قدر رواج بیشتری می‌یابند.</a:t>
            </a:r>
          </a:p>
          <a:p>
            <a:pPr algn="r" rtl="1">
              <a:lnSpc>
                <a:spcPct val="150000"/>
              </a:lnSpc>
            </a:pPr>
            <a:r>
              <a:rPr lang="fa-IR" sz="2400" b="1" dirty="0">
                <a:cs typeface="B Nazanin" panose="00000400000000000000" pitchFamily="2" charset="-78"/>
              </a:rPr>
              <a:t>4- پرهیز از زهدریایی،توجه به صفا و پالایش درون، برتری عشق برعقل و امثال آن‌ها مفاهیم و  اندیشه‌های شعر این دوره را رقم می‌زنند.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7124741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0CB5E-B451-D775-72E7-25EFFBEF3C2F}"/>
              </a:ext>
            </a:extLst>
          </p:cNvPr>
          <p:cNvSpPr txBox="1"/>
          <p:nvPr/>
        </p:nvSpPr>
        <p:spPr>
          <a:xfrm>
            <a:off x="2644726" y="2536448"/>
            <a:ext cx="7262446" cy="1785104"/>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8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وپیروز باشید</a:t>
            </a:r>
          </a:p>
        </p:txBody>
      </p:sp>
    </p:spTree>
    <p:extLst>
      <p:ext uri="{BB962C8B-B14F-4D97-AF65-F5344CB8AC3E}">
        <p14:creationId xmlns:p14="http://schemas.microsoft.com/office/powerpoint/2010/main" val="67312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26FB22-FBDA-32F1-6520-81221FA76433}"/>
              </a:ext>
            </a:extLst>
          </p:cNvPr>
          <p:cNvSpPr txBox="1"/>
          <p:nvPr/>
        </p:nvSpPr>
        <p:spPr>
          <a:xfrm>
            <a:off x="1589649" y="539821"/>
            <a:ext cx="10413608" cy="1200329"/>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p>
          <a:p>
            <a:pPr algn="r" rtl="1"/>
            <a:endParaRPr lang="fa-IR" sz="2400" b="1" dirty="0">
              <a:cs typeface="B Titr" panose="00000700000000000000" pitchFamily="2" charset="-78"/>
            </a:endParaRPr>
          </a:p>
          <a:p>
            <a:pPr algn="r" rtl="1"/>
            <a:endParaRPr lang="en-US" sz="2400" b="1" dirty="0">
              <a:cs typeface="B Titr" panose="00000700000000000000" pitchFamily="2" charset="-78"/>
            </a:endParaRPr>
          </a:p>
        </p:txBody>
      </p:sp>
      <p:graphicFrame>
        <p:nvGraphicFramePr>
          <p:cNvPr id="3" name="Table 2">
            <a:extLst>
              <a:ext uri="{FF2B5EF4-FFF2-40B4-BE49-F238E27FC236}">
                <a16:creationId xmlns:a16="http://schemas.microsoft.com/office/drawing/2014/main" id="{B7885DF8-697D-0969-4169-6DBB293DC637}"/>
              </a:ext>
            </a:extLst>
          </p:cNvPr>
          <p:cNvGraphicFramePr>
            <a:graphicFrameLocks noGrp="1"/>
          </p:cNvGraphicFramePr>
          <p:nvPr>
            <p:extLst>
              <p:ext uri="{D42A27DB-BD31-4B8C-83A1-F6EECF244321}">
                <p14:modId xmlns:p14="http://schemas.microsoft.com/office/powerpoint/2010/main" val="1793321271"/>
              </p:ext>
            </p:extLst>
          </p:nvPr>
        </p:nvGraphicFramePr>
        <p:xfrm>
          <a:off x="1744394" y="1029159"/>
          <a:ext cx="8857958" cy="5314656"/>
        </p:xfrm>
        <a:graphic>
          <a:graphicData uri="http://schemas.openxmlformats.org/drawingml/2006/table">
            <a:tbl>
              <a:tblPr firstRow="1" bandRow="1">
                <a:tableStyleId>{5C22544A-7EE6-4342-B048-85BDC9FD1C3A}</a:tableStyleId>
              </a:tblPr>
              <a:tblGrid>
                <a:gridCol w="4428979">
                  <a:extLst>
                    <a:ext uri="{9D8B030D-6E8A-4147-A177-3AD203B41FA5}">
                      <a16:colId xmlns:a16="http://schemas.microsoft.com/office/drawing/2014/main" val="10843070"/>
                    </a:ext>
                  </a:extLst>
                </a:gridCol>
                <a:gridCol w="4428979">
                  <a:extLst>
                    <a:ext uri="{9D8B030D-6E8A-4147-A177-3AD203B41FA5}">
                      <a16:colId xmlns:a16="http://schemas.microsoft.com/office/drawing/2014/main" val="425463199"/>
                    </a:ext>
                  </a:extLst>
                </a:gridCol>
              </a:tblGrid>
              <a:tr h="583452">
                <a:tc>
                  <a:txBody>
                    <a:bodyPr/>
                    <a:lstStyle/>
                    <a:p>
                      <a:pPr algn="ctr" rtl="1"/>
                      <a:r>
                        <a:rPr lang="fa-IR" sz="2400" b="1" dirty="0">
                          <a:cs typeface="B Nazanin" panose="00000400000000000000" pitchFamily="2" charset="-78"/>
                        </a:rPr>
                        <a:t>خراسانی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عراقی</a:t>
                      </a:r>
                      <a:endParaRPr lang="en-US" sz="2400" b="1" dirty="0">
                        <a:cs typeface="B Nazanin" panose="00000400000000000000" pitchFamily="2" charset="-78"/>
                      </a:endParaRPr>
                    </a:p>
                  </a:txBody>
                  <a:tcPr/>
                </a:tc>
                <a:extLst>
                  <a:ext uri="{0D108BD9-81ED-4DB2-BD59-A6C34878D82A}">
                    <a16:rowId xmlns:a16="http://schemas.microsoft.com/office/drawing/2014/main" val="1677145435"/>
                  </a:ext>
                </a:extLst>
              </a:tr>
              <a:tr h="583452">
                <a:tc>
                  <a:txBody>
                    <a:bodyPr/>
                    <a:lstStyle/>
                    <a:p>
                      <a:pPr algn="ctr" rtl="1"/>
                      <a:r>
                        <a:rPr lang="fa-IR" sz="2400" b="1" dirty="0">
                          <a:cs typeface="B Nazanin" panose="00000400000000000000" pitchFamily="2" charset="-78"/>
                        </a:rPr>
                        <a:t>ستایش عشق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ستایش خرد </a:t>
                      </a:r>
                      <a:endParaRPr lang="en-US" sz="2400" b="1" dirty="0">
                        <a:cs typeface="B Nazanin" panose="00000400000000000000" pitchFamily="2" charset="-78"/>
                      </a:endParaRPr>
                    </a:p>
                  </a:txBody>
                  <a:tcPr/>
                </a:tc>
                <a:extLst>
                  <a:ext uri="{0D108BD9-81ED-4DB2-BD59-A6C34878D82A}">
                    <a16:rowId xmlns:a16="http://schemas.microsoft.com/office/drawing/2014/main" val="1792367263"/>
                  </a:ext>
                </a:extLst>
              </a:tr>
              <a:tr h="583452">
                <a:tc>
                  <a:txBody>
                    <a:bodyPr/>
                    <a:lstStyle/>
                    <a:p>
                      <a:pPr algn="ctr" rtl="1"/>
                      <a:r>
                        <a:rPr lang="fa-IR" sz="2400" b="1" dirty="0">
                          <a:cs typeface="B Nazanin" panose="00000400000000000000" pitchFamily="2" charset="-78"/>
                        </a:rPr>
                        <a:t>غم‌گرایی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شادی‌گرایی</a:t>
                      </a:r>
                      <a:endParaRPr lang="en-US" sz="2400" b="1" dirty="0">
                        <a:cs typeface="B Nazanin" panose="00000400000000000000" pitchFamily="2" charset="-78"/>
                      </a:endParaRPr>
                    </a:p>
                  </a:txBody>
                  <a:tcPr/>
                </a:tc>
                <a:extLst>
                  <a:ext uri="{0D108BD9-81ED-4DB2-BD59-A6C34878D82A}">
                    <a16:rowId xmlns:a16="http://schemas.microsoft.com/office/drawing/2014/main" val="850494517"/>
                  </a:ext>
                </a:extLst>
              </a:tr>
              <a:tr h="583452">
                <a:tc>
                  <a:txBody>
                    <a:bodyPr/>
                    <a:lstStyle/>
                    <a:p>
                      <a:pPr algn="ctr" rtl="1"/>
                      <a:r>
                        <a:rPr lang="fa-IR" sz="2400" b="1" dirty="0">
                          <a:cs typeface="B Nazanin" panose="00000400000000000000" pitchFamily="2" charset="-78"/>
                        </a:rPr>
                        <a:t>فراق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وصال</a:t>
                      </a:r>
                      <a:endParaRPr lang="en-US" sz="2400" b="1" dirty="0">
                        <a:cs typeface="B Nazanin" panose="00000400000000000000" pitchFamily="2" charset="-78"/>
                      </a:endParaRPr>
                    </a:p>
                  </a:txBody>
                  <a:tcPr/>
                </a:tc>
                <a:extLst>
                  <a:ext uri="{0D108BD9-81ED-4DB2-BD59-A6C34878D82A}">
                    <a16:rowId xmlns:a16="http://schemas.microsoft.com/office/drawing/2014/main" val="3117807831"/>
                  </a:ext>
                </a:extLst>
              </a:tr>
              <a:tr h="583452">
                <a:tc>
                  <a:txBody>
                    <a:bodyPr/>
                    <a:lstStyle/>
                    <a:p>
                      <a:pPr algn="ctr" rtl="1"/>
                      <a:r>
                        <a:rPr lang="fa-IR" sz="2400" b="1" dirty="0">
                          <a:cs typeface="B Nazanin" panose="00000400000000000000" pitchFamily="2" charset="-78"/>
                        </a:rPr>
                        <a:t>ذهن‌گرایی یا توجه به دنیای درون </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واقع‌گرایی یا توجه به دنیای بیرون</a:t>
                      </a:r>
                      <a:endParaRPr lang="en-US" sz="2400" b="1" dirty="0">
                        <a:cs typeface="B Nazanin" panose="00000400000000000000" pitchFamily="2" charset="-78"/>
                      </a:endParaRPr>
                    </a:p>
                  </a:txBody>
                  <a:tcPr/>
                </a:tc>
                <a:extLst>
                  <a:ext uri="{0D108BD9-81ED-4DB2-BD59-A6C34878D82A}">
                    <a16:rowId xmlns:a16="http://schemas.microsoft.com/office/drawing/2014/main" val="876029"/>
                  </a:ext>
                </a:extLst>
              </a:tr>
              <a:tr h="583452">
                <a:tc>
                  <a:txBody>
                    <a:bodyPr/>
                    <a:lstStyle/>
                    <a:p>
                      <a:pPr algn="ctr" rtl="1"/>
                      <a:r>
                        <a:rPr lang="fa-IR" sz="2400" b="1" dirty="0">
                          <a:cs typeface="B Nazanin" panose="00000400000000000000" pitchFamily="2" charset="-78"/>
                        </a:rPr>
                        <a:t>رواج روحیۀ عرفانی و اخلاقی</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رواج روحیۀ  پهلوانی و حماسی</a:t>
                      </a:r>
                      <a:endParaRPr lang="en-US" sz="2400" b="1" dirty="0">
                        <a:cs typeface="B Nazanin" panose="00000400000000000000" pitchFamily="2" charset="-78"/>
                      </a:endParaRPr>
                    </a:p>
                  </a:txBody>
                  <a:tcPr/>
                </a:tc>
                <a:extLst>
                  <a:ext uri="{0D108BD9-81ED-4DB2-BD59-A6C34878D82A}">
                    <a16:rowId xmlns:a16="http://schemas.microsoft.com/office/drawing/2014/main" val="4158227450"/>
                  </a:ext>
                </a:extLst>
              </a:tr>
              <a:tr h="64704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قضا و قدر</a:t>
                      </a:r>
                      <a:endParaRPr lang="en-US" sz="2400" b="1" dirty="0">
                        <a:cs typeface="B Nazanin" panose="00000400000000000000"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cs typeface="B Nazanin" panose="00000400000000000000" pitchFamily="2" charset="-78"/>
                        </a:rPr>
                        <a:t>باور به اختیار و اراده</a:t>
                      </a:r>
                      <a:endParaRPr lang="en-US" sz="2400" b="1" dirty="0">
                        <a:cs typeface="B Nazanin" panose="00000400000000000000" pitchFamily="2" charset="-78"/>
                      </a:endParaRPr>
                    </a:p>
                  </a:txBody>
                  <a:tcPr/>
                </a:tc>
                <a:extLst>
                  <a:ext uri="{0D108BD9-81ED-4DB2-BD59-A6C34878D82A}">
                    <a16:rowId xmlns:a16="http://schemas.microsoft.com/office/drawing/2014/main" val="1572662532"/>
                  </a:ext>
                </a:extLst>
              </a:tr>
              <a:tr h="583452">
                <a:tc>
                  <a:txBody>
                    <a:bodyPr/>
                    <a:lstStyle/>
                    <a:p>
                      <a:pPr algn="ctr" rtl="1"/>
                      <a:r>
                        <a:rPr lang="fa-IR" sz="2400" b="1" dirty="0">
                          <a:cs typeface="B Nazanin" panose="00000400000000000000" pitchFamily="2" charset="-78"/>
                        </a:rPr>
                        <a:t>آسمانی بودن معشوق</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زمینی بودن معشوق</a:t>
                      </a:r>
                      <a:endParaRPr lang="en-US" sz="2400" b="1" dirty="0">
                        <a:cs typeface="B Nazanin" panose="00000400000000000000" pitchFamily="2" charset="-78"/>
                      </a:endParaRPr>
                    </a:p>
                  </a:txBody>
                  <a:tcPr/>
                </a:tc>
                <a:extLst>
                  <a:ext uri="{0D108BD9-81ED-4DB2-BD59-A6C34878D82A}">
                    <a16:rowId xmlns:a16="http://schemas.microsoft.com/office/drawing/2014/main" val="121675863"/>
                  </a:ext>
                </a:extLst>
              </a:tr>
              <a:tr h="583452">
                <a:tc>
                  <a:txBody>
                    <a:bodyPr/>
                    <a:lstStyle/>
                    <a:p>
                      <a:pPr algn="ctr" rtl="1"/>
                      <a:r>
                        <a:rPr lang="fa-IR" sz="2400" b="1" dirty="0">
                          <a:cs typeface="B Nazanin" panose="00000400000000000000" pitchFamily="2" charset="-78"/>
                        </a:rPr>
                        <a:t>بازتاب بیشتر علوم در شعر</a:t>
                      </a:r>
                      <a:endParaRPr lang="en-US" sz="2400" b="1" dirty="0">
                        <a:cs typeface="B Nazanin" panose="00000400000000000000" pitchFamily="2" charset="-78"/>
                      </a:endParaRPr>
                    </a:p>
                  </a:txBody>
                  <a:tcPr/>
                </a:tc>
                <a:tc>
                  <a:txBody>
                    <a:bodyPr/>
                    <a:lstStyle/>
                    <a:p>
                      <a:pPr algn="ctr" rtl="1"/>
                      <a:r>
                        <a:rPr lang="fa-IR" sz="2400" b="1" dirty="0">
                          <a:cs typeface="B Nazanin" panose="00000400000000000000" pitchFamily="2" charset="-78"/>
                        </a:rPr>
                        <a:t>بازتاب اندک علوم در شعر</a:t>
                      </a:r>
                      <a:endParaRPr lang="en-US" sz="2400" b="1" dirty="0">
                        <a:cs typeface="B Nazanin" panose="00000400000000000000" pitchFamily="2" charset="-78"/>
                      </a:endParaRPr>
                    </a:p>
                  </a:txBody>
                  <a:tcPr/>
                </a:tc>
                <a:extLst>
                  <a:ext uri="{0D108BD9-81ED-4DB2-BD59-A6C34878D82A}">
                    <a16:rowId xmlns:a16="http://schemas.microsoft.com/office/drawing/2014/main" val="1708211984"/>
                  </a:ext>
                </a:extLst>
              </a:tr>
            </a:tbl>
          </a:graphicData>
        </a:graphic>
      </p:graphicFrame>
    </p:spTree>
    <p:extLst>
      <p:ext uri="{BB962C8B-B14F-4D97-AF65-F5344CB8AC3E}">
        <p14:creationId xmlns:p14="http://schemas.microsoft.com/office/powerpoint/2010/main" val="311688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536F71-050B-40B7-5CA3-D5FC1CFE341B}"/>
              </a:ext>
            </a:extLst>
          </p:cNvPr>
          <p:cNvSpPr txBox="1"/>
          <p:nvPr/>
        </p:nvSpPr>
        <p:spPr>
          <a:xfrm>
            <a:off x="998806" y="539821"/>
            <a:ext cx="11004451" cy="5575052"/>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1- نثر فنی کم‌کم در قرن هفتم ضعیف می‌شود و در قرن هشتم با سیطرة تیموریان بر ایران از میان می‌رود، تا آنجا که نثر ساده در اکثر کتاب‌های این دوره جای نثر فنی را می‌گیرد.درقرن ششم چنین مرسوم بودکه برخی نویسندگان، آثارموجود راکه به نثری ساده بود،به نثرفنی بازمی‌نوشتند.در این دوره (قرن هفتم و هشتم) برخی نویسندگان،کتابهای مشکل را به زبان ساده بازنویسی می‌کردند؛ چنانکه ملا حسین واعظ کاشفی کلیله و دمنه را به انشای دورة خود بازگرداند وآن را   «انوار سهیلی» نامید.</a:t>
            </a:r>
          </a:p>
          <a:p>
            <a:pPr algn="r" rtl="1">
              <a:lnSpc>
                <a:spcPct val="150000"/>
              </a:lnSpc>
            </a:pPr>
            <a:endParaRPr lang="en-US" sz="2400" b="1" dirty="0">
              <a:cs typeface="B Titr" panose="00000700000000000000" pitchFamily="2" charset="-78"/>
            </a:endParaRPr>
          </a:p>
        </p:txBody>
      </p:sp>
    </p:spTree>
    <p:extLst>
      <p:ext uri="{BB962C8B-B14F-4D97-AF65-F5344CB8AC3E}">
        <p14:creationId xmlns:p14="http://schemas.microsoft.com/office/powerpoint/2010/main" val="3589318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C98ED7-85D1-DAD8-45AF-859F822A6991}"/>
              </a:ext>
            </a:extLst>
          </p:cNvPr>
          <p:cNvSpPr txBox="1"/>
          <p:nvPr/>
        </p:nvSpPr>
        <p:spPr>
          <a:xfrm>
            <a:off x="9186203" y="539821"/>
            <a:ext cx="2817054" cy="461665"/>
          </a:xfrm>
          <a:prstGeom prst="rect">
            <a:avLst/>
          </a:prstGeom>
          <a:noFill/>
        </p:spPr>
        <p:txBody>
          <a:bodyPr wrap="square">
            <a:spAutoFit/>
          </a:bodyPr>
          <a:lstStyle/>
          <a:p>
            <a:pPr algn="r" rtl="1"/>
            <a:r>
              <a:rPr lang="fa-IR" sz="2400" b="1" dirty="0">
                <a:cs typeface="B Titr" panose="00000700000000000000" pitchFamily="2" charset="-78"/>
              </a:rPr>
              <a:t>ویژگی‌های سبک عراقی</a:t>
            </a:r>
            <a:endParaRPr lang="en-US" sz="2400" b="1" dirty="0">
              <a:cs typeface="B Titr" panose="00000700000000000000" pitchFamily="2" charset="-78"/>
            </a:endParaRPr>
          </a:p>
        </p:txBody>
      </p:sp>
      <p:sp>
        <p:nvSpPr>
          <p:cNvPr id="3" name="TextBox 2">
            <a:extLst>
              <a:ext uri="{FF2B5EF4-FFF2-40B4-BE49-F238E27FC236}">
                <a16:creationId xmlns:a16="http://schemas.microsoft.com/office/drawing/2014/main" id="{BAA6A4EF-E72F-8A1E-FE2D-62C20F79A07F}"/>
              </a:ext>
            </a:extLst>
          </p:cNvPr>
          <p:cNvSpPr txBox="1"/>
          <p:nvPr/>
        </p:nvSpPr>
        <p:spPr>
          <a:xfrm>
            <a:off x="886265" y="1074399"/>
            <a:ext cx="11004451"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p>
          <a:p>
            <a:pPr algn="r" rtl="1">
              <a:lnSpc>
                <a:spcPct val="150000"/>
              </a:lnSpc>
            </a:pPr>
            <a:r>
              <a:rPr lang="fa-IR" sz="2400" b="1" dirty="0">
                <a:cs typeface="B Nazanin" panose="00000400000000000000" pitchFamily="2" charset="-78"/>
              </a:rPr>
              <a:t>2- تاریخ‌نویسی دراین دوره به اسلوب ساده رواج ‌یافت،هر چند نمونه هایی با نثرپیچیده نیز در میان تاریخ‌های این دوره یافت می‌شود.</a:t>
            </a:r>
          </a:p>
          <a:p>
            <a:pPr algn="r" rtl="1">
              <a:lnSpc>
                <a:spcPct val="150000"/>
              </a:lnSpc>
            </a:pPr>
            <a:r>
              <a:rPr lang="fa-IR" sz="2400" b="1" dirty="0">
                <a:cs typeface="B Nazanin" panose="00000400000000000000" pitchFamily="2" charset="-78"/>
              </a:rPr>
              <a:t> در مقدمة کتاب ظفرنامة شامی، که قدیمی ترین تاریخ نوشته شده دربارة تیمور است، می‌خوانیم: «امیرتیمور به من دستور دادکه ساده بنویسم؛ به طوری که عامة مردم بفهمند.» تاریخ‌نویسی ازاوایل دورة مغول،به سبب علاقۀ شدیدآنان به ثبت وقایع مربوط به پدران واجدادشان شروع شد و در دورة تیموری هم ادامه یافت. حاشیه نویسی‌های متعددی نیز به نثر ساده برتاریخ‌های قدیم انجام گرفت. البته باید توجه داشت که این سادگی نثر همه جا یکسان نیست و نثر سادة این دوره را نمی‌توان فصیح و بلیغ دانست.</a:t>
            </a:r>
            <a:endParaRPr lang="en-US" sz="2400" b="1" dirty="0">
              <a:cs typeface="B Titr" panose="00000700000000000000" pitchFamily="2" charset="-78"/>
            </a:endParaRPr>
          </a:p>
        </p:txBody>
      </p:sp>
    </p:spTree>
    <p:extLst>
      <p:ext uri="{BB962C8B-B14F-4D97-AF65-F5344CB8AC3E}">
        <p14:creationId xmlns:p14="http://schemas.microsoft.com/office/powerpoint/2010/main" val="3971336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70BFDE-F76F-64F9-10E1-C77E5C5A826C}"/>
              </a:ext>
            </a:extLst>
          </p:cNvPr>
          <p:cNvSpPr txBox="1"/>
          <p:nvPr/>
        </p:nvSpPr>
        <p:spPr>
          <a:xfrm>
            <a:off x="970668" y="539821"/>
            <a:ext cx="10905977"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ویژگی‌های سبک عراقی</a:t>
            </a:r>
          </a:p>
          <a:p>
            <a:pPr algn="r" rtl="1">
              <a:lnSpc>
                <a:spcPct val="150000"/>
              </a:lnSpc>
            </a:pPr>
            <a:endParaRPr lang="fa-IR" sz="2400" b="1" dirty="0">
              <a:cs typeface="B Titr" panose="00000700000000000000" pitchFamily="2" charset="-78"/>
            </a:endParaRPr>
          </a:p>
          <a:p>
            <a:pPr algn="r" rtl="1">
              <a:lnSpc>
                <a:spcPct val="150000"/>
              </a:lnSpc>
            </a:pPr>
            <a:r>
              <a:rPr lang="fa-IR" sz="2400" b="1" dirty="0">
                <a:cs typeface="B Titr" panose="00000700000000000000" pitchFamily="2" charset="-78"/>
              </a:rPr>
              <a:t>ب) نثر:</a:t>
            </a:r>
          </a:p>
          <a:p>
            <a:pPr algn="r" rtl="1">
              <a:lnSpc>
                <a:spcPct val="150000"/>
              </a:lnSpc>
            </a:pPr>
            <a:r>
              <a:rPr lang="fa-IR" sz="2400" b="1" dirty="0">
                <a:cs typeface="B Titr" panose="00000700000000000000" pitchFamily="2" charset="-78"/>
              </a:rPr>
              <a:t>1-  زبانی: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از دیگر ویژگی‌های نثر این دوره، ورود لغات قبایل مختلف ترک و مغول به زبان فارسی است که در دورة تیمور سرعت رشدآن بیشتر شد؛  امّا  این جریان در زبان فارسی دیری نپایید. سلطان حسین بایقرا و امیرعلیشیر نوایی در حوزة ادبی هرات، ترکی‌گویی و ترکی‌نویسی را تشویق می‌کردند. امیرعلیشیرنوایی چندکتاب از جمله «محاکمه اللغتین» را به ترکی نوشت و ظهیرالدین بابر هم «بابرنامه» را به ترکی نوشت. </a:t>
            </a:r>
          </a:p>
          <a:p>
            <a:pPr algn="r" rtl="1">
              <a:lnSpc>
                <a:spcPct val="150000"/>
              </a:lnSpc>
            </a:pPr>
            <a:r>
              <a:rPr lang="fa-IR" sz="2400" b="1" dirty="0">
                <a:cs typeface="B Nazanin" panose="00000400000000000000" pitchFamily="2" charset="-78"/>
              </a:rPr>
              <a:t>نمونه‌ای ازکلمات دخیل که هنوز هم درزبان فارسی استعمال دارند، عبارت‌اند از: ییلاق و قشلاق (سردسیر وگرمسیر)،  قشون (ارتش) و یورش (هجوم)</a:t>
            </a:r>
            <a:endParaRPr lang="en-US" sz="2400" b="1" dirty="0">
              <a:cs typeface="B Nazanin" panose="00000400000000000000" pitchFamily="2" charset="-78"/>
            </a:endParaRPr>
          </a:p>
        </p:txBody>
      </p:sp>
    </p:spTree>
    <p:extLst>
      <p:ext uri="{BB962C8B-B14F-4D97-AF65-F5344CB8AC3E}">
        <p14:creationId xmlns:p14="http://schemas.microsoft.com/office/powerpoint/2010/main" val="124817441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TotalTime>
  <Words>2665</Words>
  <Application>Microsoft Office PowerPoint</Application>
  <PresentationFormat>Widescreen</PresentationFormat>
  <Paragraphs>377</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10</cp:revision>
  <dcterms:created xsi:type="dcterms:W3CDTF">2024-11-14T10:17:32Z</dcterms:created>
  <dcterms:modified xsi:type="dcterms:W3CDTF">2024-11-15T10:43:36Z</dcterms:modified>
</cp:coreProperties>
</file>