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85" r:id="rId2"/>
    <p:sldId id="396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7" r:id="rId13"/>
    <p:sldId id="437" r:id="rId14"/>
    <p:sldId id="398" r:id="rId15"/>
    <p:sldId id="401" r:id="rId16"/>
    <p:sldId id="402" r:id="rId17"/>
    <p:sldId id="403" r:id="rId18"/>
    <p:sldId id="404" r:id="rId19"/>
    <p:sldId id="406" r:id="rId20"/>
    <p:sldId id="400" r:id="rId21"/>
    <p:sldId id="395" r:id="rId22"/>
    <p:sldId id="405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6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021C0-E770-4FB1-84CB-2947DC5B871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E2E4E-B50C-41D2-B5BC-47727E19D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6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5E2E4E-B50C-41D2-B5BC-47727E19DE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1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9DCE-8296-597E-8572-DEB65B4C9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4EA40-F172-98EA-0D38-1A0EBBACC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8EF908-78B1-2B20-4CB4-9DC7F57B6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8E74F-12AD-1551-36BA-8F83B0B6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1FE14-1B3B-9C98-E9EB-1B87EB67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6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3C7A-0857-38DE-0DBA-39C49875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66D2D-21DB-82A0-64C6-3F2E59AF2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EE05-DD50-FB5A-2ECC-B88828D5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9CE1-D5ED-3BD0-7B35-494D3E67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B413B-E12E-64E7-EB5A-DAD4FD59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42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3FA4B-ADE4-72C8-ECBB-0EC6BBB7B6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B41A2-F90E-637F-3F0F-5B7D923A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D8D65-EFF6-F3B2-497E-E851BFB7D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9F982-F64F-DC12-9D05-B53E97E3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19C3-B31F-C44D-FF96-ACF4EFB0E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61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کارگاه تحلیل فصل یک و تست دوره‌ای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366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592-9FDF-4D81-C9EA-52D5A335E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A2D13-BEE6-7C14-9A43-FC53C27C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165DC-2BBD-B6F7-F906-C5664088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97EE6-32FB-A916-F51A-EB37431D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9EC6A-8907-6616-8102-31FD075C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6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0F9EC-F505-FE60-B58A-FB8D4D4E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6100DF-83CB-1FBF-BB56-ADD53B584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056F-3A0F-00A1-979A-BB35457B5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7B75C-B004-3137-EF4B-151ED522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222A2-D5C9-6F57-0F7D-05F18A4A8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0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A490-DF00-A31C-2233-1BDA15A43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037EC-126B-49F1-1534-14E48E904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AB00F-5798-0974-3D63-9F061C039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505BC-CD9E-DBF3-A128-AE2BFB41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9AA8B-2208-B184-FEFE-FC0888FA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1C1AC-9D71-C06A-0387-90DC5C5EF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1FBB2-5FE5-466E-D21C-A226FAFBE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745F9-023C-16D2-89BB-41BEA7D7E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B47A6-2A93-97B6-8C84-93026646F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A1BD5-F312-3993-49AF-2BF8E1DA1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F6A057-95CB-B840-1A40-179F59299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F01235-A554-C460-0179-85E646DF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0124C-011C-2FAB-2FEA-2994CC95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128E76-861A-D230-FD15-607F74056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5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CE07-7DF9-5306-2A12-7D7875D32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BBF6FA-7739-808F-B731-A1260BEA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1B8ABA-1756-C6E7-33AE-FC1C3574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560872-B0B7-06BC-BB8F-71E6EFD9B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7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7410D-969F-5E9F-CFA6-9F796E3D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0FF330-9CC3-D076-4906-AC2A4A1E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417DB-0A72-E78B-A508-1677D789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0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65835-FD7A-8E8E-97A9-97CDDE76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18C13-9791-5142-7E9F-1D2CC45F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429EF-A40E-5C69-8464-0FCB8863D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C4F83-2500-64FC-E9A3-6689A7D0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3F59B-50E7-ADCC-F32A-826E19C6E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CF463-7B2E-726E-7BA0-96007F14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3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6E90D-41D0-32E9-D806-619C8924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7FC71F-373E-F790-E2D7-3806759D5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1629E-B3CD-FBBA-F2A7-A86692228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1BD19-9F8D-FA4C-383E-3C7BDB43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0D4E3-280C-982C-63E3-784B7BFCC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56A7D-9484-E691-FB42-853309AC7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8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F733A0-D538-CD7F-CEE2-FA4CA4E4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98D02-B3E8-D36A-08D9-962339FDB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B30E4-8DF2-6656-AF8A-2DE26A8B9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D02D7-EEFF-34A8-F0B0-582A4CDAA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2D022-765A-5BB5-8CCE-C5F0278B97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1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</a:t>
            </a:r>
            <a:endParaRPr lang="fa-IR" sz="32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چهارم،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EDC7CA-8BA6-479B-3AD8-B2467091387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820AF8-D47E-8152-1E2C-47DAFB793406}"/>
              </a:ext>
            </a:extLst>
          </p:cNvPr>
          <p:cNvSpPr txBox="1"/>
          <p:nvPr/>
        </p:nvSpPr>
        <p:spPr>
          <a:xfrm>
            <a:off x="1392702" y="1422594"/>
            <a:ext cx="10508565" cy="4849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فکری: با توجه به این که فکر در شعر قرن هفتم در اثر مسائل سیاسی و اجتماعی از جمله حملۀ مغول دستخوش تغییر شد و عرفان و زهدستایی و ترک ریاکاری و عشق به معشوق آسمانی و ... رواج یافت، مفاهیم عرفانی این غزل را می­توان این­گونه بررسی کرد.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یکم: حیات­بخش بودن عشق (شاعر خود را مرده­ای می­داند که به­واسطۀ عشق زنده شده و به سعادت ابدی رسیده­است.)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دوم: کمال­بخش بودن عشق (شاعر با داشتن عشق، به بی­نیازی(دیدۀ سیر) و شجاعت (جان دلیر و زهرۀ شیر) و کمال و بلندی(زهرۀ تابنده) دست یافته­است.)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سوم: زهد و پارسایی و ترک ریا (شاعر با بیان سخن معشوق که او را شیخ و سر و پیشرو و راهبر می­خواند که خالی از غرور و ریا نیست، با نفی این مقام­های دنیوی، خود را مطیع امر معشوق آسمانی معرفی می­کند.)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214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DA2ECE-3AD8-4A96-B58F-A9174CD3458A}"/>
              </a:ext>
            </a:extLst>
          </p:cNvPr>
          <p:cNvSpPr txBox="1"/>
          <p:nvPr/>
        </p:nvSpPr>
        <p:spPr>
          <a:xfrm>
            <a:off x="1012874" y="799864"/>
            <a:ext cx="10874326" cy="5631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</a:t>
            </a:r>
            <a:endParaRPr lang="fa-IR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چهارم: ترک تعلّقات دنیوی (شاعر در برابر سخن معشوق که او را دارای پر و بال (علائق دنیوی) خوانده و از دادن پرو بال پرواز به عالم حقیقت پرهیز می­کند، خود را کشته و پرکنده (بی­تعلّق و رها از مادیات) معرفی می­کند.)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پنجم: کمال و والایی معشوق آسمانی و تواضع و فنای عاشق (شاعر معشوق را چشمۀ خورشید و خود را سایۀ درخت بید می­خواند که در برابر تابش نور معشوق، این سایه، کوتاه و ناچیز و در برابر معشوق فانی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ششم: شکرگزاری از بخشش معشوق آسمانی (شاعر تمام کاینات را شکرگزار معشوق آسمانی می­داند چرا که وی از بخشش معشوق نورانی و بخشنده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هفتم: شکرگزاری عارف حق از رسیدن به کمال حقیقی(شاعر عارف حق را به خاطر پیشی گرفتن از همه و رسیدن به اوج کمال برفراز عالم هستی شکرگزار معرفی می­کند.) 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ادبی: غنایی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303FF7-D138-9426-55FA-3DAC4E418555}"/>
              </a:ext>
            </a:extLst>
          </p:cNvPr>
          <p:cNvSpPr txBox="1"/>
          <p:nvPr/>
        </p:nvSpPr>
        <p:spPr>
          <a:xfrm>
            <a:off x="1336431" y="391606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32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7B658-82D0-2AC7-DBCF-12E393F441C7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64748-F65C-B513-A772-44C73E9BC6F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رباعی زیر، به چه مناسبت و در چه سالی سروده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«کس نیست که تا بر وطن خود گرید	بر حال تباه مردم بد گرید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دی بر سر مرده‌ای دو صد شیون بود	 	امروز یکی نیست که بر صد گرید»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حملۀ مغولان به شهرهای مرکزی – ۶۳۷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سرزنش مغولان از کشتارهای جمعی – ۶۳۵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قتل عام مغولان – ۶۳۳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واکنش شاعر نسبت به کردار مغول – ۶۴۳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8131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 تستهای دوره‌ای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چهارم، </a:t>
            </a:r>
            <a:r>
              <a:rPr kumimoji="0" lang="fa-IR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2483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9098F0-BF08-F15D-CDBE-17AA7BAE260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8F4EF-9833-54C7-1E96-C0ED0E2A232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گزینه، با توجه به اتفاقات تاریخی و ادبی قرن نهم هجری، صحیح 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معروف‌ترین شاعر این قرن کتاب بهارستان را به تقلید از بوستان سعدی نوشت.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در عهد تیموریان علاوه بر گسترش هنرهایی چون مینیاتور، معماری و تذهیب، تاریخ‌نویسی نیز ادامه یافت و ادبیات رونقی تازه گرفت.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زمان بایسنقر میرزا، قرآن کریم و شاهنامۀ فردوسی به خطی خوش نگاشته شد.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تیموریان تقریباً از نیمۀ دوم قرن هشتم تا اوایل قرن دهم در ایران حکومت کردند.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961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78498-7888-3504-A6DE-C445DE41EFC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CF566-38A1-68A8-01A8-FDCD359D8D22}"/>
              </a:ext>
            </a:extLst>
          </p:cNvPr>
          <p:cNvSpPr txBox="1"/>
          <p:nvPr/>
        </p:nvSpPr>
        <p:spPr>
          <a:xfrm>
            <a:off x="1702191" y="1661052"/>
            <a:ext cx="997399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نام اثری به نظم از قرن هفتم آمده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گلعذاری ز گلستان جهان ما را بس 	 	زین چمن سایۀ آن سرو روان ما را بس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گر لمعات اختر خود داند 	 		کی مهر بتان را هنر خود داند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3)شکر ایزد که ز تاراج خزان رخنه نیافت 	 	بوستان سمن و سرو و گل و شمشادت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سرو چون نازد به خوبی در بهارستان ناز 	 	از سهی سرو نگارستان من یاد آورید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3670715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B36F92-8ACC-DCA1-272A-B31D70D89B3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62295-3C71-A309-7246-9B360C96EBC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مضامین رایج در قرن هفتم دیده نمی‌شود؟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عبادت به‌جز خدمت خلق نیست	 	 به تسبیح و سجّاده و دلق نیست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هنرور چنین زندگانی کند	 	 جفا بیند و مهربانی کند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مکن تکیه بر ملک و جاه و حشم 	 که پیش از تو بوده است و بعد از تو هم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4)گر به دست افتد چو ماه نو لب نانی مرا  	 خلق از انگشت اشارت تیربارانم کنند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79633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CDBB95-4751-32E8-D3AF-1E14C8C4AEA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F7F54B-7C60-DBE7-6F4E-F28B851DFFF1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بین آثار زیر، چند اثر «منظوم»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«بهارستان، موش و گربه، مرصادالعباد، بوستان، عشّاق‌نامه، المعجم، تذکرۀ دولتشاه، نفحات‌الانس، اخلاق‌الاشراف، تحفة‌الاحرار، صد پند، جمشید و خورشید، لمعات»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پنج		2) چهار		3) هفت		4) شش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38638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3C2FF1-DE7C-CB81-DCDC-DBDCA739474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32DF1-D3D2-27E6-49F7-7A877D8FEC42}"/>
              </a:ext>
            </a:extLst>
          </p:cNvPr>
          <p:cNvSpPr txBox="1"/>
          <p:nvPr/>
        </p:nvSpPr>
        <p:spPr>
          <a:xfrm>
            <a:off x="1012875" y="1046228"/>
            <a:ext cx="1086377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 مورد «فخرالدّین عراقی» نادرست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از شاعران نامدار قرن هفتم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مثنوی «عشّاق‌نامه» از آثار مشهور اوست که در هر فصل آن، سخن با حکایت و تمثیل پایان می‌گیرد.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کتاب «اشعّة‌اللّمعات» خود، سلوک عارفانه را به نظم و نثر بیان کرده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غزل‌های عرفانی زیبایی سروده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3797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31806-A0E4-C433-C6FF-5D63B27865AC}"/>
              </a:ext>
            </a:extLst>
          </p:cNvPr>
          <p:cNvSpPr txBox="1"/>
          <p:nvPr/>
        </p:nvSpPr>
        <p:spPr>
          <a:xfrm>
            <a:off x="1466557" y="1046228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نام نویسندۀ چند اثر در مقابل آن درست آمده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«مرصادالعباد من المبدأ الی المعاد (نجم‌الدّین رازی)، تاریخ جهانگشا (حمدالله مستوفی)، عشّاق‌نامه (فخرالدّین عراقی)، جمشید و خورشید (سلمان ساوجی)، المعجم فی معاییر اشعارالعجم (شمس قیس رازی)، رسالۀ دلگشا (عبید زاکانی)، تحفة‌الاحرار (نظامی)، بوستان (سعدی)، جامع‌التّواریخ (خواجه رشیدالدّین فضل‌الله همدانی)»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شش		2) نه		3) هشت		4)هفت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D3DC23-84E0-305D-BC10-89D4D1F68E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64946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DE1138-43C2-BBD3-C179-B466DA422035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459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D54502-A32B-692C-A758-0D63F8883D0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680BA5-D773-A71C-407A-0A21A900B9A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بیت زیر از چند پایۀ آوایی تشکیل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«دانی که چیست دولت دیدار یار دیدن 	 در کوی او گدایی بر خسروی گزیدن»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شش 		2) هشت		3) چهار		4) چهارده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03391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D0AD3E-6ED9-6FCF-45C9-CF8C15EC9A0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CD365-7921-82A2-7B00-DC9D45F5F99A}"/>
              </a:ext>
            </a:extLst>
          </p:cNvPr>
          <p:cNvSpPr txBox="1"/>
          <p:nvPr/>
        </p:nvSpPr>
        <p:spPr>
          <a:xfrm>
            <a:off x="903849" y="1387962"/>
            <a:ext cx="1097279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نشانه های هجایی همۀ مصراع های زیر در مقابل آن به درستی آمده است، به جز مصراع گزینۀ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نصیحتی کنمت یاد گیر و در عمل آر: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  <a:r>
              <a:rPr lang="en-US" sz="2400" b="1" dirty="0">
                <a:cs typeface="B Nazanin" panose="00000400000000000000" pitchFamily="2" charset="-78"/>
              </a:rPr>
              <a:t> U</a:t>
            </a:r>
            <a:r>
              <a:rPr lang="fa-IR" sz="2400" b="1" dirty="0">
                <a:cs typeface="B Nazanin" panose="00000400000000000000" pitchFamily="2" charset="-78"/>
              </a:rPr>
              <a:t>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هر که عاشق تر بود بر بانگ آب: −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دل عالمی بسوزی چو عذار برفروزی: </a:t>
            </a:r>
            <a:r>
              <a:rPr lang="en-US" sz="2400" b="1" dirty="0">
                <a:cs typeface="B Nazanin" panose="00000400000000000000" pitchFamily="2" charset="-78"/>
              </a:rPr>
              <a:t>UU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 -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4) به آب دیده بشوییم خرقه ها از می: </a:t>
            </a:r>
            <a:r>
              <a:rPr lang="en-US" sz="2400" b="1" dirty="0">
                <a:cs typeface="B Nazanin" panose="00000400000000000000" pitchFamily="2" charset="-78"/>
              </a:rPr>
              <a:t>U−U−−UU−U−U</a:t>
            </a:r>
            <a:r>
              <a:rPr lang="fa-IR" sz="2400" b="1" dirty="0">
                <a:cs typeface="B Nazanin" panose="00000400000000000000" pitchFamily="2" charset="-78"/>
              </a:rPr>
              <a:t>−−−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7630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94AE9-F146-0DCB-5871-695E82CC1F7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1A694-FCCF-D1EB-5405-EA6D32026BD2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پایه‌های آوایی در کدام گزینه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امروز خندان آمدی مفتاح زندان آمدی	 	 بر مستمندان آمدی چون بخشش و فضل خدا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کوه طور و دشت و صحرا از فروغ نور او	 	 چون بهشت جاودانی گشته از فر و ضیا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 در ره ببینی بریده سری	 		 که غلطان رود سوی میدان ما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کبر و تکبّر بگذار و بگیر	 			 در عوض کبر چنین کبریا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41323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44B60F-B7B2-AF4A-521D-0A5283643F61}"/>
              </a:ext>
            </a:extLst>
          </p:cNvPr>
          <p:cNvSpPr txBox="1"/>
          <p:nvPr/>
        </p:nvSpPr>
        <p:spPr>
          <a:xfrm>
            <a:off x="1466557" y="947751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پایه‌های آواییِ کدام مصراع، هم‌وزن با پایۀ آواییِ «اگر لب را » (با چهار بار تکرار)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خُلق و لطف توان کرد صید اهل نظر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همه را هست همین داغ محبّت که مراست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سپندی گو بر آتش نِه که دارد کار و باری خوش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 دل با خدای است خلوت نشینی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B2ACC-2E6F-EF4A-0A56-8E245390E6E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58728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C3FCB-ED9E-7B08-1B71-3C320BAFAC7A}"/>
              </a:ext>
            </a:extLst>
          </p:cNvPr>
          <p:cNvSpPr txBox="1"/>
          <p:nvPr/>
        </p:nvSpPr>
        <p:spPr>
          <a:xfrm>
            <a:off x="1466557" y="104622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دربارۀ تاریخ ادبیات در قرن هفتم نیست؟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شعر این دوره نرم و دلنشین و برخوردار از معانی عمیق انسانی و آسمانی شد.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قصیده و غزل که زبان دل و عشق بودند، گسترش یافتند و مثنوی برای ظهور عاطفه، اخلاق و عرفان میدان فراخی پدید آورد.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پیچیده‌نویسی نثر عمدتاً با محتوای تاریخ حاکمان وقت جریان پیدا کرد.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نجم‌دایه از منشیان و عارفان وارستۀ این دوره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B9622B-F1CA-8A37-9445-F68EE5210A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0049372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31F295-33FF-1EBD-0416-87A11B4B9066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یک از پدیدآورندگان آثار زیر به‌ترتیب، خالق کدام آثارند؟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«نفحات‌الانس – رسالۀ دلگشا – لمعات – مجالس سبعه»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تحفةالاحرار، صد پند، عشاق‌نامه، فیه مافیه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بهارستان، موش و گربه، اسرارالتوحید، دیوان شمس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خورشید، اخلاق‌الاشراف، عشاق‌نامه، تذکرة‌الاولیاء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تذکرة الاولیاء، اخلاق‌الاشراف، جمشید و خورشید، مثنوی معنوی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752183-B084-A53C-5CDF-B672F692F35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812585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42B1E-CEFD-56EF-BF31-4EB8D235FC11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آثار به‌ترتیب «منظوم»، «منثور» و «منظوم»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مکاتیب ـ مرصادالعباد ـ بهارستان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بوستان ـ عالم آرای عباسی ـ فیه ما 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عین‌الحیات ـ انوار سهیلی ـ جمشید و خورشید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عشاق‌نامه ـ نفحات‌الانس ـ تحفة‌الاحرار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CE8DED-16DE-AF3D-EE83-7E9C07488DE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34014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4E327-7F65-EE07-F517-DAD46A13D62E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نویسندۀ هر دو اثر یک شخص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تاریخ گزیده / تحفةالاحرار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موش و گربه / صد پند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 / اخلاق‌الاشراف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نفحات‌الانس / تذکرةالاولیا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B46084-082A-E7E6-73D3-D5F0CB01153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933107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253802-3B5F-F7F0-B471-0DC15F917C51}"/>
              </a:ext>
            </a:extLst>
          </p:cNvPr>
          <p:cNvSpPr txBox="1"/>
          <p:nvPr/>
        </p:nvSpPr>
        <p:spPr>
          <a:xfrm>
            <a:off x="1026943" y="1046228"/>
            <a:ext cx="10849706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دیدگاه تاریخ ادبیات همۀ موارد کاملاً درست است،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بازماندگان تیمور کم و بیش از فرهنگ ایرانی تاثیر پذیرفتند و ادبیات رونقی تازه گرفت و تاریخ‌نویسی نیز ادامه یافت.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جامی در کتاب نفحات‌الانس خود به شیوۀ تحفةالاحرار نظامی به بیان حقایق عرفانی و ذکر احوال عارفان پرداخته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بایسنقر میرزا هنرمند و هنردوست بود و در زمان او هنرمندان، قرآن کریم و شاهنامۀ فردوسی را به خط خوش نگاشتند.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پس از مرگ تیمور، شاهرخ با علاقه‌ای که به هنر و فرهنگ اسلامی پیدا کرده بود، از هنرمندان خوش‌نویس، نقاش و شاعر حمایت نمود.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D2A0C5-707F-9136-7F33-AD4D29D178F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221373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3FCEB1-FD55-F7F9-954D-70C62475F290}"/>
              </a:ext>
            </a:extLst>
          </p:cNvPr>
          <p:cNvSpPr txBox="1"/>
          <p:nvPr/>
        </p:nvSpPr>
        <p:spPr>
          <a:xfrm>
            <a:off x="1466557" y="764873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دو بیت کدام گزینه دارای چهار پایۀ آوایی است و در هر پایۀ آن سه هجا به چشم می‌خورد؟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من که دارم در گدایی گنج سلطانی به دست 	 کی طمع در گردش گیتی دون‌پرور کنم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خدایا تو دانی که بر ما چه آمد	 		  خدایا تو دانی که ما را چه می‌شد؟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نمی‌بینم از همدمان هیچ بر جای	 	 دلم خون شد از غصه ساقی کجایی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عنکبوتی را به حکمت دام داد	 		 صدر عالم را در او آرام داد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 – ب		2) ب – د	3) ج – الف	4) ج - 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BD528-2D2E-F8D4-97D6-51CC5469A1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279055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77B044-DB93-0503-F095-3E06BFC1B8EF}"/>
              </a:ext>
            </a:extLst>
          </p:cNvPr>
          <p:cNvSpPr txBox="1"/>
          <p:nvPr/>
        </p:nvSpPr>
        <p:spPr>
          <a:xfrm>
            <a:off x="1167619" y="1812192"/>
            <a:ext cx="10508566" cy="4437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بررسی متن از دیدگاه تاریخ ادبیات: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متن از کتاب مرصادالعباد من­المبدأ الی­ المعاد اثر نجم­ادّین رازی (معروف به نجم دایه) نقل 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وی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منشیان و نویسندگان توانا و از عارفان وارستة این قرن هفتم (دورۀ حملۀ مغول)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او کتاب مرصادالعباد من‌المبدأ‌الی‌المعاد را در بیان سلوک دین و تربیت نفس انسانی نوشت.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نثر کتاب گاهی ساده و گاه دارای سجع و موازنه است. علاوه بر این نویسنده در خلال موضوعات کتاب، احادیث، آیات و اشعاری از خود و شاعران دیگر نقل می­کند.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اثر که نثری شیوا، آراسته و دل­انگیز دارد، در بین متون عارفانه از مرتبه­ای والا برخوردار 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69549-A41C-1D8A-AFB3-94020F3757A4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1044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6E52FF-05B9-BBC0-6354-E8BE4922EE7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همۀ ابیات از سه پایۀ آوایی تشکیل شده‌اند؛ به‌جز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تا دل من دل به قناعت نهاد	 		 ملک جهان را به جهان بازداد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کار عشق از وصل و هجران درگذشت 		 درد ما از دست درمان درگذشت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ز آهوی سیمین طلب گاو زرین	 		 که عیدی در او خون قربان نماید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راست به مانند یکی زلزله		 	 داده تنش بر تن ساحل یله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1CAC46-03A3-610F-6180-582591A3292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8392668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84364-FAD8-C469-1DC5-4C760AC1008B}"/>
              </a:ext>
            </a:extLst>
          </p:cNvPr>
          <p:cNvSpPr txBox="1"/>
          <p:nvPr/>
        </p:nvSpPr>
        <p:spPr>
          <a:xfrm>
            <a:off x="1466557" y="80707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پايه‌هاي آوايي در همۀ مصراع‌ها با مصراع زير يكسان است، به‌جز؛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«به‌ چندین رنگ می‌گردد بهار از سیلی بادی»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دوش گفتی ماجرای وصل و هجرانت به من1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چرا هر دم از پیش ما می‌گریزی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دمی ای كاش ساقی لعل آن زيبا جوان گردد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بی تو حرام است به خلوت نشست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A5B0C6-D72A-3B08-CBE8-6E54138A26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565984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7A7B66-A410-2928-5D35-F12B191E8458}"/>
              </a:ext>
            </a:extLst>
          </p:cNvPr>
          <p:cNvSpPr txBox="1"/>
          <p:nvPr/>
        </p:nvSpPr>
        <p:spPr>
          <a:xfrm>
            <a:off x="1325880" y="1552665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وزن عروضی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کنون که صاحب مژگان شوخ و چشم سیاهی	 	نگاه دار دلی را که برده‌ای به نگاهی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باغ و راغ گر از خاک تیره لاله برآید	 	به خیر مقدم آن زلف و آن کُلاله برآید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بیار باده که غم از وجود ما ببرد		 	به دل غمی که گرفته است جا، ز جا ببرد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از آن شراب نگاه تو شهد عشق چشیدم	 	چشیدم و خط بُطلان به هر چه دیده کشیدم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BF1BE-C697-9092-8A2E-510B2B7E90B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5015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1E661-E1A8-E883-E85B-9ADB3AEA4D56}"/>
              </a:ext>
            </a:extLst>
          </p:cNvPr>
          <p:cNvSpPr txBox="1"/>
          <p:nvPr/>
        </p:nvSpPr>
        <p:spPr>
          <a:xfrm>
            <a:off x="886265" y="1046228"/>
            <a:ext cx="1099038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مرز پایه‌های آوایی کدام مصراع نادرست مشخص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1)چنان بردند صبر از دل که ترکان خوان یغما را: چ نان بُر دن د / صَب رَز دل کِ / تُر کا ن خا / نِ یَغ ما را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 درین آتش پاکَت چراست: آب دَ رین / آ تَ شِ پا / کَت چِ 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دلم آنجاست که آن دلبر عیّار آنجاست: دِ لَ مان جا / ست کِ آن دل / بَ رِ عَی یا / ران جاست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الهی سینه‌ای دِه آتش افروز: اِ لا هی سی / نِ ئی دِه آ / تَ شَف روز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BA691-2DA4-525D-2936-759D0A63607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9309753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ECF797-CB5F-A248-084E-DED9166666BA}"/>
              </a:ext>
            </a:extLst>
          </p:cNvPr>
          <p:cNvSpPr txBox="1"/>
          <p:nvPr/>
        </p:nvSpPr>
        <p:spPr>
          <a:xfrm>
            <a:off x="647114" y="1046228"/>
            <a:ext cx="11229535" cy="563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یکی از پایه‌های آوایی کدام بیت در برابر آن نادرست مشخص شده است؟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 ترازو گر نداری پس تو را زو ره زند هر‌کس 	 یکی قلبی بیاراید تو پنداری که زر دارد = بیاراید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2)  یک سر مو از غم تو نیست که اندر تن من 	 آب حیاتی ندهد یا گهری می‌نشود = می‌نشود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3)  هر کز گران جانان بود چون درد در پایان بود	 آن‌گه رود بالای خم کان درد او یابد صفا = هر کز گران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4)  روزی‌ست اندر شب نهان ترکی میان هندوا 	 شب ترکتازی‌ها بکن کان ترک در خرگاه شد = روزی‌ست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C8C167-F5F7-5F88-5392-CB2A7CE5E81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31145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4F6993-08AE-6D60-20EA-215859FC491A}"/>
              </a:ext>
            </a:extLst>
          </p:cNvPr>
          <p:cNvSpPr txBox="1"/>
          <p:nvPr/>
        </p:nvSpPr>
        <p:spPr>
          <a:xfrm>
            <a:off x="1269609" y="1102081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هجا‌های پایه‌های آوایی کدام مصراع متفاوت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مکن دل چو آهن مران از لقایش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کند چرخ فلک را چه کند عالم شک را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بر دست من نه جام جان ای دستگیر عاشقان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مکان‌ها بی‌ مکان گردد زمین‌ها جمله کان گردد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A56990-8944-B0B5-F3C4-9909A06B8A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409701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0E8908-3174-B97D-795F-84F3B35749C7}"/>
              </a:ext>
            </a:extLst>
          </p:cNvPr>
          <p:cNvSpPr txBox="1"/>
          <p:nvPr/>
        </p:nvSpPr>
        <p:spPr>
          <a:xfrm>
            <a:off x="506429" y="821140"/>
            <a:ext cx="11305735" cy="610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مرزهای آوایی چند مصراع، در مقابل آن به‌درستی ذکر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الف) رو سینه را چون شیشه‌ها هفت آب شوی از کینه‌ها: رو سی نِ را / چُن شی شِ ها / هفت اب ش / و از کینِ ها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ب) سود بازرگان دریا بی‌خطر ممکن نگردد: سو دِ با / زر گا ن در / یا بی خ طر / مم کن ن / گر دد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ج) گر چه دانستم که پاک از خاطرم بگذاشتی: گر چه دان / اس تم ک پا / کز خا ط رم / بگ ذاش تی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د) هر که چیزی دوست دارد جان و دل بر وی گمارد: هر کِ چی زی / دوست دا رد / جا نُ دل بر/ وی گُ ما رد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هـ) رقیب انگشت می‌خاید که سعدی چشم بر هم نه: ر قیب ان گش / ت می خا ید / کِ سع دی چشم / بر هم نه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و) جوانی شمع ره کردم که جویم زندگانی را: جَ وا نی شَم / عِ ره کر دم / کِ جو یم زن / دِ گا نی را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چهار		2) سه		3) دو		4) یک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E1D1D0-43F0-134A-4091-D6FCFDD131A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432697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A253A7-1FE6-F642-B146-5279F74D50E8}"/>
              </a:ext>
            </a:extLst>
          </p:cNvPr>
          <p:cNvSpPr txBox="1"/>
          <p:nvPr/>
        </p:nvSpPr>
        <p:spPr>
          <a:xfrm>
            <a:off x="1466557" y="91069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پایه‌های آوایی کدام بیت با بیت زیر برابر نیست؟</a:t>
            </a:r>
          </a:p>
          <a:p>
            <a:pPr algn="ct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«مرا با نگارم سخن باشد 	 نهانی سخن‌های چون شکّر»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1) تا که خرابم نکند کی دهد آن گنج به من 		 تا که به سیلم ندهد کی کشدم بحر عطا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2) رخ نمودن را نشانی نیست پیدا	 		 نقد می‌بینم که رنجی می‌نمایی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سعدی چو جورش می‌بری نزدیک او دیگر مرو 	 ای بی‌بصر من می‌روم؟ او می‌کشد قلاب 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کسی کو به هر جای خوش نیست با تو	 	 مبادا برو هیچ جا در جهان خوش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FA11AE-AB83-DC18-788A-3733479094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423820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C9ECB7-D162-F9CC-B15F-2EECA84816BF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ترتیب هجاها و پایه‌های آوایی بیت زیر عیناً با گزینۀ  .................. یکسان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«در این سرای بی کسی کسی به در نمی‌زند	 	به دشت پر ملال ما پرنده پر نمی‌زند»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بنفشه رُسته از زمین کنار جویبارها	 	و یا گسسته حور عین ز زلف خویش تارها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دریاست عشقت که هر چند در وی	 	صدف جویم الاّ نهنگی نبینم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ای من غلام روی تو تا در تنم باشد نفس	 	درمان من در دستِ توست آخر مرا فریادرس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مرده بُدَم زنده شدم گریه بُدَم خنده شدم	 	دولت عشق آمد و من دولت پاینده شدم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7D6BE7-E939-FFC3-C3C0-4F70EED402F5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5383254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CAA6B7-54D8-8E5D-E324-1AD2191DEF81}"/>
              </a:ext>
            </a:extLst>
          </p:cNvPr>
          <p:cNvSpPr txBox="1"/>
          <p:nvPr/>
        </p:nvSpPr>
        <p:spPr>
          <a:xfrm>
            <a:off x="1466557" y="1046228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تشبیه فشرده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ای خوش اندر گنج دل زر معانی داشتن	 	نیست گشتن لیک عمر جاودانی داشتن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که از ناوک مژگان تو در خون می‌گشت 	باز مشتاق کمانخانۀ ابروی تو بود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در کعبۀ کوی تو هر آنکس که بیاید	 	از قبلۀ ابروی تو در عین نماز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گو شمع میارید در این جمع که امشب	 	در مجلس ما ماه رخ دوست تمام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9CA83D-86C3-79BE-5376-772F60F3137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94469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261C91-0F8D-F429-E5B2-E3407E2025E6}"/>
              </a:ext>
            </a:extLst>
          </p:cNvPr>
          <p:cNvSpPr txBox="1"/>
          <p:nvPr/>
        </p:nvSpPr>
        <p:spPr>
          <a:xfrm>
            <a:off x="1336431" y="2332696"/>
            <a:ext cx="10508566" cy="3474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بررسی متن از نظر زیبایی­شناسی (آرایه­های ادبی)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 کاربرد تشبیه فشردۀ اضافی(اضافۀ تشبیهی): ابر کرم، باران رحمت،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سجع: دل – گل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جناس ناهمسان (ناقص اختلافی): دل – گِل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آرایۀ تکرار (واژه­آرایی): سه بار تکرار واژۀ «گل» و دو بار تکرار واژۀ «کرد»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واج­آرایی: تکار یازده بار واج «ر» و پنج بار واج «ک» سه بار واج «گ»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3FED-558F-460D-1C87-4A63C0CF839F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4826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52E572-8BFC-20CC-47B4-E62C9BFC9DB3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همۀ گزینه‌ها ادات تشبیه وجود دارد به‌جز 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ژاله سپر برف ببرد از کتف کوه	 		چون رستم نیسان به خم آورد کمان را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چو چشمش برآمد بر آن شهریار	 		زمین را ببوسید بیچاره‌وار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آن آشنا وشی که خیال است نام او	 	در موج آب دیدۀ من شناور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شبی درد آمد به دلش اندرون		 	رُخش گشت از درد دینارگون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AD83E-3157-7B80-CE1F-6470AF86C4DC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391032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9A9C26-C9EA-7A01-4A3D-9734B3CC40F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آرایه تشبیه دیده 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دانه‌ها چون در زمین پنهان شود	 		سرّ آن، سرسبزی بستان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 بیش و کم زن دانا نکرد روی ترش	 	به حرف زشت نیالود نیک‌مرد دهان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چون که تا اقصای هندستان رسید 	 	در بیابان طوطی‌ای چندی بدید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هر که به شب شمع وار در نظر شاهدیست	 	باک ندارد به روز کشتن و آویخت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D5CDF6-1A24-9E4A-70C6-F6398229525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969695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A0E142-23A5-AC11-22DF-A76C348D859B}"/>
              </a:ext>
            </a:extLst>
          </p:cNvPr>
          <p:cNvSpPr txBox="1"/>
          <p:nvPr/>
        </p:nvSpPr>
        <p:spPr>
          <a:xfrm>
            <a:off x="1466557" y="75080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ابیات تشبیه به کار نرفته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 - جایی نرسد کس به توانایی خویش	 	الّا تو چراغ رحمتش داری پیش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 - پرواز شدند و پر گشودند به عرش	 	هر چند که دست بسته بودند آنها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 - چند نصیحتم کنی کز پی نیکوان مرو	 	چون نروم که بیخودم شوق همی‌برد کشان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 - آب روان سرشک و آتش سوزان آه	 	پیش تو باد است و خاک بر سر خود ریختن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 - بر طرف رود چون بوزد باد بر درخت	 	آید به گوش نالۀ نای و صفیر رود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ب، ج، د	2) الف، ب، ج		3) ج، د، هـ	4) ب، ج، هـ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58E74B-D6A1-EB4C-7AB1-F108877429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353233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1802D8-D380-9747-03A5-74BAE371D6D3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«مشبهٌ‌به» درست مشخص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ای آفتاب سرکشان با کهکشان آمیختی	 	مانند شیر و انگبین با </a:t>
            </a:r>
            <a:r>
              <a:rPr lang="fa-IR" sz="2400" b="1" u="sng" dirty="0">
                <a:cs typeface="B Nazanin" panose="00000400000000000000" pitchFamily="2" charset="-78"/>
              </a:rPr>
              <a:t>بندگان</a:t>
            </a:r>
            <a:r>
              <a:rPr lang="fa-IR" sz="2400" b="1" dirty="0">
                <a:cs typeface="B Nazanin" panose="00000400000000000000" pitchFamily="2" charset="-78"/>
              </a:rPr>
              <a:t> آمیختی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زشرم چهرۀ چون آفتابت اندر </a:t>
            </a:r>
            <a:r>
              <a:rPr lang="fa-IR" sz="2400" b="1" u="sng" dirty="0">
                <a:cs typeface="B Nazanin" panose="00000400000000000000" pitchFamily="2" charset="-78"/>
              </a:rPr>
              <a:t>صبح</a:t>
            </a:r>
            <a:r>
              <a:rPr lang="fa-IR" sz="2400" b="1" dirty="0">
                <a:cs typeface="B Nazanin" panose="00000400000000000000" pitchFamily="2" charset="-78"/>
              </a:rPr>
              <a:t>	 	ستاره خون شود از چشم آسمان بچکد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مقام </a:t>
            </a:r>
            <a:r>
              <a:rPr lang="fa-IR" sz="2400" b="1" u="sng" dirty="0">
                <a:cs typeface="B Nazanin" panose="00000400000000000000" pitchFamily="2" charset="-78"/>
              </a:rPr>
              <a:t>کعبۀ</a:t>
            </a:r>
            <a:r>
              <a:rPr lang="fa-IR" sz="2400" b="1" dirty="0">
                <a:cs typeface="B Nazanin" panose="00000400000000000000" pitchFamily="2" charset="-78"/>
              </a:rPr>
              <a:t> وصل تو دور افتاده است از ما	 	نه ساز رفتن است آنجا مرا، نه برگ نارفتن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</a:t>
            </a:r>
            <a:r>
              <a:rPr lang="fa-IR" sz="2400" b="1" u="sng" dirty="0">
                <a:cs typeface="B Nazanin" panose="00000400000000000000" pitchFamily="2" charset="-78"/>
              </a:rPr>
              <a:t>آتشین</a:t>
            </a:r>
            <a:r>
              <a:rPr lang="fa-IR" sz="2400" b="1" dirty="0">
                <a:cs typeface="B Nazanin" panose="00000400000000000000" pitchFamily="2" charset="-78"/>
              </a:rPr>
              <a:t> داری زبان، زان دل سیاهی چون چراغ 	گِرد خود گردی از آن تردامنی چون آسیا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BD374-CAB4-5607-CC6D-50F3DB27D94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424663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7B7A54-D48B-E192-8922-0B521C56E86F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«وجه‌شبه» ذکر نشده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در زلف چون کمندش، ای دل مپیچ کانجا	 	سرها بریده بینی بی‌جرم و بی‌جنایت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ناتوان بودم به بویش نیمه‌شب برخاستم	 	تا به کویش چون نسیم، افتان و خیزان بوده‌ام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تنت را دید گل، گویی که در باغ		 	چو مستان، جامه را بدرید بر 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که نیَم کوهم ز صبر و حلم و داد		 	کوه را چون در رُباید تندباد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69835-4D6E-6D0A-F984-0B10C9C6E9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101194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F235A-D046-71D0-491A-06E408B919B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معدن علم است دل، چرا بنشاندی	 	جور و جفا را در این مبارک معدن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روز حادثه اندر یَم حوادث دهر		 	امید سعی و عمل‌هاست هم از این، هم از آن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از جای چو مار حلقه برجست			در حلقۀ زلف کعبه زد دست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اگر از کمند عشقت بروم کجا گریزم	 	که خلاص بی تو بند است و حیات بی تو زندان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5EA89-8FC4-5D81-F608-7BE570A6D73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513803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EB8010-C32D-B6D4-BCEA-296D8C9941D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نوع تشبیه به کار رفته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بردن بار غم عشق به جان باید لیک	 	طاقتی نیست که این بار گران بردارم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تو را چه غم که سری پایمال عشق تو گردد	 که بر عزای عزیزان، سمند شوق برانی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تیر غم دنیا به دل ما نرسد		 	زخم دل عاشق ز کمانی دگر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دلگیرم و کنج قفسی می‌خواهم	 	که غریبانه سر خویش کشم در پر خویش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D15CCA-A7C8-E1BA-FDB7-16035F4F3FB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3697409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602523" y="1849407"/>
            <a:ext cx="79658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 پیروز باشید</a:t>
            </a:r>
          </a:p>
        </p:txBody>
      </p:sp>
    </p:spTree>
    <p:extLst>
      <p:ext uri="{BB962C8B-B14F-4D97-AF65-F5344CB8AC3E}">
        <p14:creationId xmlns:p14="http://schemas.microsoft.com/office/powerpoint/2010/main" val="47507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FCB9F-C02A-9AED-5DA1-7391157052F5}"/>
              </a:ext>
            </a:extLst>
          </p:cNvPr>
          <p:cNvSpPr txBox="1"/>
          <p:nvPr/>
        </p:nvSpPr>
        <p:spPr>
          <a:xfrm>
            <a:off x="1336431" y="1376095"/>
            <a:ext cx="10508566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مرده بدم زنده شدم، گریه بدم خنده شدم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دولت عشق آمد و من دولت پاینده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دیدة سیر است مرا، جان دلیر است مرا		 زَهرة شیر است مرا، زُهرة تابنده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شیخی و سری، پیشرو و راهبری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شیخ نی­ام، پیش نی­ام، امر تو را 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با بال و پری، من پر و بالت ندهم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هوس بال و پرش بی­پر و پرکنده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چشمة خورشید تویی، سایه­گه بید منم 		چون که زدی بر سر من پست و گدازنده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چرخ فلک، از مَلِک  مُلک و مَلَک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کز کرم و بخشش او روشن و بخشنده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عارف حق، کز همه بردیم سبق	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 زبر هفت طبق، اختر رخشنده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480BAC-CFFD-F19F-87CB-EDC8DC3F018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314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8413FB-8814-F889-8300-50F6FBE784EF}"/>
              </a:ext>
            </a:extLst>
          </p:cNvPr>
          <p:cNvSpPr txBox="1"/>
          <p:nvPr/>
        </p:nvSpPr>
        <p:spPr>
          <a:xfrm>
            <a:off x="1336431" y="1845842"/>
            <a:ext cx="10508566" cy="423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قلمرو زبانی: با توجه به این که مهمترین ویژگی زبانی سبک عراقی درهم آمیختگی مختصات نو وکهن است و این غزل از مولانا در سبک عراقی سروده­شده­است، به این ویژگی­های زبانی می­توان اشاره کرد.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نبودن واژگان کهن و کم کاربرد فارسی (در این شعر از واژگانی مانند «ابی، ابا، اندر، همی، در، مر ...» استفاده نشده­است.)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وارد شدن واژگان عربی مانند «دولت، شیخ، هوس، فلک، مَلِک، مُلک، مَلَک»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کوتاهی و سادگی جملات (هر بیت از چندین جملۀ کوتاه تشکیل 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2CFEE3-3AAC-07F8-6FA9-E7554DD51486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667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ACE601-0B98-E87F-1385-4CDB5848E808}"/>
              </a:ext>
            </a:extLst>
          </p:cNvPr>
          <p:cNvSpPr txBox="1"/>
          <p:nvPr/>
        </p:nvSpPr>
        <p:spPr>
          <a:xfrm>
            <a:off x="1477108" y="1064286"/>
            <a:ext cx="10508566" cy="5757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قالب شعر غزل است که در سبک عراقی جای قصیده را گرفت.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2-آرایه­های بدیع و بیان در آن بیشتر شده­است.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آرایه­های بدیع:	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جناس: بُدم، شُدم – سیر، شیر- زَهره، زُهره - بر، سر - فلک، مَلِک  مُلک، مَلَک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2-واج­آرایی: به عنوان نمونه، هشت بار تکرار واج «م» در بیت اول و پنج بار تکرار هریک ازواج­های «ب» و «پ» در بیت چهارم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3-تکرار(واژه­آرایی): به عنوان نمونه، تکرار واژگان «دولت، است، مرا، شکر، شدم،»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4-تضاد: مرده، زنده – راهبر، بنده – بابال و پر، بی­پر  - چشمۀ خورشید، سایه­گه بید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مراعات نظیر: شیخ، سر، پیشرو، راهبر – بال، پر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6-ایهام: زدی: 1- تابیدی	2- ضربه زدی – 	پست: 1- ناچیز	2- کوتاه (سایه در برابر تابش خورشید کوتاه می­شود.)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1A223A-4C35-5EFB-8CAC-F9F5D3CA296C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035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237A78-A5EA-2EF9-E04D-534D3BDAB068}"/>
              </a:ext>
            </a:extLst>
          </p:cNvPr>
          <p:cNvSpPr txBox="1"/>
          <p:nvPr/>
        </p:nvSpPr>
        <p:spPr>
          <a:xfrm>
            <a:off x="1392702" y="1450731"/>
            <a:ext cx="10508565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بیان: 1- تشبیه: دولت عشق – [من] دولت پاینده شدم - چشمۀ خورشید، چرخ فلک- تو [مانند] چشمه خورشید – [من] سایه­گه بید شدم – [من] زهرۀ تابنده شدم – [من] اختر رخشنده شدم (همۀ تشبیهات از نوع فشرده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استعارۀ مکنیّه از نوع تشخیص:  شکر کند چرخ فلک («شکر کردن چرخ فلک» نسبت دادن ویژگی انسان به چرخ فلک(آسمان)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استعارۀ مکنیه از نوع غیر تشخیص: گفت که 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بابال و پری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(نسبت دادن «بال و پر» پرنده به انسان استعارۀ مکنیه از نوع غیرتشخیص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9451C3-CA43-E332-10C4-DC0F051221A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512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3D6750-C72B-9795-881D-CD8614A610C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E1DB33-93E8-3BFC-5053-69E305882C06}"/>
              </a:ext>
            </a:extLst>
          </p:cNvPr>
          <p:cNvSpPr txBox="1"/>
          <p:nvPr/>
        </p:nvSpPr>
        <p:spPr>
          <a:xfrm>
            <a:off x="1392702" y="944291"/>
            <a:ext cx="10508565" cy="58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fa-IR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موسیقی (عروض و قافیه):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1-ردیف و قافیه: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شعر دارای «ردیف» است و فعل «شدم» ردیف آن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خنده، پاینده، تابنده و... واژگان قافیه هستند.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پ) شاعر برای غنی­تر کردن موسیقی شعر از قافیۀ درونی نیز در ابیات استفاده کرده­است.مانند: «زنده، خنده» در بیت یکم و «سیر، دلیر و شیر» در بیت دوم و «سری، راهبری» در بیت سوم و «خورشید و بید» در بیت پنجم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2-عروض: وزن شعر از تکرار همسان «مفتعلن» ساخته­شده­است. این وزن با محتوای سرشار از نشاط عرفانی شعر تناسب و هماهنگی کامل دارد و ضرباهنگ نشاط­آور آن در شنونده شادمانگی عرفانی ایجاد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085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3953</TotalTime>
  <Words>2590</Words>
  <Application>Microsoft Office PowerPoint</Application>
  <PresentationFormat>Widescreen</PresentationFormat>
  <Paragraphs>460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19</cp:revision>
  <dcterms:created xsi:type="dcterms:W3CDTF">2024-11-05T16:44:21Z</dcterms:created>
  <dcterms:modified xsi:type="dcterms:W3CDTF">2024-11-08T10:39:55Z</dcterms:modified>
</cp:coreProperties>
</file>