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85" r:id="rId2"/>
    <p:sldId id="386" r:id="rId3"/>
    <p:sldId id="387" r:id="rId4"/>
    <p:sldId id="388" r:id="rId5"/>
    <p:sldId id="389" r:id="rId6"/>
    <p:sldId id="390" r:id="rId7"/>
    <p:sldId id="391" r:id="rId8"/>
    <p:sldId id="392" r:id="rId9"/>
    <p:sldId id="393" r:id="rId10"/>
    <p:sldId id="394" r:id="rId11"/>
    <p:sldId id="395" r:id="rId12"/>
    <p:sldId id="396" r:id="rId13"/>
    <p:sldId id="398" r:id="rId14"/>
    <p:sldId id="397" r:id="rId15"/>
    <p:sldId id="399" r:id="rId16"/>
    <p:sldId id="401" r:id="rId17"/>
    <p:sldId id="400" r:id="rId18"/>
    <p:sldId id="402" r:id="rId19"/>
    <p:sldId id="403" r:id="rId20"/>
    <p:sldId id="404" r:id="rId21"/>
    <p:sldId id="405" r:id="rId22"/>
    <p:sldId id="406" r:id="rId23"/>
    <p:sldId id="407" r:id="rId24"/>
    <p:sldId id="408" r:id="rId25"/>
    <p:sldId id="409" r:id="rId26"/>
    <p:sldId id="410" r:id="rId27"/>
    <p:sldId id="411" r:id="rId28"/>
    <p:sldId id="412" r:id="rId29"/>
    <p:sldId id="413" r:id="rId30"/>
    <p:sldId id="414" r:id="rId31"/>
    <p:sldId id="415" r:id="rId32"/>
    <p:sldId id="416" r:id="rId33"/>
    <p:sldId id="417" r:id="rId34"/>
    <p:sldId id="418" r:id="rId35"/>
    <p:sldId id="419" r:id="rId36"/>
    <p:sldId id="420" r:id="rId37"/>
    <p:sldId id="421" r:id="rId38"/>
    <p:sldId id="422" r:id="rId39"/>
    <p:sldId id="423" r:id="rId40"/>
    <p:sldId id="424" r:id="rId41"/>
    <p:sldId id="425" r:id="rId42"/>
    <p:sldId id="426" r:id="rId43"/>
    <p:sldId id="427" r:id="rId44"/>
    <p:sldId id="428" r:id="rId45"/>
    <p:sldId id="429" r:id="rId46"/>
    <p:sldId id="430" r:id="rId47"/>
    <p:sldId id="431" r:id="rId48"/>
    <p:sldId id="432" r:id="rId49"/>
    <p:sldId id="433" r:id="rId50"/>
    <p:sldId id="434" r:id="rId51"/>
    <p:sldId id="435"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4" d="100"/>
          <a:sy n="104" d="100"/>
        </p:scale>
        <p:origin x="87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E9DCE-8296-597E-8572-DEB65B4C9C9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44EA40-F172-98EA-0D38-1A0EBBACC0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8EF908-78B1-2B20-4CB4-9DC7F57B61B7}"/>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4DB8E74F-12AD-1551-36BA-8F83B0B6FE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1FE14-1B3B-9C98-E9EB-1B87EB670AA4}"/>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433308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3C7A-0857-38DE-0DBA-39C49875377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266D2D-21DB-82A0-64C6-3F2E59AF2B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BEE05-DD50-FB5A-2ECC-B88828D54C61}"/>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93FC9CE1-D5ED-3BD0-7B35-494D3E674F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1B413B-E12E-64E7-EB5A-DAD4FD593EC1}"/>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452833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63FA4B-ADE4-72C8-ECBB-0EC6BBB7B6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9B41A2-F90E-637F-3F0F-5B7D923AE8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3D8D65-EFF6-F3B2-497E-E851BFB7D39A}"/>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7D09F982-F64F-DC12-9D05-B53E97E3D3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319C3-B31F-C44D-FF96-ACF4EFB0E65F}"/>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330389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3E81C28-22F5-831F-DD94-55A38B80CF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59" y="-73354"/>
            <a:ext cx="11793583" cy="7140360"/>
          </a:xfrm>
          <a:prstGeom prst="rect">
            <a:avLst/>
          </a:prstGeom>
        </p:spPr>
      </p:pic>
      <p:sp>
        <p:nvSpPr>
          <p:cNvPr id="9" name="Rectangle: Rounded Corners 8">
            <a:extLst>
              <a:ext uri="{FF2B5EF4-FFF2-40B4-BE49-F238E27FC236}">
                <a16:creationId xmlns:a16="http://schemas.microsoft.com/office/drawing/2014/main" id="{D9E6B155-43A5-CA8C-4E0C-E7DFB686B78D}"/>
              </a:ext>
            </a:extLst>
          </p:cNvPr>
          <p:cNvSpPr/>
          <p:nvPr userDrawn="1"/>
        </p:nvSpPr>
        <p:spPr>
          <a:xfrm>
            <a:off x="8750103" y="-5024"/>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علوم و فنون 2</a:t>
            </a:r>
            <a:endParaRPr lang="en-US" dirty="0">
              <a:solidFill>
                <a:srgbClr val="FFFF00"/>
              </a:solidFill>
              <a:cs typeface="B Titr" panose="00000700000000000000" pitchFamily="2" charset="-78"/>
            </a:endParaRPr>
          </a:p>
        </p:txBody>
      </p:sp>
      <p:sp>
        <p:nvSpPr>
          <p:cNvPr id="10" name="Rectangle: Rounded Corners 9">
            <a:extLst>
              <a:ext uri="{FF2B5EF4-FFF2-40B4-BE49-F238E27FC236}">
                <a16:creationId xmlns:a16="http://schemas.microsoft.com/office/drawing/2014/main" id="{2447FAEF-8751-435F-8F78-00CB7C7398C7}"/>
              </a:ext>
            </a:extLst>
          </p:cNvPr>
          <p:cNvSpPr/>
          <p:nvPr userDrawn="1"/>
        </p:nvSpPr>
        <p:spPr>
          <a:xfrm>
            <a:off x="2416629" y="-39189"/>
            <a:ext cx="5631764"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درس پجم، پایه‌های آوایی همسان 1</a:t>
            </a:r>
            <a:endParaRPr lang="en-US" dirty="0">
              <a:solidFill>
                <a:srgbClr val="FFFF00"/>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0A071350-804D-0C3D-127A-3A58B550C5FF}"/>
              </a:ext>
            </a:extLst>
          </p:cNvPr>
          <p:cNvSpPr/>
          <p:nvPr userDrawn="1"/>
        </p:nvSpPr>
        <p:spPr>
          <a:xfrm rot="16200000">
            <a:off x="-424380" y="3120516"/>
            <a:ext cx="2025747"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یازدهم انسانی</a:t>
            </a:r>
            <a:endParaRPr lang="en-US" dirty="0">
              <a:solidFill>
                <a:srgbClr val="FFFF00"/>
              </a:solidFill>
              <a:cs typeface="B Titr" panose="00000700000000000000" pitchFamily="2" charset="-78"/>
            </a:endParaRPr>
          </a:p>
        </p:txBody>
      </p:sp>
      <p:sp>
        <p:nvSpPr>
          <p:cNvPr id="12" name="Rectangle: Rounded Corners 11">
            <a:extLst>
              <a:ext uri="{FF2B5EF4-FFF2-40B4-BE49-F238E27FC236}">
                <a16:creationId xmlns:a16="http://schemas.microsoft.com/office/drawing/2014/main" id="{652090F0-3291-72B6-12F6-BCAFB679C6BD}"/>
              </a:ext>
            </a:extLst>
          </p:cNvPr>
          <p:cNvSpPr/>
          <p:nvPr userDrawn="1"/>
        </p:nvSpPr>
        <p:spPr>
          <a:xfrm rot="16200000">
            <a:off x="-747938" y="5267843"/>
            <a:ext cx="2661140" cy="393895"/>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solidFill>
                  <a:srgbClr val="FFFF00"/>
                </a:solidFill>
                <a:cs typeface="B Titr" panose="00000700000000000000" pitchFamily="2" charset="-78"/>
              </a:rPr>
              <a:t>سید علی مرتضوی باروق</a:t>
            </a:r>
            <a:endParaRPr lang="en-US" dirty="0">
              <a:solidFill>
                <a:srgbClr val="FFFF00"/>
              </a:solidFill>
              <a:cs typeface="B Titr" panose="00000700000000000000" pitchFamily="2" charset="-78"/>
            </a:endParaRPr>
          </a:p>
        </p:txBody>
      </p:sp>
    </p:spTree>
    <p:extLst>
      <p:ext uri="{BB962C8B-B14F-4D97-AF65-F5344CB8AC3E}">
        <p14:creationId xmlns:p14="http://schemas.microsoft.com/office/powerpoint/2010/main" val="2581730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D592-9FDF-4D81-C9EA-52D5A335E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A2D13-BEE6-7C14-9A43-FC53C27CF2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65DC-2BBD-B6F7-F906-C5664088AAC5}"/>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21B97EE6-32FB-A916-F51A-EB37431DF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F9EC6A-8907-6616-8102-31FD075C8BA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045587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0F9EC-F505-FE60-B58A-FB8D4D4E128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6100DF-83CB-1FBF-BB56-ADD53B584C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6056F-3A0F-00A1-979A-BB35457B509E}"/>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B357B75C-B004-3137-EF4B-151ED5226D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B222A2-D5C9-6F57-0F7D-05F18A4A889C}"/>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4123981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DA490-DF00-A31C-2233-1BDA15A434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A037EC-126B-49F1-1534-14E48E9040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EAB00F-5798-0974-3D63-9F061C0395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4505BC-CD9E-DBF3-A128-AE2BFB41DC1F}"/>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6" name="Footer Placeholder 5">
            <a:extLst>
              <a:ext uri="{FF2B5EF4-FFF2-40B4-BE49-F238E27FC236}">
                <a16:creationId xmlns:a16="http://schemas.microsoft.com/office/drawing/2014/main" id="{0279AA8B-2208-B184-FEFE-FC0888FA4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D1C1AC-9D71-C06A-0387-90DC5C5EF732}"/>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1825508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1FBB2-5FE5-466E-D21C-A226FAFBE5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F745F9-023C-16D2-89BB-41BEA7D7ED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5B47A6-2A93-97B6-8C84-93026646F6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BA1BD5-F312-3993-49AF-2BF8E1DA1A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F6A057-95CB-B840-1A40-179F592996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F01235-A554-C460-0179-85E646DF5E4B}"/>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8" name="Footer Placeholder 7">
            <a:extLst>
              <a:ext uri="{FF2B5EF4-FFF2-40B4-BE49-F238E27FC236}">
                <a16:creationId xmlns:a16="http://schemas.microsoft.com/office/drawing/2014/main" id="{20E0124C-011C-2FAB-2FEA-2994CC957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128E76-861A-D230-FD15-607F74056C38}"/>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62462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E07-7DF9-5306-2A12-7D7875D321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BBF6FA-7739-808F-B731-A1260BEACE8B}"/>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4" name="Footer Placeholder 3">
            <a:extLst>
              <a:ext uri="{FF2B5EF4-FFF2-40B4-BE49-F238E27FC236}">
                <a16:creationId xmlns:a16="http://schemas.microsoft.com/office/drawing/2014/main" id="{C01B8ABA-1756-C6E7-33AE-FC1C357403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560872-B0B7-06BC-BB8F-71E6EFD9B963}"/>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870111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97410D-969F-5E9F-CFA6-9F796E3D24CA}"/>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3" name="Footer Placeholder 2">
            <a:extLst>
              <a:ext uri="{FF2B5EF4-FFF2-40B4-BE49-F238E27FC236}">
                <a16:creationId xmlns:a16="http://schemas.microsoft.com/office/drawing/2014/main" id="{C80FF330-9CC3-D076-4906-AC2A4A1EB1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7417DB-0A72-E78B-A508-1677D7896B56}"/>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3823138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65835-FD7A-8E8E-97A9-97CDDE7650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218C13-9791-5142-7E9F-1D2CC45F02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E429EF-A40E-5C69-8464-0FCB8863D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FC4F83-2500-64FC-E9A3-6689A7D0BB19}"/>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6" name="Footer Placeholder 5">
            <a:extLst>
              <a:ext uri="{FF2B5EF4-FFF2-40B4-BE49-F238E27FC236}">
                <a16:creationId xmlns:a16="http://schemas.microsoft.com/office/drawing/2014/main" id="{4753F59B-50E7-ADCC-F32A-826E19C6E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CF463-7B2E-726E-7BA0-96007F1406B9}"/>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547939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E90D-41D0-32E9-D806-619C89244C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7FC71F-373E-F790-E2D7-3806759D5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0F1629E-B3CD-FBBA-F2A7-A86692228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1BD19-9F8D-FA4C-383E-3C7BDB4370BD}"/>
              </a:ext>
            </a:extLst>
          </p:cNvPr>
          <p:cNvSpPr>
            <a:spLocks noGrp="1"/>
          </p:cNvSpPr>
          <p:nvPr>
            <p:ph type="dt" sz="half" idx="10"/>
          </p:nvPr>
        </p:nvSpPr>
        <p:spPr/>
        <p:txBody>
          <a:bodyPr/>
          <a:lstStyle/>
          <a:p>
            <a:fld id="{3C531159-7F54-45D0-8B42-88026CDE0AF6}" type="datetimeFigureOut">
              <a:rPr lang="en-US" smtClean="0"/>
              <a:t>11/22/2024</a:t>
            </a:fld>
            <a:endParaRPr lang="en-US"/>
          </a:p>
        </p:txBody>
      </p:sp>
      <p:sp>
        <p:nvSpPr>
          <p:cNvPr id="6" name="Footer Placeholder 5">
            <a:extLst>
              <a:ext uri="{FF2B5EF4-FFF2-40B4-BE49-F238E27FC236}">
                <a16:creationId xmlns:a16="http://schemas.microsoft.com/office/drawing/2014/main" id="{CF20D4E3-280C-982C-63E3-784B7BFCC7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56A7D-9484-E691-FB42-853309AC7C55}"/>
              </a:ext>
            </a:extLst>
          </p:cNvPr>
          <p:cNvSpPr>
            <a:spLocks noGrp="1"/>
          </p:cNvSpPr>
          <p:nvPr>
            <p:ph type="sldNum" sz="quarter" idx="12"/>
          </p:nvPr>
        </p:nvSpPr>
        <p:spPr/>
        <p:txBody>
          <a:bodyPr/>
          <a:lstStyle/>
          <a:p>
            <a:fld id="{B8F240D5-CDDB-4524-9DC5-D45ECC4CDFD5}" type="slidenum">
              <a:rPr lang="en-US" smtClean="0"/>
              <a:t>‹#›</a:t>
            </a:fld>
            <a:endParaRPr lang="en-US"/>
          </a:p>
        </p:txBody>
      </p:sp>
    </p:spTree>
    <p:extLst>
      <p:ext uri="{BB962C8B-B14F-4D97-AF65-F5344CB8AC3E}">
        <p14:creationId xmlns:p14="http://schemas.microsoft.com/office/powerpoint/2010/main" val="2730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F733A0-D538-CD7F-CEE2-FA4CA4E4D4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3898D02-B3E8-D36A-08D9-962339FDB4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2B30E4-8DF2-6656-AF8A-2DE26A8B95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31159-7F54-45D0-8B42-88026CDE0AF6}" type="datetimeFigureOut">
              <a:rPr lang="en-US" smtClean="0"/>
              <a:t>11/22/2024</a:t>
            </a:fld>
            <a:endParaRPr lang="en-US"/>
          </a:p>
        </p:txBody>
      </p:sp>
      <p:sp>
        <p:nvSpPr>
          <p:cNvPr id="5" name="Footer Placeholder 4">
            <a:extLst>
              <a:ext uri="{FF2B5EF4-FFF2-40B4-BE49-F238E27FC236}">
                <a16:creationId xmlns:a16="http://schemas.microsoft.com/office/drawing/2014/main" id="{8EAD02D7-EEFF-34A8-F0B0-582A4CDAA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12D022-765A-5BB5-8CCE-C5F0278B97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240D5-CDDB-4524-9DC5-D45ECC4CDFD5}" type="slidenum">
              <a:rPr lang="en-US" smtClean="0"/>
              <a:t>‹#›</a:t>
            </a:fld>
            <a:endParaRPr lang="en-US"/>
          </a:p>
        </p:txBody>
      </p:sp>
    </p:spTree>
    <p:extLst>
      <p:ext uri="{BB962C8B-B14F-4D97-AF65-F5344CB8AC3E}">
        <p14:creationId xmlns:p14="http://schemas.microsoft.com/office/powerpoint/2010/main" val="12571695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9CA542-BA48-C7DC-2FED-4ECE1634DBCA}"/>
              </a:ext>
            </a:extLst>
          </p:cNvPr>
          <p:cNvSpPr txBox="1"/>
          <p:nvPr/>
        </p:nvSpPr>
        <p:spPr>
          <a:xfrm>
            <a:off x="1280160" y="-7525"/>
            <a:ext cx="10118187" cy="664797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بسمه تعالی:</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علوم و فنون یازدهم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فصل دوم</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درس پنجم، پایه‌های آوایی همسان 1</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هفتۀ </a:t>
            </a:r>
            <a:r>
              <a:rPr lang="fa-IR" sz="3200" b="1" dirty="0">
                <a:solidFill>
                  <a:prstClr val="black"/>
                </a:solidFill>
                <a:latin typeface="Calibri" panose="020F0502020204030204"/>
                <a:cs typeface="B Titr" panose="00000700000000000000" pitchFamily="2" charset="-78"/>
              </a:rPr>
              <a:t>شش</a:t>
            </a: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 زنگ اول</a:t>
            </a: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مدرس: دکتر سید علی مرتضوی باروق</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a:p>
            <a:pPr marL="0" marR="0" lvl="0" indent="0" algn="r" defTabSz="914400" rtl="1" eaLnBrk="1" fontAlgn="auto" latinLnBrk="0" hangingPunct="1">
              <a:lnSpc>
                <a:spcPct val="2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prstClr val="black"/>
                </a:solidFill>
                <a:effectLst/>
                <a:uLnTx/>
                <a:uFillTx/>
                <a:latin typeface="Calibri" panose="020F0502020204030204"/>
                <a:ea typeface="+mn-ea"/>
                <a:cs typeface="B Titr" panose="00000700000000000000" pitchFamily="2" charset="-78"/>
              </a:rPr>
              <a:t>Adabiat_mortazavi</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423835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61E5FD-AA62-1323-E90B-4A43BF79283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358BC50-3028-32D8-E3A2-0088DC36BA98}"/>
              </a:ext>
            </a:extLst>
          </p:cNvPr>
          <p:cNvSpPr txBox="1"/>
          <p:nvPr/>
        </p:nvSpPr>
        <p:spPr>
          <a:xfrm>
            <a:off x="1181686" y="952135"/>
            <a:ext cx="10905978" cy="180049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(مفاعیلن)</a:t>
            </a:r>
          </a:p>
          <a:p>
            <a:pPr algn="r" rtl="1">
              <a:lnSpc>
                <a:spcPct val="250000"/>
              </a:lnSpc>
            </a:pPr>
            <a:r>
              <a:rPr lang="fa-IR" sz="2400" b="1" dirty="0">
                <a:cs typeface="B Nazanin" panose="00000400000000000000" pitchFamily="2" charset="-78"/>
              </a:rPr>
              <a:t>من به هر جمعی نالان شدم		جفت بدحالان و خوشحالان شدم</a:t>
            </a:r>
          </a:p>
        </p:txBody>
      </p:sp>
      <p:graphicFrame>
        <p:nvGraphicFramePr>
          <p:cNvPr id="4" name="Table 3">
            <a:extLst>
              <a:ext uri="{FF2B5EF4-FFF2-40B4-BE49-F238E27FC236}">
                <a16:creationId xmlns:a16="http://schemas.microsoft.com/office/drawing/2014/main" id="{61F91C18-4CA9-524C-5A9B-ECDF810B41FB}"/>
              </a:ext>
            </a:extLst>
          </p:cNvPr>
          <p:cNvGraphicFramePr>
            <a:graphicFrameLocks noGrp="1"/>
          </p:cNvGraphicFramePr>
          <p:nvPr>
            <p:extLst>
              <p:ext uri="{D42A27DB-BD31-4B8C-83A1-F6EECF244321}">
                <p14:modId xmlns:p14="http://schemas.microsoft.com/office/powerpoint/2010/main" val="1736011592"/>
              </p:ext>
            </p:extLst>
          </p:nvPr>
        </p:nvGraphicFramePr>
        <p:xfrm>
          <a:off x="3418449" y="317690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146926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B17F4D-C5B4-B2E2-5D49-C93658D9120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954C81E-E5C5-D90A-4C0C-2782B45049C9}"/>
              </a:ext>
            </a:extLst>
          </p:cNvPr>
          <p:cNvSpPr txBox="1"/>
          <p:nvPr/>
        </p:nvSpPr>
        <p:spPr>
          <a:xfrm>
            <a:off x="1181686" y="952135"/>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1 برای هریک از موارد زیر مانند نمونه وزن‌واژة مناسب بنویسید ونشانه‌های هجایی آن را مشخص کنید: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4" name="Table 3">
            <a:extLst>
              <a:ext uri="{FF2B5EF4-FFF2-40B4-BE49-F238E27FC236}">
                <a16:creationId xmlns:a16="http://schemas.microsoft.com/office/drawing/2014/main" id="{D6A68977-4342-241F-B5AE-E75DF11B6C5A}"/>
              </a:ext>
            </a:extLst>
          </p:cNvPr>
          <p:cNvGraphicFramePr>
            <a:graphicFrameLocks noGrp="1"/>
          </p:cNvGraphicFramePr>
          <p:nvPr>
            <p:extLst>
              <p:ext uri="{D42A27DB-BD31-4B8C-83A1-F6EECF244321}">
                <p14:modId xmlns:p14="http://schemas.microsoft.com/office/powerpoint/2010/main" val="3008101929"/>
              </p:ext>
            </p:extLst>
          </p:nvPr>
        </p:nvGraphicFramePr>
        <p:xfrm>
          <a:off x="2570675" y="2194556"/>
          <a:ext cx="8127999" cy="4489944"/>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4036618671"/>
                    </a:ext>
                  </a:extLst>
                </a:gridCol>
                <a:gridCol w="2709333">
                  <a:extLst>
                    <a:ext uri="{9D8B030D-6E8A-4147-A177-3AD203B41FA5}">
                      <a16:colId xmlns:a16="http://schemas.microsoft.com/office/drawing/2014/main" val="2469758527"/>
                    </a:ext>
                  </a:extLst>
                </a:gridCol>
                <a:gridCol w="2709333">
                  <a:extLst>
                    <a:ext uri="{9D8B030D-6E8A-4147-A177-3AD203B41FA5}">
                      <a16:colId xmlns:a16="http://schemas.microsoft.com/office/drawing/2014/main" val="1303183532"/>
                    </a:ext>
                  </a:extLst>
                </a:gridCol>
              </a:tblGrid>
              <a:tr h="504093">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نمونه</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033370741"/>
                  </a:ext>
                </a:extLst>
              </a:tr>
              <a:tr h="17585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2400" b="1" dirty="0">
                          <a:solidFill>
                            <a:schemeClr val="tx1"/>
                          </a:solidFill>
                          <a:cs typeface="B Nazanin" panose="00000400000000000000" pitchFamily="2" charset="-78"/>
                        </a:rPr>
                        <a:t>U ــ ــ</a:t>
                      </a:r>
                      <a:endParaRPr lang="fa-IR"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فعولن</a:t>
                      </a:r>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کبوتر</a:t>
                      </a:r>
                    </a:p>
                  </a:txBody>
                  <a:tcPr/>
                </a:tc>
                <a:extLst>
                  <a:ext uri="{0D108BD9-81ED-4DB2-BD59-A6C34878D82A}">
                    <a16:rowId xmlns:a16="http://schemas.microsoft.com/office/drawing/2014/main" val="4205060724"/>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می‌نوشتم</a:t>
                      </a:r>
                    </a:p>
                  </a:txBody>
                  <a:tcPr/>
                </a:tc>
                <a:extLst>
                  <a:ext uri="{0D108BD9-81ED-4DB2-BD59-A6C34878D82A}">
                    <a16:rowId xmlns:a16="http://schemas.microsoft.com/office/drawing/2014/main" val="954280614"/>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 نمی‌دانم</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439652847"/>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دریا دلان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583168725"/>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دری بگشا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1506190887"/>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بامدادی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2994701679"/>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r>
                        <a:rPr lang="fa-IR" sz="2400" b="1" dirty="0">
                          <a:solidFill>
                            <a:schemeClr val="tx1"/>
                          </a:solidFill>
                          <a:cs typeface="B Nazanin" panose="00000400000000000000" pitchFamily="2" charset="-78"/>
                        </a:rPr>
                        <a:t>با ادبان </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4286324961"/>
                  </a:ext>
                </a:extLst>
              </a:tr>
              <a:tr h="504093">
                <a:tc>
                  <a:txBody>
                    <a:bodyPr/>
                    <a:lstStyle/>
                    <a:p>
                      <a:pPr algn="r" rtl="1"/>
                      <a:endParaRPr lang="en-US" sz="2400" b="1" dirty="0">
                        <a:solidFill>
                          <a:schemeClr val="tx1"/>
                        </a:solidFill>
                        <a:cs typeface="B Nazanin" panose="00000400000000000000" pitchFamily="2" charset="-78"/>
                      </a:endParaRPr>
                    </a:p>
                  </a:txBody>
                  <a:tcPr/>
                </a:tc>
                <a:tc>
                  <a:txBody>
                    <a:bodyPr/>
                    <a:lstStyle/>
                    <a:p>
                      <a:pPr algn="r" rtl="1"/>
                      <a:endParaRPr lang="en-US" sz="2400" b="1" dirty="0">
                        <a:solidFill>
                          <a:schemeClr val="tx1"/>
                        </a:solidFill>
                        <a:cs typeface="B Nazanin" panose="00000400000000000000" pitchFamily="2" charset="-78"/>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chemeClr val="tx1"/>
                          </a:solidFill>
                          <a:cs typeface="B Nazanin" panose="00000400000000000000" pitchFamily="2" charset="-78"/>
                        </a:rPr>
                        <a:t>کجایی</a:t>
                      </a:r>
                      <a:endParaRPr lang="en-US" sz="2400" b="1" dirty="0">
                        <a:solidFill>
                          <a:schemeClr val="tx1"/>
                        </a:solidFill>
                        <a:cs typeface="B Nazanin" panose="00000400000000000000" pitchFamily="2" charset="-78"/>
                      </a:endParaRPr>
                    </a:p>
                  </a:txBody>
                  <a:tcPr/>
                </a:tc>
                <a:extLst>
                  <a:ext uri="{0D108BD9-81ED-4DB2-BD59-A6C34878D82A}">
                    <a16:rowId xmlns:a16="http://schemas.microsoft.com/office/drawing/2014/main" val="3069448874"/>
                  </a:ext>
                </a:extLst>
              </a:tr>
            </a:tbl>
          </a:graphicData>
        </a:graphic>
      </p:graphicFrame>
    </p:spTree>
    <p:extLst>
      <p:ext uri="{BB962C8B-B14F-4D97-AF65-F5344CB8AC3E}">
        <p14:creationId xmlns:p14="http://schemas.microsoft.com/office/powerpoint/2010/main" val="1494279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506965-4F2A-40F0-F1BD-EB2E296EEF70}"/>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الف) به گیتی هر کجا درد دلی بود		 به هم کردند و عشقش نام کردند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00ADAEA4-698F-1CF1-E8E7-2A1E0A82AA3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8" name="Table 7">
            <a:extLst>
              <a:ext uri="{FF2B5EF4-FFF2-40B4-BE49-F238E27FC236}">
                <a16:creationId xmlns:a16="http://schemas.microsoft.com/office/drawing/2014/main" id="{814F32C3-B0B8-AEBF-4638-0C566066792E}"/>
              </a:ext>
            </a:extLst>
          </p:cNvPr>
          <p:cNvGraphicFramePr>
            <a:graphicFrameLocks noGrp="1"/>
          </p:cNvGraphicFramePr>
          <p:nvPr>
            <p:extLst>
              <p:ext uri="{D42A27DB-BD31-4B8C-83A1-F6EECF244321}">
                <p14:modId xmlns:p14="http://schemas.microsoft.com/office/powerpoint/2010/main" val="2633790457"/>
              </p:ext>
            </p:extLst>
          </p:nvPr>
        </p:nvGraphicFramePr>
        <p:xfrm>
          <a:off x="2596662" y="3241048"/>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785039524"/>
                    </a:ext>
                  </a:extLst>
                </a:gridCol>
                <a:gridCol w="1980731">
                  <a:extLst>
                    <a:ext uri="{9D8B030D-6E8A-4147-A177-3AD203B41FA5}">
                      <a16:colId xmlns:a16="http://schemas.microsoft.com/office/drawing/2014/main" val="47354497"/>
                    </a:ext>
                  </a:extLst>
                </a:gridCol>
                <a:gridCol w="1980731">
                  <a:extLst>
                    <a:ext uri="{9D8B030D-6E8A-4147-A177-3AD203B41FA5}">
                      <a16:colId xmlns:a16="http://schemas.microsoft.com/office/drawing/2014/main" val="2241807137"/>
                    </a:ext>
                  </a:extLst>
                </a:gridCol>
                <a:gridCol w="1980731">
                  <a:extLst>
                    <a:ext uri="{9D8B030D-6E8A-4147-A177-3AD203B41FA5}">
                      <a16:colId xmlns:a16="http://schemas.microsoft.com/office/drawing/2014/main" val="105355065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6393240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5777109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05278504"/>
                  </a:ext>
                </a:extLst>
              </a:tr>
            </a:tbl>
          </a:graphicData>
        </a:graphic>
      </p:graphicFrame>
    </p:spTree>
    <p:extLst>
      <p:ext uri="{BB962C8B-B14F-4D97-AF65-F5344CB8AC3E}">
        <p14:creationId xmlns:p14="http://schemas.microsoft.com/office/powerpoint/2010/main" val="3950760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9CC031-889C-816E-ECD4-A61F7000E8E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84FBF134-9D07-8C34-B984-A37C09027456}"/>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ب) چه خوش صید دلم کردی بنازم چشم مستت را	که کس آهوی وحشی را از این بهترنمی‌گیرد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D6D925E-8AE2-FEBA-0DC8-E43E3FAE1361}"/>
              </a:ext>
            </a:extLst>
          </p:cNvPr>
          <p:cNvGraphicFramePr>
            <a:graphicFrameLocks noGrp="1"/>
          </p:cNvGraphicFramePr>
          <p:nvPr>
            <p:extLst>
              <p:ext uri="{D42A27DB-BD31-4B8C-83A1-F6EECF244321}">
                <p14:modId xmlns:p14="http://schemas.microsoft.com/office/powerpoint/2010/main" val="2382028220"/>
              </p:ext>
            </p:extLst>
          </p:nvPr>
        </p:nvGraphicFramePr>
        <p:xfrm>
          <a:off x="1485899" y="3260529"/>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713560750"/>
                    </a:ext>
                  </a:extLst>
                </a:gridCol>
                <a:gridCol w="1980731">
                  <a:extLst>
                    <a:ext uri="{9D8B030D-6E8A-4147-A177-3AD203B41FA5}">
                      <a16:colId xmlns:a16="http://schemas.microsoft.com/office/drawing/2014/main" val="3356574680"/>
                    </a:ext>
                  </a:extLst>
                </a:gridCol>
                <a:gridCol w="1980731">
                  <a:extLst>
                    <a:ext uri="{9D8B030D-6E8A-4147-A177-3AD203B41FA5}">
                      <a16:colId xmlns:a16="http://schemas.microsoft.com/office/drawing/2014/main" val="255019548"/>
                    </a:ext>
                  </a:extLst>
                </a:gridCol>
                <a:gridCol w="1980731">
                  <a:extLst>
                    <a:ext uri="{9D8B030D-6E8A-4147-A177-3AD203B41FA5}">
                      <a16:colId xmlns:a16="http://schemas.microsoft.com/office/drawing/2014/main" val="3350883170"/>
                    </a:ext>
                  </a:extLst>
                </a:gridCol>
                <a:gridCol w="1980731">
                  <a:extLst>
                    <a:ext uri="{9D8B030D-6E8A-4147-A177-3AD203B41FA5}">
                      <a16:colId xmlns:a16="http://schemas.microsoft.com/office/drawing/2014/main" val="3059785667"/>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536414740"/>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6868218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063828829"/>
                  </a:ext>
                </a:extLst>
              </a:tr>
            </a:tbl>
          </a:graphicData>
        </a:graphic>
      </p:graphicFrame>
    </p:spTree>
    <p:extLst>
      <p:ext uri="{BB962C8B-B14F-4D97-AF65-F5344CB8AC3E}">
        <p14:creationId xmlns:p14="http://schemas.microsoft.com/office/powerpoint/2010/main" val="4234984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222035-748F-0712-7395-09BFBCD835C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A3DD694A-9695-3A01-BC8B-CC2774A1EB04}"/>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2- بیت‌های زیر را متناسب با پایه‌های آوایی تفکیک کنید، سپس وزن آن‌ها را بنویسید.</a:t>
            </a:r>
          </a:p>
          <a:p>
            <a:pPr algn="r" rtl="1">
              <a:lnSpc>
                <a:spcPct val="150000"/>
              </a:lnSpc>
            </a:pPr>
            <a:r>
              <a:rPr lang="fa-IR" sz="2400" b="1" dirty="0">
                <a:cs typeface="B Nazanin" panose="00000400000000000000" pitchFamily="2" charset="-78"/>
              </a:rPr>
              <a:t>پ ) تا نگردی بیخبر از جسم و جان 		کی خبر یابی ز جانان یک زمان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5" name="Table 4">
            <a:extLst>
              <a:ext uri="{FF2B5EF4-FFF2-40B4-BE49-F238E27FC236}">
                <a16:creationId xmlns:a16="http://schemas.microsoft.com/office/drawing/2014/main" id="{86FF7BD3-620B-DB68-0FAE-5F17355B014A}"/>
              </a:ext>
            </a:extLst>
          </p:cNvPr>
          <p:cNvGraphicFramePr>
            <a:graphicFrameLocks noGrp="1"/>
          </p:cNvGraphicFramePr>
          <p:nvPr>
            <p:extLst>
              <p:ext uri="{D42A27DB-BD31-4B8C-83A1-F6EECF244321}">
                <p14:modId xmlns:p14="http://schemas.microsoft.com/office/powerpoint/2010/main" val="3019217505"/>
              </p:ext>
            </p:extLst>
          </p:nvPr>
        </p:nvGraphicFramePr>
        <p:xfrm>
          <a:off x="2596662" y="3241048"/>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785039524"/>
                    </a:ext>
                  </a:extLst>
                </a:gridCol>
                <a:gridCol w="1980731">
                  <a:extLst>
                    <a:ext uri="{9D8B030D-6E8A-4147-A177-3AD203B41FA5}">
                      <a16:colId xmlns:a16="http://schemas.microsoft.com/office/drawing/2014/main" val="47354497"/>
                    </a:ext>
                  </a:extLst>
                </a:gridCol>
                <a:gridCol w="1980731">
                  <a:extLst>
                    <a:ext uri="{9D8B030D-6E8A-4147-A177-3AD203B41FA5}">
                      <a16:colId xmlns:a16="http://schemas.microsoft.com/office/drawing/2014/main" val="2241807137"/>
                    </a:ext>
                  </a:extLst>
                </a:gridCol>
                <a:gridCol w="1980731">
                  <a:extLst>
                    <a:ext uri="{9D8B030D-6E8A-4147-A177-3AD203B41FA5}">
                      <a16:colId xmlns:a16="http://schemas.microsoft.com/office/drawing/2014/main" val="105355065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6393240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57771095"/>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905278504"/>
                  </a:ext>
                </a:extLst>
              </a:tr>
            </a:tbl>
          </a:graphicData>
        </a:graphic>
      </p:graphicFrame>
    </p:spTree>
    <p:extLst>
      <p:ext uri="{BB962C8B-B14F-4D97-AF65-F5344CB8AC3E}">
        <p14:creationId xmlns:p14="http://schemas.microsoft.com/office/powerpoint/2010/main" val="2598388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9FD899-1C52-A075-191A-55932627733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4" name="TextBox 3">
            <a:extLst>
              <a:ext uri="{FF2B5EF4-FFF2-40B4-BE49-F238E27FC236}">
                <a16:creationId xmlns:a16="http://schemas.microsoft.com/office/drawing/2014/main" id="{2C7A4B0E-CDF4-BAC5-8ABB-013DCFA7FC00}"/>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چه غم دیوار امّت را که دارد چون تو پشتیبان	چه‌ باک از موج بحرآن راکه باشد نوح کشتیبان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5" name="Table 4">
            <a:extLst>
              <a:ext uri="{FF2B5EF4-FFF2-40B4-BE49-F238E27FC236}">
                <a16:creationId xmlns:a16="http://schemas.microsoft.com/office/drawing/2014/main" id="{F06C30F8-A3E9-ED22-BD5A-E310DE7F1C9F}"/>
              </a:ext>
            </a:extLst>
          </p:cNvPr>
          <p:cNvGraphicFramePr>
            <a:graphicFrameLocks noGrp="1"/>
          </p:cNvGraphicFramePr>
          <p:nvPr>
            <p:extLst>
              <p:ext uri="{D42A27DB-BD31-4B8C-83A1-F6EECF244321}">
                <p14:modId xmlns:p14="http://schemas.microsoft.com/office/powerpoint/2010/main" val="1463054178"/>
              </p:ext>
            </p:extLst>
          </p:nvPr>
        </p:nvGraphicFramePr>
        <p:xfrm>
          <a:off x="1597855" y="3809170"/>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105927561"/>
                    </a:ext>
                  </a:extLst>
                </a:gridCol>
                <a:gridCol w="1980731">
                  <a:extLst>
                    <a:ext uri="{9D8B030D-6E8A-4147-A177-3AD203B41FA5}">
                      <a16:colId xmlns:a16="http://schemas.microsoft.com/office/drawing/2014/main" val="1926079523"/>
                    </a:ext>
                  </a:extLst>
                </a:gridCol>
                <a:gridCol w="1980731">
                  <a:extLst>
                    <a:ext uri="{9D8B030D-6E8A-4147-A177-3AD203B41FA5}">
                      <a16:colId xmlns:a16="http://schemas.microsoft.com/office/drawing/2014/main" val="2994061869"/>
                    </a:ext>
                  </a:extLst>
                </a:gridCol>
                <a:gridCol w="1980731">
                  <a:extLst>
                    <a:ext uri="{9D8B030D-6E8A-4147-A177-3AD203B41FA5}">
                      <a16:colId xmlns:a16="http://schemas.microsoft.com/office/drawing/2014/main" val="2497162335"/>
                    </a:ext>
                  </a:extLst>
                </a:gridCol>
                <a:gridCol w="1980731">
                  <a:extLst>
                    <a:ext uri="{9D8B030D-6E8A-4147-A177-3AD203B41FA5}">
                      <a16:colId xmlns:a16="http://schemas.microsoft.com/office/drawing/2014/main" val="3342305089"/>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496588491"/>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36093851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703968721"/>
                  </a:ext>
                </a:extLst>
              </a:tr>
            </a:tbl>
          </a:graphicData>
        </a:graphic>
      </p:graphicFrame>
    </p:spTree>
    <p:extLst>
      <p:ext uri="{BB962C8B-B14F-4D97-AF65-F5344CB8AC3E}">
        <p14:creationId xmlns:p14="http://schemas.microsoft.com/office/powerpoint/2010/main" val="2672735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BAE9A7-88ED-52D0-967F-85F0B38F9F8D}"/>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B8937BBF-613B-2264-CA69-1E814F692AE7}"/>
              </a:ext>
            </a:extLst>
          </p:cNvPr>
          <p:cNvSpPr txBox="1"/>
          <p:nvPr/>
        </p:nvSpPr>
        <p:spPr>
          <a:xfrm>
            <a:off x="984738" y="954107"/>
            <a:ext cx="10905978"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ب) هرآن دل را که سوزی نیست، دل نیست		 دل افسرده غیر از آب و گل نیست</a:t>
            </a: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0066E25-5924-4673-05BE-89F7C49B80B4}"/>
              </a:ext>
            </a:extLst>
          </p:cNvPr>
          <p:cNvGraphicFramePr>
            <a:graphicFrameLocks noGrp="1"/>
          </p:cNvGraphicFramePr>
          <p:nvPr>
            <p:extLst>
              <p:ext uri="{D42A27DB-BD31-4B8C-83A1-F6EECF244321}">
                <p14:modId xmlns:p14="http://schemas.microsoft.com/office/powerpoint/2010/main" val="1561325637"/>
              </p:ext>
            </p:extLst>
          </p:nvPr>
        </p:nvGraphicFramePr>
        <p:xfrm>
          <a:off x="2822330" y="3911961"/>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1169088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700EAC-8B94-4A63-BB69-91247002F51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EBEC66AB-02ED-528B-AEC5-3BAE32E966E4}"/>
              </a:ext>
            </a:extLst>
          </p:cNvPr>
          <p:cNvSpPr txBox="1"/>
          <p:nvPr/>
        </p:nvSpPr>
        <p:spPr>
          <a:xfrm>
            <a:off x="984738" y="954107"/>
            <a:ext cx="10905978" cy="3370153"/>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پ) سینه مالامال درد است ای دریغا مرهمی		 دل ز تنهایی به جان آمد خدا را همدمی</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graphicFrame>
        <p:nvGraphicFramePr>
          <p:cNvPr id="6" name="Table 5">
            <a:extLst>
              <a:ext uri="{FF2B5EF4-FFF2-40B4-BE49-F238E27FC236}">
                <a16:creationId xmlns:a16="http://schemas.microsoft.com/office/drawing/2014/main" id="{AC8064A2-5B3E-78ED-7063-FC88881A62C1}"/>
              </a:ext>
            </a:extLst>
          </p:cNvPr>
          <p:cNvGraphicFramePr>
            <a:graphicFrameLocks noGrp="1"/>
          </p:cNvGraphicFramePr>
          <p:nvPr>
            <p:extLst>
              <p:ext uri="{D42A27DB-BD31-4B8C-83A1-F6EECF244321}">
                <p14:modId xmlns:p14="http://schemas.microsoft.com/office/powerpoint/2010/main" val="1436056074"/>
              </p:ext>
            </p:extLst>
          </p:nvPr>
        </p:nvGraphicFramePr>
        <p:xfrm>
          <a:off x="1668194" y="3653549"/>
          <a:ext cx="9903655"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4205086594"/>
                    </a:ext>
                  </a:extLst>
                </a:gridCol>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1260106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85716D-B74F-BEF0-C663-3F00BB081D20}"/>
              </a:ext>
            </a:extLst>
          </p:cNvPr>
          <p:cNvSpPr txBox="1"/>
          <p:nvPr/>
        </p:nvSpPr>
        <p:spPr>
          <a:xfrm>
            <a:off x="984738" y="954107"/>
            <a:ext cx="10905978"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3- بیت‌های زیر را متناسب با پایه‌های آوایی تفکیک کنید، سپس نشانه  های هجایی هریک رادر خانه‌ها قراردهید.</a:t>
            </a:r>
          </a:p>
          <a:p>
            <a:pPr algn="r" rtl="1">
              <a:lnSpc>
                <a:spcPct val="150000"/>
              </a:lnSpc>
            </a:pPr>
            <a:r>
              <a:rPr lang="fa-IR" sz="2400" b="1" dirty="0">
                <a:cs typeface="B Nazanin" panose="00000400000000000000" pitchFamily="2" charset="-78"/>
              </a:rPr>
              <a:t>ت) ز حسرت بر سر و بر رو، همی‌زد 		به  سان فاخته  کوکو  همی‌زد</a:t>
            </a:r>
          </a:p>
        </p:txBody>
      </p:sp>
      <p:graphicFrame>
        <p:nvGraphicFramePr>
          <p:cNvPr id="3" name="Table 2">
            <a:extLst>
              <a:ext uri="{FF2B5EF4-FFF2-40B4-BE49-F238E27FC236}">
                <a16:creationId xmlns:a16="http://schemas.microsoft.com/office/drawing/2014/main" id="{71CDB607-FDC9-51F9-D602-B2BAB3492E4D}"/>
              </a:ext>
            </a:extLst>
          </p:cNvPr>
          <p:cNvGraphicFramePr>
            <a:graphicFrameLocks noGrp="1"/>
          </p:cNvGraphicFramePr>
          <p:nvPr>
            <p:extLst>
              <p:ext uri="{D42A27DB-BD31-4B8C-83A1-F6EECF244321}">
                <p14:modId xmlns:p14="http://schemas.microsoft.com/office/powerpoint/2010/main" val="1184859393"/>
              </p:ext>
            </p:extLst>
          </p:nvPr>
        </p:nvGraphicFramePr>
        <p:xfrm>
          <a:off x="2652934" y="3893576"/>
          <a:ext cx="7922924" cy="1624818"/>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89739049"/>
                    </a:ext>
                  </a:extLst>
                </a:gridCol>
                <a:gridCol w="1980731">
                  <a:extLst>
                    <a:ext uri="{9D8B030D-6E8A-4147-A177-3AD203B41FA5}">
                      <a16:colId xmlns:a16="http://schemas.microsoft.com/office/drawing/2014/main" val="2657221916"/>
                    </a:ext>
                  </a:extLst>
                </a:gridCol>
                <a:gridCol w="1980731">
                  <a:extLst>
                    <a:ext uri="{9D8B030D-6E8A-4147-A177-3AD203B41FA5}">
                      <a16:colId xmlns:a16="http://schemas.microsoft.com/office/drawing/2014/main" val="2841809330"/>
                    </a:ext>
                  </a:extLst>
                </a:gridCol>
                <a:gridCol w="1980731">
                  <a:extLst>
                    <a:ext uri="{9D8B030D-6E8A-4147-A177-3AD203B41FA5}">
                      <a16:colId xmlns:a16="http://schemas.microsoft.com/office/drawing/2014/main" val="1073263393"/>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6417225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96394613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149972218"/>
                  </a:ext>
                </a:extLst>
              </a:tr>
            </a:tbl>
          </a:graphicData>
        </a:graphic>
      </p:graphicFrame>
    </p:spTree>
    <p:extLst>
      <p:ext uri="{BB962C8B-B14F-4D97-AF65-F5344CB8AC3E}">
        <p14:creationId xmlns:p14="http://schemas.microsoft.com/office/powerpoint/2010/main" val="2646539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41A999-681C-DA2E-B050-B8F7FF07A64C}"/>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الف) سحرگه بلبلی آوا ز می‌کرد		همی‌نالید و با گل راز می‌کرد</a:t>
            </a: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20788202-81EF-F988-9BE3-F4EC524841E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4" name="Table 3">
            <a:extLst>
              <a:ext uri="{FF2B5EF4-FFF2-40B4-BE49-F238E27FC236}">
                <a16:creationId xmlns:a16="http://schemas.microsoft.com/office/drawing/2014/main" id="{D44D092B-897B-55FC-1D7A-BB6A0C454364}"/>
              </a:ext>
            </a:extLst>
          </p:cNvPr>
          <p:cNvGraphicFramePr>
            <a:graphicFrameLocks noGrp="1"/>
          </p:cNvGraphicFramePr>
          <p:nvPr>
            <p:extLst>
              <p:ext uri="{D42A27DB-BD31-4B8C-83A1-F6EECF244321}">
                <p14:modId xmlns:p14="http://schemas.microsoft.com/office/powerpoint/2010/main" val="2266963729"/>
              </p:ext>
            </p:extLst>
          </p:nvPr>
        </p:nvGraphicFramePr>
        <p:xfrm>
          <a:off x="3089030" y="352293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906688904"/>
                    </a:ext>
                  </a:extLst>
                </a:gridCol>
                <a:gridCol w="1980731">
                  <a:extLst>
                    <a:ext uri="{9D8B030D-6E8A-4147-A177-3AD203B41FA5}">
                      <a16:colId xmlns:a16="http://schemas.microsoft.com/office/drawing/2014/main" val="40011066"/>
                    </a:ext>
                  </a:extLst>
                </a:gridCol>
                <a:gridCol w="1980731">
                  <a:extLst>
                    <a:ext uri="{9D8B030D-6E8A-4147-A177-3AD203B41FA5}">
                      <a16:colId xmlns:a16="http://schemas.microsoft.com/office/drawing/2014/main" val="3664510904"/>
                    </a:ext>
                  </a:extLst>
                </a:gridCol>
                <a:gridCol w="1980731">
                  <a:extLst>
                    <a:ext uri="{9D8B030D-6E8A-4147-A177-3AD203B41FA5}">
                      <a16:colId xmlns:a16="http://schemas.microsoft.com/office/drawing/2014/main" val="3864475425"/>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54126448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162256470"/>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8222966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026262348"/>
                  </a:ext>
                </a:extLst>
              </a:tr>
            </a:tbl>
          </a:graphicData>
        </a:graphic>
      </p:graphicFrame>
    </p:spTree>
    <p:extLst>
      <p:ext uri="{BB962C8B-B14F-4D97-AF65-F5344CB8AC3E}">
        <p14:creationId xmlns:p14="http://schemas.microsoft.com/office/powerpoint/2010/main" val="2060704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5939433-BE92-F8AA-4C6B-B3C8EFA488F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5" name="TextBox 4">
            <a:extLst>
              <a:ext uri="{FF2B5EF4-FFF2-40B4-BE49-F238E27FC236}">
                <a16:creationId xmlns:a16="http://schemas.microsoft.com/office/drawing/2014/main" id="{91DC9F1B-392A-08DF-BEFF-0AEB8CE00A35}"/>
              </a:ext>
            </a:extLst>
          </p:cNvPr>
          <p:cNvSpPr txBox="1"/>
          <p:nvPr/>
        </p:nvSpPr>
        <p:spPr>
          <a:xfrm>
            <a:off x="1181686" y="1177219"/>
            <a:ext cx="10905978" cy="3647152"/>
          </a:xfrm>
          <a:prstGeom prst="rect">
            <a:avLst/>
          </a:prstGeom>
          <a:noFill/>
        </p:spPr>
        <p:txBody>
          <a:bodyPr wrap="square">
            <a:spAutoFit/>
          </a:bodyPr>
          <a:lstStyle/>
          <a:p>
            <a:pPr algn="r" rtl="1">
              <a:lnSpc>
                <a:spcPct val="250000"/>
              </a:lnSpc>
            </a:pPr>
            <a:r>
              <a:rPr lang="fa-IR" sz="2400" b="1" dirty="0">
                <a:cs typeface="B Nazanin" panose="00000400000000000000" pitchFamily="2" charset="-78"/>
              </a:rPr>
              <a:t>آنچه گذشت: </a:t>
            </a:r>
          </a:p>
          <a:p>
            <a:pPr algn="r" rtl="1">
              <a:lnSpc>
                <a:spcPct val="250000"/>
              </a:lnSpc>
            </a:pPr>
            <a:r>
              <a:rPr lang="fa-IR" sz="2400" b="1" dirty="0">
                <a:cs typeface="B Nazanin" panose="00000400000000000000" pitchFamily="2" charset="-78"/>
              </a:rPr>
              <a:t>پس از تشخیص و درک پایه‌های آوایی، درمی‌یابیم که پایه‌های آوایی بیت‌ها، به شکلی هماهنگ در پی هم می‌آیند. به بیان دیگر، می‌توان پایه‌ها را به دسته‌هایی منظم بخش کرد.</a:t>
            </a:r>
          </a:p>
          <a:p>
            <a:pPr algn="r" rtl="1">
              <a:lnSpc>
                <a:spcPct val="250000"/>
              </a:lnSpc>
            </a:pPr>
            <a:r>
              <a:rPr lang="fa-IR" sz="2400" b="1" dirty="0">
                <a:cs typeface="B Nazanin" panose="00000400000000000000" pitchFamily="2" charset="-78"/>
              </a:rPr>
              <a:t> اکنون، چگونگی نظم هر یک از این دسته‌ها را بررسی می‌کنیم</a:t>
            </a:r>
            <a:endParaRPr lang="en-US" sz="2400" b="1" dirty="0">
              <a:cs typeface="B Nazanin" panose="00000400000000000000" pitchFamily="2" charset="-78"/>
            </a:endParaRPr>
          </a:p>
        </p:txBody>
      </p:sp>
    </p:spTree>
    <p:extLst>
      <p:ext uri="{BB962C8B-B14F-4D97-AF65-F5344CB8AC3E}">
        <p14:creationId xmlns:p14="http://schemas.microsoft.com/office/powerpoint/2010/main" val="2041251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A21733-DF2D-34CD-C0D3-0A7E470CBA61}"/>
              </a:ext>
            </a:extLst>
          </p:cNvPr>
          <p:cNvSpPr txBox="1"/>
          <p:nvPr/>
        </p:nvSpPr>
        <p:spPr>
          <a:xfrm>
            <a:off x="844062" y="954107"/>
            <a:ext cx="11046654" cy="2262158"/>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ب) ما به غم خوکرده‌ایم ای دوست ما راغم فرست 	تحفه‌ای کز غم فرستی نزد ما هر دم فرست</a:t>
            </a:r>
          </a:p>
        </p:txBody>
      </p:sp>
      <p:sp>
        <p:nvSpPr>
          <p:cNvPr id="5" name="TextBox 4">
            <a:extLst>
              <a:ext uri="{FF2B5EF4-FFF2-40B4-BE49-F238E27FC236}">
                <a16:creationId xmlns:a16="http://schemas.microsoft.com/office/drawing/2014/main" id="{D3DC7390-651C-54D0-8120-E80F040BCA3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6" name="Table 5">
            <a:extLst>
              <a:ext uri="{FF2B5EF4-FFF2-40B4-BE49-F238E27FC236}">
                <a16:creationId xmlns:a16="http://schemas.microsoft.com/office/drawing/2014/main" id="{D8AAEE6F-B79A-90FA-2BC0-61C11C33C0DD}"/>
              </a:ext>
            </a:extLst>
          </p:cNvPr>
          <p:cNvGraphicFramePr>
            <a:graphicFrameLocks noGrp="1"/>
          </p:cNvGraphicFramePr>
          <p:nvPr>
            <p:extLst>
              <p:ext uri="{D42A27DB-BD31-4B8C-83A1-F6EECF244321}">
                <p14:modId xmlns:p14="http://schemas.microsoft.com/office/powerpoint/2010/main" val="3066480337"/>
              </p:ext>
            </p:extLst>
          </p:nvPr>
        </p:nvGraphicFramePr>
        <p:xfrm>
          <a:off x="1837006" y="3737469"/>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058646232"/>
                    </a:ext>
                  </a:extLst>
                </a:gridCol>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2483308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2BE375-63C4-5D26-356E-94B55669151B}"/>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r>
              <a:rPr lang="fa-IR" sz="2400" b="1" dirty="0">
                <a:cs typeface="B Nazanin" panose="00000400000000000000" pitchFamily="2" charset="-78"/>
              </a:rPr>
              <a:t>پ) خوشا از نی خوشا از سر سرودن 	خوشا نی‌نامه‌ای دیگر سرودن</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4" name="TextBox 3">
            <a:extLst>
              <a:ext uri="{FF2B5EF4-FFF2-40B4-BE49-F238E27FC236}">
                <a16:creationId xmlns:a16="http://schemas.microsoft.com/office/drawing/2014/main" id="{5531B773-834C-7C08-8E7E-4C9307E1D1C2}"/>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5" name="Table 4">
            <a:extLst>
              <a:ext uri="{FF2B5EF4-FFF2-40B4-BE49-F238E27FC236}">
                <a16:creationId xmlns:a16="http://schemas.microsoft.com/office/drawing/2014/main" id="{0BC14B97-D91B-B33A-4E85-9B58D79E3ABB}"/>
              </a:ext>
            </a:extLst>
          </p:cNvPr>
          <p:cNvGraphicFramePr>
            <a:graphicFrameLocks noGrp="1"/>
          </p:cNvGraphicFramePr>
          <p:nvPr>
            <p:extLst>
              <p:ext uri="{D42A27DB-BD31-4B8C-83A1-F6EECF244321}">
                <p14:modId xmlns:p14="http://schemas.microsoft.com/office/powerpoint/2010/main" val="2508873087"/>
              </p:ext>
            </p:extLst>
          </p:nvPr>
        </p:nvGraphicFramePr>
        <p:xfrm>
          <a:off x="2752579" y="3429000"/>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9024363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AEE4B1-35E8-228A-AF62-B4C8F0A41023}"/>
              </a:ext>
            </a:extLst>
          </p:cNvPr>
          <p:cNvSpPr txBox="1"/>
          <p:nvPr/>
        </p:nvSpPr>
        <p:spPr>
          <a:xfrm>
            <a:off x="844062" y="954107"/>
            <a:ext cx="11046654" cy="2816156"/>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4- بیت‌های زیر را متناسب با پایه‌های آوایی تفکیک کنید، سپس وزن و نشانه‌های هجایی آن را بنویسید.</a:t>
            </a:r>
          </a:p>
          <a:p>
            <a:pPr algn="r" rtl="1">
              <a:lnSpc>
                <a:spcPct val="150000"/>
              </a:lnSpc>
            </a:pPr>
            <a:endParaRPr lang="fa-IR" sz="2400" b="1" dirty="0">
              <a:cs typeface="B Nazanin" panose="00000400000000000000" pitchFamily="2" charset="-78"/>
            </a:endParaRPr>
          </a:p>
          <a:p>
            <a:pPr algn="r" rtl="1">
              <a:lnSpc>
                <a:spcPct val="150000"/>
              </a:lnSpc>
            </a:pPr>
            <a:r>
              <a:rPr lang="fa-IR" sz="2400" b="1" dirty="0">
                <a:cs typeface="B Nazanin" panose="00000400000000000000" pitchFamily="2" charset="-78"/>
              </a:rPr>
              <a:t>ت) عزیزا کاسة چشمم سرایت	 میان هردو چشمم جای پایت</a:t>
            </a: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835BA585-0282-751F-31E6-9272ABB4A39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graphicFrame>
        <p:nvGraphicFramePr>
          <p:cNvPr id="4" name="Table 3">
            <a:extLst>
              <a:ext uri="{FF2B5EF4-FFF2-40B4-BE49-F238E27FC236}">
                <a16:creationId xmlns:a16="http://schemas.microsoft.com/office/drawing/2014/main" id="{E71648CC-C20A-1CA9-89EE-97EE97CBAEF8}"/>
              </a:ext>
            </a:extLst>
          </p:cNvPr>
          <p:cNvGraphicFramePr>
            <a:graphicFrameLocks noGrp="1"/>
          </p:cNvGraphicFramePr>
          <p:nvPr>
            <p:extLst>
              <p:ext uri="{D42A27DB-BD31-4B8C-83A1-F6EECF244321}">
                <p14:modId xmlns:p14="http://schemas.microsoft.com/office/powerpoint/2010/main" val="2688900084"/>
              </p:ext>
            </p:extLst>
          </p:nvPr>
        </p:nvGraphicFramePr>
        <p:xfrm>
          <a:off x="2737338" y="3641158"/>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2903002449"/>
                    </a:ext>
                  </a:extLst>
                </a:gridCol>
                <a:gridCol w="1980731">
                  <a:extLst>
                    <a:ext uri="{9D8B030D-6E8A-4147-A177-3AD203B41FA5}">
                      <a16:colId xmlns:a16="http://schemas.microsoft.com/office/drawing/2014/main" val="2482926221"/>
                    </a:ext>
                  </a:extLst>
                </a:gridCol>
                <a:gridCol w="1980731">
                  <a:extLst>
                    <a:ext uri="{9D8B030D-6E8A-4147-A177-3AD203B41FA5}">
                      <a16:colId xmlns:a16="http://schemas.microsoft.com/office/drawing/2014/main" val="2678870882"/>
                    </a:ext>
                  </a:extLst>
                </a:gridCol>
                <a:gridCol w="1980731">
                  <a:extLst>
                    <a:ext uri="{9D8B030D-6E8A-4147-A177-3AD203B41FA5}">
                      <a16:colId xmlns:a16="http://schemas.microsoft.com/office/drawing/2014/main" val="3606550419"/>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82375162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2208314722"/>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095874909"/>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726969600"/>
                  </a:ext>
                </a:extLst>
              </a:tr>
            </a:tbl>
          </a:graphicData>
        </a:graphic>
      </p:graphicFrame>
    </p:spTree>
    <p:extLst>
      <p:ext uri="{BB962C8B-B14F-4D97-AF65-F5344CB8AC3E}">
        <p14:creationId xmlns:p14="http://schemas.microsoft.com/office/powerpoint/2010/main" val="122070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129F8-467A-7584-4F5D-2C427A71C697}"/>
              </a:ext>
            </a:extLst>
          </p:cNvPr>
          <p:cNvSpPr txBox="1"/>
          <p:nvPr/>
        </p:nvSpPr>
        <p:spPr>
          <a:xfrm>
            <a:off x="844062" y="954107"/>
            <a:ext cx="11046654" cy="5586145"/>
          </a:xfrm>
          <a:prstGeom prst="rect">
            <a:avLst/>
          </a:prstGeom>
          <a:noFill/>
        </p:spPr>
        <p:txBody>
          <a:bodyPr wrap="square">
            <a:spAutoFit/>
          </a:bodyPr>
          <a:lstStyle/>
          <a:p>
            <a:pPr algn="r" rtl="1">
              <a:lnSpc>
                <a:spcPct val="150000"/>
              </a:lnSpc>
            </a:pPr>
            <a:r>
              <a:rPr lang="fa-IR" sz="2400" b="1" dirty="0">
                <a:cs typeface="B Titr" panose="00000700000000000000" pitchFamily="2" charset="-78"/>
              </a:rPr>
              <a:t>خودارزیابی</a:t>
            </a:r>
          </a:p>
          <a:p>
            <a:pPr algn="r" rtl="1">
              <a:lnSpc>
                <a:spcPct val="150000"/>
              </a:lnSpc>
            </a:pPr>
            <a:r>
              <a:rPr lang="fa-IR" sz="2400" b="1" dirty="0">
                <a:cs typeface="B Nazanin" panose="00000400000000000000" pitchFamily="2" charset="-78"/>
              </a:rPr>
              <a:t> 5- ابیات زیر را بخوانید و به پرسش‌ها پاسخ دهید.</a:t>
            </a:r>
          </a:p>
          <a:p>
            <a:pPr algn="r" rtl="1">
              <a:lnSpc>
                <a:spcPct val="150000"/>
              </a:lnSpc>
            </a:pPr>
            <a:r>
              <a:rPr lang="fa-IR" sz="2400" b="1" dirty="0">
                <a:cs typeface="B Nazanin" panose="00000400000000000000" pitchFamily="2" charset="-78"/>
              </a:rPr>
              <a:t>ز دو دیده خون فشانم ز غمت شب جدایی 		چه کنم که هست این‌ها گل باغ آشنایی</a:t>
            </a:r>
          </a:p>
          <a:p>
            <a:pPr algn="r" rtl="1">
              <a:lnSpc>
                <a:spcPct val="150000"/>
              </a:lnSpc>
            </a:pPr>
            <a:r>
              <a:rPr lang="fa-IR" sz="2400" b="1" dirty="0">
                <a:cs typeface="B Nazanin" panose="00000400000000000000" pitchFamily="2" charset="-78"/>
              </a:rPr>
              <a:t>در گلستان چشمم ز چه رو همیشه باز است؟ 	به امید آن که شاید تو به چشم من درآیی</a:t>
            </a:r>
          </a:p>
          <a:p>
            <a:pPr algn="r" rtl="1">
              <a:lnSpc>
                <a:spcPct val="150000"/>
              </a:lnSpc>
            </a:pPr>
            <a:r>
              <a:rPr lang="fa-IR" sz="2400" b="1" dirty="0">
                <a:cs typeface="B Nazanin" panose="00000400000000000000" pitchFamily="2" charset="-78"/>
              </a:rPr>
              <a:t>سر برگ گل ندارم، ز چه رو روم به گلشن؟		 که شنیده‌ام ز گل‌ها همه بوی بیوفایی </a:t>
            </a:r>
          </a:p>
          <a:p>
            <a:pPr rtl="1">
              <a:lnSpc>
                <a:spcPct val="150000"/>
              </a:lnSpc>
            </a:pPr>
            <a:r>
              <a:rPr lang="fa-IR" sz="2400" b="1" dirty="0">
                <a:cs typeface="B Nazanin" panose="00000400000000000000" pitchFamily="2" charset="-78"/>
              </a:rPr>
              <a:t> فخرالدین عراقی</a:t>
            </a:r>
          </a:p>
          <a:p>
            <a:pPr algn="r" rtl="1">
              <a:lnSpc>
                <a:spcPct val="150000"/>
              </a:lnSpc>
            </a:pPr>
            <a:r>
              <a:rPr lang="fa-IR" sz="2400" b="1" dirty="0">
                <a:cs typeface="B Nazanin" panose="00000400000000000000" pitchFamily="2" charset="-78"/>
              </a:rPr>
              <a:t>الف) ویژگی‌های ادبی سبک عراقی رادر آن بیابید.</a:t>
            </a:r>
          </a:p>
          <a:p>
            <a:pPr algn="r" rtl="1">
              <a:lnSpc>
                <a:spcPct val="150000"/>
              </a:lnSpc>
            </a:pPr>
            <a:r>
              <a:rPr lang="fa-IR" sz="2400" b="1" dirty="0">
                <a:cs typeface="B Nazanin" panose="00000400000000000000" pitchFamily="2" charset="-78"/>
              </a:rPr>
              <a:t>ب) دو مورد از ویژگی‌های فکری ابیات را بنویسید..</a:t>
            </a:r>
          </a:p>
          <a:p>
            <a:pPr algn="r" rtl="1">
              <a:lnSpc>
                <a:spcPct val="150000"/>
              </a:lnSpc>
            </a:pPr>
            <a:endParaRPr lang="fa-IR" sz="2400" b="1" dirty="0">
              <a:cs typeface="B Nazanin" panose="00000400000000000000" pitchFamily="2" charset="-78"/>
            </a:endParaRPr>
          </a:p>
          <a:p>
            <a:pPr algn="r" rtl="1">
              <a:lnSpc>
                <a:spcPct val="150000"/>
              </a:lnSpc>
            </a:pPr>
            <a:endParaRPr lang="fa-IR" sz="2400" b="1" dirty="0">
              <a:cs typeface="B Nazanin" panose="00000400000000000000" pitchFamily="2" charset="-78"/>
            </a:endParaRPr>
          </a:p>
        </p:txBody>
      </p:sp>
      <p:sp>
        <p:nvSpPr>
          <p:cNvPr id="3" name="TextBox 2">
            <a:extLst>
              <a:ext uri="{FF2B5EF4-FFF2-40B4-BE49-F238E27FC236}">
                <a16:creationId xmlns:a16="http://schemas.microsoft.com/office/drawing/2014/main" id="{12D0644A-1603-FFEF-AACB-7D60A039133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Tree>
    <p:extLst>
      <p:ext uri="{BB962C8B-B14F-4D97-AF65-F5344CB8AC3E}">
        <p14:creationId xmlns:p14="http://schemas.microsoft.com/office/powerpoint/2010/main" val="2604091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74C340-C7B2-2998-0E43-90E22BF23D3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889907B-FEAC-9B8E-8194-28DF2E078941}"/>
              </a:ext>
            </a:extLst>
          </p:cNvPr>
          <p:cNvSpPr txBox="1"/>
          <p:nvPr/>
        </p:nvSpPr>
        <p:spPr>
          <a:xfrm>
            <a:off x="731520" y="813427"/>
            <a:ext cx="11257670" cy="2970621"/>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p>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هریک از مصراع­های زیر از تکرار کدام پایۀ آوایی همسان ساخته­شده­است؟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خ</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رداد 402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که چیزی دوست دارد جان و دل بر وی گمارد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ای ساربان آهسته ران کارام جانم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lvl="0" indent="0" algn="r" defTabSz="914400" rtl="1" eaLnBrk="1" fontAlgn="auto" latinLnBrk="0" hangingPunct="1">
              <a:lnSpc>
                <a:spcPct val="200000"/>
              </a:lnSpc>
              <a:spcBef>
                <a:spcPts val="0"/>
              </a:spcBef>
              <a:spcAft>
                <a:spcPts val="0"/>
              </a:spcAft>
              <a:buClrTx/>
              <a:buSzTx/>
              <a:buFontTx/>
              <a:buNone/>
              <a:tabLst/>
              <a:defRPr/>
            </a:pPr>
            <a:endParaRPr kumimoji="0" lang="fa-IR" sz="2400" b="1" i="0" u="none" strike="noStrike" kern="1200" cap="none" spc="0" normalizeH="0" baseline="0" noProof="0" dirty="0">
              <a:ln>
                <a:noFill/>
              </a:ln>
              <a:solidFill>
                <a:prstClr val="black"/>
              </a:solidFill>
              <a:effectLst/>
              <a:uLnTx/>
              <a:uFillTx/>
              <a:latin typeface="Calibri" panose="020F0502020204030204"/>
              <a:cs typeface="B Nazanin" panose="00000400000000000000" pitchFamily="2" charset="-78"/>
            </a:endParaRPr>
          </a:p>
        </p:txBody>
      </p:sp>
    </p:spTree>
    <p:extLst>
      <p:ext uri="{BB962C8B-B14F-4D97-AF65-F5344CB8AC3E}">
        <p14:creationId xmlns:p14="http://schemas.microsoft.com/office/powerpoint/2010/main" val="18233117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BD90C4-B8D3-8C63-BD53-91C4325B8C89}"/>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CB1B7C8F-CFEF-C22C-9483-9C09B45832D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3CB409BE-F927-F7AD-7536-A8A3A0C5F9F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2-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خوانش درست بیت زیر خانه­های خالی جدول را کامل کنید. </a:t>
            </a:r>
            <a:r>
              <a:rPr lang="fa-IR" sz="2400" b="1" kern="100" dirty="0">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باز آ و بر چشمم نشین ای دلستان نازنین	کاشوب و فریاد از زمین بر آسمانم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6" name="Table 5">
            <a:extLst>
              <a:ext uri="{FF2B5EF4-FFF2-40B4-BE49-F238E27FC236}">
                <a16:creationId xmlns:a16="http://schemas.microsoft.com/office/drawing/2014/main" id="{3FF22938-E54C-9C95-67DF-23FD481705BE}"/>
              </a:ext>
            </a:extLst>
          </p:cNvPr>
          <p:cNvGraphicFramePr>
            <a:graphicFrameLocks noGrp="1"/>
          </p:cNvGraphicFramePr>
          <p:nvPr>
            <p:extLst>
              <p:ext uri="{D42A27DB-BD31-4B8C-83A1-F6EECF244321}">
                <p14:modId xmlns:p14="http://schemas.microsoft.com/office/powerpoint/2010/main" val="1764758224"/>
              </p:ext>
            </p:extLst>
          </p:nvPr>
        </p:nvGraphicFramePr>
        <p:xfrm>
          <a:off x="2222694" y="4116532"/>
          <a:ext cx="9059594" cy="1003310"/>
        </p:xfrm>
        <a:graphic>
          <a:graphicData uri="http://schemas.openxmlformats.org/drawingml/2006/table">
            <a:tbl>
              <a:tblPr rtl="1" firstRow="1" firstCol="1" bandRow="1">
                <a:tableStyleId>{5C22544A-7EE6-4342-B048-85BDC9FD1C3A}</a:tableStyleId>
              </a:tblPr>
              <a:tblGrid>
                <a:gridCol w="2264414">
                  <a:extLst>
                    <a:ext uri="{9D8B030D-6E8A-4147-A177-3AD203B41FA5}">
                      <a16:colId xmlns:a16="http://schemas.microsoft.com/office/drawing/2014/main" val="1749406530"/>
                    </a:ext>
                  </a:extLst>
                </a:gridCol>
                <a:gridCol w="2264414">
                  <a:extLst>
                    <a:ext uri="{9D8B030D-6E8A-4147-A177-3AD203B41FA5}">
                      <a16:colId xmlns:a16="http://schemas.microsoft.com/office/drawing/2014/main" val="1501518086"/>
                    </a:ext>
                  </a:extLst>
                </a:gridCol>
                <a:gridCol w="2265383">
                  <a:extLst>
                    <a:ext uri="{9D8B030D-6E8A-4147-A177-3AD203B41FA5}">
                      <a16:colId xmlns:a16="http://schemas.microsoft.com/office/drawing/2014/main" val="3602254634"/>
                    </a:ext>
                  </a:extLst>
                </a:gridCol>
                <a:gridCol w="2265383">
                  <a:extLst>
                    <a:ext uri="{9D8B030D-6E8A-4147-A177-3AD203B41FA5}">
                      <a16:colId xmlns:a16="http://schemas.microsoft.com/office/drawing/2014/main" val="2950895894"/>
                    </a:ext>
                  </a:extLst>
                </a:gridCol>
              </a:tblGrid>
              <a:tr h="501655">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با   زا   یُ   بر</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چَش مَم نِ شین</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ای دل سِ  تا</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 </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2674718712"/>
                  </a:ext>
                </a:extLst>
              </a:tr>
              <a:tr h="501655">
                <a:tc>
                  <a:txBody>
                    <a:bodyPr/>
                    <a:lstStyle/>
                    <a:p>
                      <a:pPr marL="0" marR="0" algn="ctr" rtl="1">
                        <a:lnSpc>
                          <a:spcPct val="107000"/>
                        </a:lnSpc>
                        <a:spcAft>
                          <a:spcPts val="800"/>
                        </a:spcAft>
                      </a:pPr>
                      <a:r>
                        <a:rPr lang="ar-SA" sz="2400" b="1" kern="100">
                          <a:solidFill>
                            <a:schemeClr val="tx1"/>
                          </a:solidFill>
                          <a:effectLst/>
                          <a:cs typeface="B Nazanin" panose="00000400000000000000" pitchFamily="2" charset="-78"/>
                        </a:rPr>
                        <a:t> </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یا دَز ز مین</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ct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4083898378"/>
                  </a:ext>
                </a:extLst>
              </a:tr>
            </a:tbl>
          </a:graphicData>
        </a:graphic>
      </p:graphicFrame>
      <p:sp>
        <p:nvSpPr>
          <p:cNvPr id="7" name="Rectangle 1">
            <a:extLst>
              <a:ext uri="{FF2B5EF4-FFF2-40B4-BE49-F238E27FC236}">
                <a16:creationId xmlns:a16="http://schemas.microsoft.com/office/drawing/2014/main" id="{A950F5E1-F600-1189-4B5F-10CF18819CD8}"/>
              </a:ext>
            </a:extLst>
          </p:cNvPr>
          <p:cNvSpPr>
            <a:spLocks noChangeArrowheads="1"/>
          </p:cNvSpPr>
          <p:nvPr/>
        </p:nvSpPr>
        <p:spPr bwMode="auto">
          <a:xfrm>
            <a:off x="3127375" y="38211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39863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C183CD-D101-EDED-D6F7-0BBCC6C8C0E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A31019C-9C25-409F-FD17-89C8151B04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6" name="TextBox 5">
            <a:extLst>
              <a:ext uri="{FF2B5EF4-FFF2-40B4-BE49-F238E27FC236}">
                <a16:creationId xmlns:a16="http://schemas.microsoft.com/office/drawing/2014/main" id="{C3D80646-815C-FFE8-B54F-6B3A84E1E443}"/>
              </a:ext>
            </a:extLst>
          </p:cNvPr>
          <p:cNvSpPr txBox="1"/>
          <p:nvPr/>
        </p:nvSpPr>
        <p:spPr>
          <a:xfrm>
            <a:off x="829996" y="1643419"/>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3-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را متناسب با پایه­های آوایی تفکیک کنید، سپس وزن­واژه و نشانه­های هجایی آن را بنویسید</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2</a:t>
            </a:r>
          </a:p>
          <a:p>
            <a:pPr marL="0" marR="0"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«گر جان عاشق دم زند آتش در این عالم زند</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وین عالم بی اصل را چون ذرّه­ها برهم زند»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7" name="Table 6">
            <a:extLst>
              <a:ext uri="{FF2B5EF4-FFF2-40B4-BE49-F238E27FC236}">
                <a16:creationId xmlns:a16="http://schemas.microsoft.com/office/drawing/2014/main" id="{8B130420-B628-4BCB-98CE-BB493B18515C}"/>
              </a:ext>
            </a:extLst>
          </p:cNvPr>
          <p:cNvGraphicFramePr>
            <a:graphicFrameLocks noGrp="1"/>
          </p:cNvGraphicFramePr>
          <p:nvPr>
            <p:extLst>
              <p:ext uri="{D42A27DB-BD31-4B8C-83A1-F6EECF244321}">
                <p14:modId xmlns:p14="http://schemas.microsoft.com/office/powerpoint/2010/main" val="3288646050"/>
              </p:ext>
            </p:extLst>
          </p:nvPr>
        </p:nvGraphicFramePr>
        <p:xfrm>
          <a:off x="1507003" y="3731547"/>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19195408"/>
                    </a:ext>
                  </a:extLst>
                </a:gridCol>
                <a:gridCol w="1980731">
                  <a:extLst>
                    <a:ext uri="{9D8B030D-6E8A-4147-A177-3AD203B41FA5}">
                      <a16:colId xmlns:a16="http://schemas.microsoft.com/office/drawing/2014/main" val="4107240238"/>
                    </a:ext>
                  </a:extLst>
                </a:gridCol>
                <a:gridCol w="1980731">
                  <a:extLst>
                    <a:ext uri="{9D8B030D-6E8A-4147-A177-3AD203B41FA5}">
                      <a16:colId xmlns:a16="http://schemas.microsoft.com/office/drawing/2014/main" val="3040760143"/>
                    </a:ext>
                  </a:extLst>
                </a:gridCol>
                <a:gridCol w="1980731">
                  <a:extLst>
                    <a:ext uri="{9D8B030D-6E8A-4147-A177-3AD203B41FA5}">
                      <a16:colId xmlns:a16="http://schemas.microsoft.com/office/drawing/2014/main" val="2968177440"/>
                    </a:ext>
                  </a:extLst>
                </a:gridCol>
                <a:gridCol w="1980731">
                  <a:extLst>
                    <a:ext uri="{9D8B030D-6E8A-4147-A177-3AD203B41FA5}">
                      <a16:colId xmlns:a16="http://schemas.microsoft.com/office/drawing/2014/main" val="3558179260"/>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217909966"/>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3559585451"/>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2206562453"/>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166992776"/>
                  </a:ext>
                </a:extLst>
              </a:tr>
            </a:tbl>
          </a:graphicData>
        </a:graphic>
      </p:graphicFrame>
    </p:spTree>
    <p:extLst>
      <p:ext uri="{BB962C8B-B14F-4D97-AF65-F5344CB8AC3E}">
        <p14:creationId xmlns:p14="http://schemas.microsoft.com/office/powerpoint/2010/main" val="31927073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42BA45-266A-9648-EB38-E403D8F0B34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D47ECEA-9FCF-6F3A-A983-0318F869243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2F72E104-6E71-FEAE-FCFC-13A67CADA019}"/>
              </a:ext>
            </a:extLst>
          </p:cNvPr>
          <p:cNvSpPr txBox="1"/>
          <p:nvPr/>
        </p:nvSpPr>
        <p:spPr>
          <a:xfrm>
            <a:off x="731520" y="1826301"/>
            <a:ext cx="11257670" cy="1465529"/>
          </a:xfrm>
          <a:prstGeom prst="rect">
            <a:avLst/>
          </a:prstGeom>
          <a:noFill/>
        </p:spPr>
        <p:txBody>
          <a:bodyPr wrap="square">
            <a:spAutoFit/>
          </a:bodyPr>
          <a:lstStyle/>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4- </a:t>
            </a:r>
            <a:r>
              <a:rPr lang="ar-SA" sz="2400" b="1" dirty="0">
                <a:effectLst/>
                <a:latin typeface="Calibri" panose="020F0502020204030204" pitchFamily="34" charset="0"/>
                <a:ea typeface="MS Mincho" panose="02020609040205080304" pitchFamily="49" charset="-128"/>
                <a:cs typeface="B Nazanin" panose="00000400000000000000" pitchFamily="2" charset="-78"/>
              </a:rPr>
              <a:t>برای هریک از موارد زیر ، وز­ن­وازۀ مناسب بنویسید. </a:t>
            </a:r>
            <a:r>
              <a:rPr lang="fa-IR" sz="2400" b="1" dirty="0">
                <a:latin typeface="Calibri" panose="020F0502020204030204" pitchFamily="34" charset="0"/>
                <a:ea typeface="MS Mincho" panose="02020609040205080304" pitchFamily="49" charset="-128"/>
                <a:cs typeface="B Nazanin" panose="00000400000000000000" pitchFamily="2" charset="-78"/>
              </a:rPr>
              <a:t>0/5</a:t>
            </a:r>
            <a:r>
              <a:rPr lang="ar-SA" sz="2400" b="1"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fa-IR" sz="2400" b="1"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fa-IR" sz="2400" b="1" kern="100" dirty="0">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7" name="Table 6">
            <a:extLst>
              <a:ext uri="{FF2B5EF4-FFF2-40B4-BE49-F238E27FC236}">
                <a16:creationId xmlns:a16="http://schemas.microsoft.com/office/drawing/2014/main" id="{5296E7E9-D84D-F88E-8F73-7D65233878E9}"/>
              </a:ext>
            </a:extLst>
          </p:cNvPr>
          <p:cNvGraphicFramePr>
            <a:graphicFrameLocks noGrp="1"/>
          </p:cNvGraphicFramePr>
          <p:nvPr>
            <p:extLst>
              <p:ext uri="{D42A27DB-BD31-4B8C-83A1-F6EECF244321}">
                <p14:modId xmlns:p14="http://schemas.microsoft.com/office/powerpoint/2010/main" val="3377843624"/>
              </p:ext>
            </p:extLst>
          </p:nvPr>
        </p:nvGraphicFramePr>
        <p:xfrm>
          <a:off x="4356296" y="3216826"/>
          <a:ext cx="5012006" cy="1582737"/>
        </p:xfrm>
        <a:graphic>
          <a:graphicData uri="http://schemas.openxmlformats.org/drawingml/2006/table">
            <a:tbl>
              <a:tblPr rtl="1" firstRow="1" firstCol="1" bandRow="1">
                <a:tableStyleId>{5C22544A-7EE6-4342-B048-85BDC9FD1C3A}</a:tableStyleId>
              </a:tblPr>
              <a:tblGrid>
                <a:gridCol w="2506003">
                  <a:extLst>
                    <a:ext uri="{9D8B030D-6E8A-4147-A177-3AD203B41FA5}">
                      <a16:colId xmlns:a16="http://schemas.microsoft.com/office/drawing/2014/main" val="3116251272"/>
                    </a:ext>
                  </a:extLst>
                </a:gridCol>
                <a:gridCol w="2506003">
                  <a:extLst>
                    <a:ext uri="{9D8B030D-6E8A-4147-A177-3AD203B41FA5}">
                      <a16:colId xmlns:a16="http://schemas.microsoft.com/office/drawing/2014/main" val="1777449516"/>
                    </a:ext>
                  </a:extLst>
                </a:gridCol>
              </a:tblGrid>
              <a:tr h="896876">
                <a:tc>
                  <a:txBody>
                    <a:bodyPr/>
                    <a:lstStyle/>
                    <a:p>
                      <a:pPr marL="0" marR="0" algn="r" rtl="1">
                        <a:lnSpc>
                          <a:spcPct val="107000"/>
                        </a:lnSpc>
                        <a:spcAft>
                          <a:spcPts val="800"/>
                        </a:spcAft>
                      </a:pPr>
                      <a:r>
                        <a:rPr lang="ar-SA" sz="2400" b="1" kern="100">
                          <a:solidFill>
                            <a:schemeClr val="tx1"/>
                          </a:solidFill>
                          <a:effectLst/>
                          <a:cs typeface="B Nazanin" panose="00000400000000000000" pitchFamily="2" charset="-78"/>
                        </a:rPr>
                        <a:t>الف) می­نوشتم</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302399845"/>
                  </a:ext>
                </a:extLst>
              </a:tr>
              <a:tr h="685861">
                <a:tc>
                  <a:txBody>
                    <a:bodyPr/>
                    <a:lstStyle/>
                    <a:p>
                      <a:pPr marL="0" marR="0" algn="r" rtl="1">
                        <a:lnSpc>
                          <a:spcPct val="107000"/>
                        </a:lnSpc>
                        <a:spcAft>
                          <a:spcPts val="800"/>
                        </a:spcAft>
                      </a:pPr>
                      <a:r>
                        <a:rPr lang="ar-SA" sz="2400" b="1" kern="100">
                          <a:solidFill>
                            <a:schemeClr val="tx1"/>
                          </a:solidFill>
                          <a:effectLst/>
                          <a:cs typeface="B Nazanin" panose="00000400000000000000" pitchFamily="2" charset="-78"/>
                        </a:rPr>
                        <a:t>ب) دریادلان</a:t>
                      </a:r>
                      <a:endParaRPr lang="en-US" sz="2400" b="1" kern="10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07000"/>
                        </a:lnSpc>
                        <a:spcAft>
                          <a:spcPts val="800"/>
                        </a:spcAft>
                      </a:pPr>
                      <a:r>
                        <a:rPr lang="ar-SA" sz="2400" b="1" kern="100" dirty="0">
                          <a:solidFill>
                            <a:schemeClr val="tx1"/>
                          </a:solidFill>
                          <a:effectLst/>
                          <a:cs typeface="B Nazanin" panose="00000400000000000000" pitchFamily="2" charset="-78"/>
                        </a:rPr>
                        <a:t> </a:t>
                      </a:r>
                      <a:endParaRPr lang="en-US" sz="2400" b="1" kern="100" dirty="0">
                        <a:solidFill>
                          <a:schemeClr val="tx1"/>
                        </a:solidFill>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654079587"/>
                  </a:ext>
                </a:extLst>
              </a:tr>
            </a:tbl>
          </a:graphicData>
        </a:graphic>
      </p:graphicFrame>
    </p:spTree>
    <p:extLst>
      <p:ext uri="{BB962C8B-B14F-4D97-AF65-F5344CB8AC3E}">
        <p14:creationId xmlns:p14="http://schemas.microsoft.com/office/powerpoint/2010/main" val="2547544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D87CFA-0FB4-65B1-9451-E425B49F980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DA7ECFB-61C7-F1A5-E95C-83441F6C505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9EB59EBF-0D9C-5E37-7CA3-066B1B72B4C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5-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را متناسب با پایه­های آوایی تفکیک کنید، سپس وزن­واژه و نشانه­های هجایی آن را بنویسید. 2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ct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«خدایا به خواری مران از درم		که صورت نبندد دری دیگرم»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7B4EF152-DD48-81A0-ECBE-B4B45D58142C}"/>
              </a:ext>
            </a:extLst>
          </p:cNvPr>
          <p:cNvGraphicFramePr>
            <a:graphicFrameLocks noGrp="1"/>
          </p:cNvGraphicFramePr>
          <p:nvPr>
            <p:extLst>
              <p:ext uri="{D42A27DB-BD31-4B8C-83A1-F6EECF244321}">
                <p14:modId xmlns:p14="http://schemas.microsoft.com/office/powerpoint/2010/main" val="3824866454"/>
              </p:ext>
            </p:extLst>
          </p:nvPr>
        </p:nvGraphicFramePr>
        <p:xfrm>
          <a:off x="1640059" y="3823237"/>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662873072"/>
                    </a:ext>
                  </a:extLst>
                </a:gridCol>
                <a:gridCol w="1980731">
                  <a:extLst>
                    <a:ext uri="{9D8B030D-6E8A-4147-A177-3AD203B41FA5}">
                      <a16:colId xmlns:a16="http://schemas.microsoft.com/office/drawing/2014/main" val="595344998"/>
                    </a:ext>
                  </a:extLst>
                </a:gridCol>
                <a:gridCol w="1980731">
                  <a:extLst>
                    <a:ext uri="{9D8B030D-6E8A-4147-A177-3AD203B41FA5}">
                      <a16:colId xmlns:a16="http://schemas.microsoft.com/office/drawing/2014/main" val="984163639"/>
                    </a:ext>
                  </a:extLst>
                </a:gridCol>
                <a:gridCol w="1980731">
                  <a:extLst>
                    <a:ext uri="{9D8B030D-6E8A-4147-A177-3AD203B41FA5}">
                      <a16:colId xmlns:a16="http://schemas.microsoft.com/office/drawing/2014/main" val="4253574740"/>
                    </a:ext>
                  </a:extLst>
                </a:gridCol>
                <a:gridCol w="1980731">
                  <a:extLst>
                    <a:ext uri="{9D8B030D-6E8A-4147-A177-3AD203B41FA5}">
                      <a16:colId xmlns:a16="http://schemas.microsoft.com/office/drawing/2014/main" val="4150612765"/>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rowSpan="2">
                  <a:txBody>
                    <a:bodyPr/>
                    <a:lstStyle/>
                    <a:p>
                      <a:pPr algn="r" rtl="1"/>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پایه‌های آوایی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565815102"/>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vMerge="1">
                  <a:txBody>
                    <a:bodyPr/>
                    <a:lstStyle/>
                    <a:p>
                      <a:endParaRPr dirty="0"/>
                    </a:p>
                  </a:txBody>
                  <a:tcPr>
                    <a:solidFill>
                      <a:schemeClr val="accent1">
                        <a:lumMod val="40000"/>
                        <a:lumOff val="60000"/>
                      </a:schemeClr>
                    </a:solidFill>
                  </a:tcPr>
                </a:tc>
                <a:extLst>
                  <a:ext uri="{0D108BD9-81ED-4DB2-BD59-A6C34878D82A}">
                    <a16:rowId xmlns:a16="http://schemas.microsoft.com/office/drawing/2014/main" val="4092152106"/>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1135020254"/>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59725945"/>
                  </a:ext>
                </a:extLst>
              </a:tr>
            </a:tbl>
          </a:graphicData>
        </a:graphic>
      </p:graphicFrame>
    </p:spTree>
    <p:extLst>
      <p:ext uri="{BB962C8B-B14F-4D97-AF65-F5344CB8AC3E}">
        <p14:creationId xmlns:p14="http://schemas.microsoft.com/office/powerpoint/2010/main" val="25768323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15A43C-A426-F360-6AEA-4E252CDF096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E6C73E18-E5BE-6DF2-A543-CA97B334D772}"/>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2DC6E9F0-349D-8D17-A069-3A4D8488EC0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6-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وزن معادل هریک از نشانه­های هجایی زیر را بنویسید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0/75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 </a:t>
            </a:r>
            <a:r>
              <a:rPr lang="en-US" sz="2400" b="1" kern="100" dirty="0" err="1">
                <a:effectLst/>
                <a:latin typeface="Calibri" panose="020F0502020204030204" pitchFamily="34" charset="0"/>
                <a:ea typeface="MS Mincho" panose="02020609040205080304" pitchFamily="49" charset="-128"/>
                <a:cs typeface="B Nazanin" panose="00000400000000000000" pitchFamily="2" charset="-78"/>
              </a:rPr>
              <a:t>U</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en-US" sz="2400" b="1" kern="100" dirty="0">
                <a:effectLst/>
                <a:latin typeface="B Nazanin" panose="00000400000000000000" pitchFamily="2" charset="-78"/>
                <a:ea typeface="MS Mincho" panose="02020609040205080304" pitchFamily="49" charset="-128"/>
                <a:cs typeface="Arial" panose="020B060402020202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ب) </a:t>
            </a:r>
            <a:r>
              <a:rPr lang="ar-SA" sz="2400" b="1" kern="100" dirty="0">
                <a:effectLst/>
                <a:latin typeface="Calibri" panose="020F0502020204030204" pitchFamily="34" charset="0"/>
                <a:ea typeface="MS Mincho" panose="02020609040205080304" pitchFamily="49" charset="-128"/>
                <a:cs typeface="Calibri" panose="020F0502020204030204" pitchFamily="34" charset="0"/>
              </a:rPr>
              <a:t>_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 </a:t>
            </a:r>
            <a:r>
              <a:rPr lang="en-US" sz="2400" b="1" kern="100" dirty="0" err="1">
                <a:effectLst/>
                <a:latin typeface="Calibri" panose="020F0502020204030204" pitchFamily="34" charset="0"/>
                <a:ea typeface="MS Mincho" panose="02020609040205080304" pitchFamily="49" charset="-128"/>
                <a:cs typeface="Calibri" panose="020F0502020204030204" pitchFamily="34" charset="0"/>
              </a:rPr>
              <a:t>U</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پ)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 </a:t>
            </a:r>
            <a:r>
              <a:rPr lang="en-US" sz="2400" b="1" kern="100" dirty="0">
                <a:effectLst/>
                <a:latin typeface="B Nazanin" panose="00000400000000000000" pitchFamily="2" charset="-78"/>
                <a:ea typeface="MS Mincho" panose="02020609040205080304" pitchFamily="49" charset="-128"/>
                <a:cs typeface="Arial" panose="020B0604020202020204" pitchFamily="34" charset="0"/>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529569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4B7E94-A95F-B518-E86C-8A85DE15F3A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7B81337-C087-EBEB-F821-9006C3751908}"/>
              </a:ext>
            </a:extLst>
          </p:cNvPr>
          <p:cNvSpPr txBox="1"/>
          <p:nvPr/>
        </p:nvSpPr>
        <p:spPr>
          <a:xfrm>
            <a:off x="1181686" y="1177219"/>
            <a:ext cx="10905978" cy="272382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تقطیع به ارکان</a:t>
            </a:r>
          </a:p>
          <a:p>
            <a:pPr algn="r" rtl="1">
              <a:lnSpc>
                <a:spcPct val="250000"/>
              </a:lnSpc>
            </a:pPr>
            <a:r>
              <a:rPr lang="fa-IR" sz="2400" b="1" dirty="0">
                <a:cs typeface="B Titr" panose="00000700000000000000" pitchFamily="2" charset="-78"/>
              </a:rPr>
              <a:t>مثال:</a:t>
            </a:r>
          </a:p>
          <a:p>
            <a:pPr algn="r" rtl="1">
              <a:lnSpc>
                <a:spcPct val="250000"/>
              </a:lnSpc>
            </a:pPr>
            <a:r>
              <a:rPr lang="fa-IR" sz="2400" b="1" dirty="0">
                <a:cs typeface="B Nazanin" panose="00000400000000000000" pitchFamily="2" charset="-78"/>
              </a:rPr>
              <a:t>درین درگاه بی‌چونی، همه لطف است و موزونی	چه صحرایی، چه خضرایی، چه درگاهی، نمی‌دانم</a:t>
            </a:r>
          </a:p>
        </p:txBody>
      </p:sp>
    </p:spTree>
    <p:extLst>
      <p:ext uri="{BB962C8B-B14F-4D97-AF65-F5344CB8AC3E}">
        <p14:creationId xmlns:p14="http://schemas.microsoft.com/office/powerpoint/2010/main" val="2657045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728ABA-7E0B-3318-01E6-FE340F7BA85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C5B13A3-3E40-6219-1092-D0DA8604C956}"/>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7FB4BCF3-2321-7EF4-1369-C9CAC778E58B}"/>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7- در بیت زیر مرز پایه­های آوایی مصراع دوم را مشخّص کنید0/5    			شهریور 402</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«عالم از شور و شر عشق خبر هیچ نداشت	فتنه­انگیز جهان نرگس جادوی تو بود»</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p:txBody>
      </p:sp>
      <p:graphicFrame>
        <p:nvGraphicFramePr>
          <p:cNvPr id="5" name="Table 4">
            <a:extLst>
              <a:ext uri="{FF2B5EF4-FFF2-40B4-BE49-F238E27FC236}">
                <a16:creationId xmlns:a16="http://schemas.microsoft.com/office/drawing/2014/main" id="{C9363DB5-2BC9-6C14-CFD6-8051D41613CC}"/>
              </a:ext>
            </a:extLst>
          </p:cNvPr>
          <p:cNvGraphicFramePr>
            <a:graphicFrameLocks noGrp="1"/>
          </p:cNvGraphicFramePr>
          <p:nvPr>
            <p:extLst>
              <p:ext uri="{D42A27DB-BD31-4B8C-83A1-F6EECF244321}">
                <p14:modId xmlns:p14="http://schemas.microsoft.com/office/powerpoint/2010/main" val="3289730457"/>
              </p:ext>
            </p:extLst>
          </p:nvPr>
        </p:nvGraphicFramePr>
        <p:xfrm>
          <a:off x="2876061" y="4208453"/>
          <a:ext cx="8128000" cy="940321"/>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741861364"/>
                    </a:ext>
                  </a:extLst>
                </a:gridCol>
                <a:gridCol w="2032000">
                  <a:extLst>
                    <a:ext uri="{9D8B030D-6E8A-4147-A177-3AD203B41FA5}">
                      <a16:colId xmlns:a16="http://schemas.microsoft.com/office/drawing/2014/main" val="1764948942"/>
                    </a:ext>
                  </a:extLst>
                </a:gridCol>
                <a:gridCol w="2032000">
                  <a:extLst>
                    <a:ext uri="{9D8B030D-6E8A-4147-A177-3AD203B41FA5}">
                      <a16:colId xmlns:a16="http://schemas.microsoft.com/office/drawing/2014/main" val="3006942654"/>
                    </a:ext>
                  </a:extLst>
                </a:gridCol>
                <a:gridCol w="2032000">
                  <a:extLst>
                    <a:ext uri="{9D8B030D-6E8A-4147-A177-3AD203B41FA5}">
                      <a16:colId xmlns:a16="http://schemas.microsoft.com/office/drawing/2014/main" val="1161493572"/>
                    </a:ext>
                  </a:extLst>
                </a:gridCol>
              </a:tblGrid>
              <a:tr h="940321">
                <a:tc>
                  <a:txBody>
                    <a:bodyPr/>
                    <a:lstStyle/>
                    <a:p>
                      <a:endParaRPr lang="en-US" dirty="0"/>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dirty="0"/>
                    </a:p>
                  </a:txBody>
                  <a:tcPr>
                    <a:solidFill>
                      <a:schemeClr val="accent1">
                        <a:lumMod val="40000"/>
                        <a:lumOff val="60000"/>
                      </a:schemeClr>
                    </a:solidFill>
                  </a:tcPr>
                </a:tc>
                <a:extLst>
                  <a:ext uri="{0D108BD9-81ED-4DB2-BD59-A6C34878D82A}">
                    <a16:rowId xmlns:a16="http://schemas.microsoft.com/office/drawing/2014/main" val="1367499533"/>
                  </a:ext>
                </a:extLst>
              </a:tr>
            </a:tbl>
          </a:graphicData>
        </a:graphic>
      </p:graphicFrame>
    </p:spTree>
    <p:extLst>
      <p:ext uri="{BB962C8B-B14F-4D97-AF65-F5344CB8AC3E}">
        <p14:creationId xmlns:p14="http://schemas.microsoft.com/office/powerpoint/2010/main" val="842352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F8F055-D552-0523-2C1D-B6D279C86A2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4EA539D-7D42-C4C8-30EE-375C410900DF}"/>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7A6786C-1CBE-1AF1-ADE4-891A45E0A792}"/>
              </a:ext>
            </a:extLst>
          </p:cNvPr>
          <p:cNvSpPr txBox="1"/>
          <p:nvPr/>
        </p:nvSpPr>
        <p:spPr>
          <a:xfrm>
            <a:off x="731520" y="1826301"/>
            <a:ext cx="11257670" cy="1800493"/>
          </a:xfrm>
          <a:prstGeom prst="rect">
            <a:avLst/>
          </a:prstGeom>
          <a:noFill/>
        </p:spPr>
        <p:txBody>
          <a:bodyPr wrap="square">
            <a:spAutoFit/>
          </a:bodyPr>
          <a:lstStyle/>
          <a:p>
            <a:pPr marL="0" marR="0" algn="r" rtl="1">
              <a:lnSpc>
                <a:spcPct val="250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8- با توجه به بیت «ای نسیم سحر آرامگه یار کجاست	منزل آن مه عاشق­کش عیّار کجاست» جدول زیر را کامل کنید. </a:t>
            </a:r>
            <a:r>
              <a:rPr lang="fa-IR" sz="2400" b="1" dirty="0">
                <a:latin typeface="Calibri" panose="020F0502020204030204" pitchFamily="34" charset="0"/>
                <a:ea typeface="MS Mincho" panose="02020609040205080304" pitchFamily="49" charset="-128"/>
                <a:cs typeface="B Nazanin" panose="00000400000000000000" pitchFamily="2" charset="-78"/>
              </a:rPr>
              <a:t>1/5</a:t>
            </a:r>
            <a:r>
              <a:rPr lang="fa-IR" sz="2400" b="1" dirty="0">
                <a:effectLst/>
                <a:latin typeface="Calibri" panose="020F0502020204030204" pitchFamily="34" charset="0"/>
                <a:ea typeface="MS Mincho" panose="02020609040205080304" pitchFamily="49" charset="-128"/>
                <a:cs typeface="B Nazanin" panose="00000400000000000000" pitchFamily="2" charset="-78"/>
              </a:rPr>
              <a:t>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3046725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549078-7FC6-8FA7-6EE3-3D87434B419F}"/>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6706DD95-56C9-91DD-3E74-8B9CE9E8CCB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67E039ED-9CEF-3D46-7963-75967996D6E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9-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خوانش درست بیت زیر خانه­های خالی جدول را کامل کنید.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1/5</a:t>
            </a:r>
            <a:r>
              <a:rPr lang="fa-IR" sz="2400" b="1" kern="100" dirty="0">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باز آ و بر چشمم نشین ای دلستان نازنین	کاشوب و فریاد از زمین بر آسمانم می­رود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E990BE0B-460A-1A15-0928-A1E0BD9D98E9}"/>
              </a:ext>
            </a:extLst>
          </p:cNvPr>
          <p:cNvGraphicFramePr>
            <a:graphicFrameLocks noGrp="1"/>
          </p:cNvGraphicFramePr>
          <p:nvPr>
            <p:extLst>
              <p:ext uri="{D42A27DB-BD31-4B8C-83A1-F6EECF244321}">
                <p14:modId xmlns:p14="http://schemas.microsoft.com/office/powerpoint/2010/main" val="3277090159"/>
              </p:ext>
            </p:extLst>
          </p:nvPr>
        </p:nvGraphicFramePr>
        <p:xfrm>
          <a:off x="998816" y="3872888"/>
          <a:ext cx="10381951" cy="1772750"/>
        </p:xfrm>
        <a:graphic>
          <a:graphicData uri="http://schemas.openxmlformats.org/drawingml/2006/table">
            <a:tbl>
              <a:tblPr rtl="1" firstRow="1" firstCol="1" bandRow="1"/>
              <a:tblGrid>
                <a:gridCol w="2799475">
                  <a:extLst>
                    <a:ext uri="{9D8B030D-6E8A-4147-A177-3AD203B41FA5}">
                      <a16:colId xmlns:a16="http://schemas.microsoft.com/office/drawing/2014/main" val="1811041073"/>
                    </a:ext>
                  </a:extLst>
                </a:gridCol>
                <a:gridCol w="1716258">
                  <a:extLst>
                    <a:ext uri="{9D8B030D-6E8A-4147-A177-3AD203B41FA5}">
                      <a16:colId xmlns:a16="http://schemas.microsoft.com/office/drawing/2014/main" val="1055807529"/>
                    </a:ext>
                  </a:extLst>
                </a:gridCol>
                <a:gridCol w="1955409">
                  <a:extLst>
                    <a:ext uri="{9D8B030D-6E8A-4147-A177-3AD203B41FA5}">
                      <a16:colId xmlns:a16="http://schemas.microsoft.com/office/drawing/2014/main" val="1253899190"/>
                    </a:ext>
                  </a:extLst>
                </a:gridCol>
                <a:gridCol w="1955410">
                  <a:extLst>
                    <a:ext uri="{9D8B030D-6E8A-4147-A177-3AD203B41FA5}">
                      <a16:colId xmlns:a16="http://schemas.microsoft.com/office/drawing/2014/main" val="2050617899"/>
                    </a:ext>
                  </a:extLst>
                </a:gridCol>
                <a:gridCol w="1955399">
                  <a:extLst>
                    <a:ext uri="{9D8B030D-6E8A-4147-A177-3AD203B41FA5}">
                      <a16:colId xmlns:a16="http://schemas.microsoft.com/office/drawing/2014/main" val="1248919537"/>
                    </a:ext>
                  </a:extLst>
                </a:gridCol>
              </a:tblGrid>
              <a:tr h="628774">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پایه­های آوایی مصراع دوم</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39539814"/>
                  </a:ext>
                </a:extLst>
              </a:tr>
              <a:tr h="571988">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نشانه­های هجایی</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0277636"/>
                  </a:ext>
                </a:extLst>
              </a:tr>
              <a:tr h="571988">
                <a:tc>
                  <a:txBody>
                    <a:bodyPr/>
                    <a:lstStyle/>
                    <a:p>
                      <a:pPr marL="0" marR="0" algn="r" rtl="1">
                        <a:lnSpc>
                          <a:spcPct val="107000"/>
                        </a:lnSpc>
                        <a:spcAft>
                          <a:spcPts val="800"/>
                        </a:spcAft>
                      </a:pPr>
                      <a:r>
                        <a:rPr lang="fa-IR" sz="2400" b="1" kern="100">
                          <a:effectLst/>
                          <a:latin typeface="Calibri" panose="020F0502020204030204" pitchFamily="34" charset="0"/>
                          <a:ea typeface="MS Mincho" panose="02020609040205080304" pitchFamily="49" charset="-128"/>
                          <a:cs typeface="B Nazanin" panose="00000400000000000000" pitchFamily="2" charset="-78"/>
                        </a:rPr>
                        <a:t>وزن</a:t>
                      </a:r>
                      <a:endParaRPr lang="en-US" sz="2400" kern="10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r" rtl="1">
                        <a:lnSpc>
                          <a:spcPct val="107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endParaRPr lang="en-US" sz="2400" kern="100" dirty="0">
                        <a:effectLst/>
                        <a:latin typeface="Calibri" panose="020F0502020204030204" pitchFamily="34" charset="0"/>
                        <a:ea typeface="MS Mincho" panose="02020609040205080304" pitchFamily="49" charset="-128"/>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9835584"/>
                  </a:ext>
                </a:extLst>
              </a:tr>
            </a:tbl>
          </a:graphicData>
        </a:graphic>
      </p:graphicFrame>
    </p:spTree>
    <p:extLst>
      <p:ext uri="{BB962C8B-B14F-4D97-AF65-F5344CB8AC3E}">
        <p14:creationId xmlns:p14="http://schemas.microsoft.com/office/powerpoint/2010/main" val="38120812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8587BF-68B3-431D-EBC8-AC77E9BD20B8}"/>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C1A2BCA-CE6B-6C43-D85B-F8800202763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EEF7E4ED-EB7C-04BB-2585-63EC10B539FB}"/>
              </a:ext>
            </a:extLst>
          </p:cNvPr>
          <p:cNvSpPr txBox="1"/>
          <p:nvPr/>
        </p:nvSpPr>
        <p:spPr>
          <a:xfrm>
            <a:off x="731520" y="14746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10- هر یک از بیت­های زیر از تکرار کدام وزن­واژه (رکن) تشکیل شده­است؟ 0/75 	شهریور 402</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الف) تو این عهدی که با من بسته­بودی		مگر بهر شکستن بسته­بودی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ب) دگرباره خیِاط باد صبا				بر اندام گل دوخت زربین قبا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پ) ای خوش منادی­های تو در باغ شادی­های تو	بر جای نان شادی خورد جانی که شد مهمان تو</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907577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71A783-86CC-B5CE-89DC-C272F5A74A9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5883AB5-2647-DF82-F8D1-C9770AA2C52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DC5B952D-3282-4C42-7CA9-407E4C3665DE}"/>
              </a:ext>
            </a:extLst>
          </p:cNvPr>
          <p:cNvSpPr txBox="1"/>
          <p:nvPr/>
        </p:nvSpPr>
        <p:spPr>
          <a:xfrm>
            <a:off x="731520" y="1826301"/>
            <a:ext cx="11257670" cy="4001095"/>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11-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وزن عروضی بیت «ما به غم خو کرده­ایم ای دوست ما را غم فرست        تحفه­ای کز غم فرستی نزد ما هر دم فرست» با کدام بیت متفاوت است؟ </a:t>
            </a:r>
            <a:r>
              <a:rPr lang="fa-IR" sz="2400" b="1" kern="100" dirty="0">
                <a:latin typeface="Calibri" panose="020F0502020204030204" pitchFamily="34" charset="0"/>
                <a:ea typeface="MS Mincho" panose="02020609040205080304" pitchFamily="49" charset="-128"/>
                <a:cs typeface="B Nazanin" panose="00000400000000000000" pitchFamily="2" charset="-78"/>
              </a:rPr>
              <a:t>0/25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200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ا</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لف) تا نگردی بی­خبر از جسم و جان		کی خبر یابی ز جانان یک زمان</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سینه مالامال درد است ای دریغا مرهمی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دل ز تنهایی به جان آمد خدار را مرهمی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3889101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271464-D5EF-8EEF-9B28-3444D46A606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D2ADF39-40F8-3909-265A-DD3ACD77863E}"/>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7EC0FBC6-A2A6-4889-4CA9-452C2543B66D}"/>
              </a:ext>
            </a:extLst>
          </p:cNvPr>
          <p:cNvSpPr txBox="1"/>
          <p:nvPr/>
        </p:nvSpPr>
        <p:spPr>
          <a:xfrm>
            <a:off x="731520" y="1826301"/>
            <a:ext cx="11257670" cy="4001095"/>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12-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در کدام بیت هجای پایانی از رکن آخر کاسته شده­است (محذوف است) علامت هجایی «رکن پایانی» را بنویسید.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ز یزدان دان نه از ارکان که کوته­دیدگی باشد	که خطّی کزخرد خیزد تو آن را از بنان بینی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یار شدم یار شدم با غم تو یار شدم		تا که رسیدم بر تو از همه بیزار شدم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ج) گر تمنّای تو از خاطر ناشاد رود			داغ عشق تو گلی نیست که از یاد رود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170264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3D9783C-79CD-F44D-F183-58E0422B5715}"/>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EBDDAED-6736-9CC5-FA96-6EAE05A742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B770292-C3B9-2FE1-3031-7FAAC94FD7E1}"/>
              </a:ext>
            </a:extLst>
          </p:cNvPr>
          <p:cNvSpPr txBox="1"/>
          <p:nvPr/>
        </p:nvSpPr>
        <p:spPr>
          <a:xfrm>
            <a:off x="731520" y="1826301"/>
            <a:ext cx="11257670" cy="3159839"/>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13-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باتوجّه به بیت «گفت به مجنون صنمی در دمشق		کای شده مستغرق دریای عشق»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0/75</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(خرداد 403)</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وزن این بیت همسان است. (درست / نادرست)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خطّ عروضی رکن دوم را بنویسید.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011902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64B0A3-874D-6341-7361-677DB947397E}"/>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321242C-BD03-3138-A16E-08409F22A43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4C5E0A10-E4B1-7682-71C9-9D603F104667}"/>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14- در کدام بیت تعداد وزن­واژۀ یک مصراع با تعداد هجا­ها در هریک از پایه­های آوایی برابر است؟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الف)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چون ندیدم خبری زین دل رنجور ترا	در سپردم به خدا، ای ز خدا دور، ترا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ب)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چو بدیدی که ز عشقت به چه شکل و به چه سانم	نپسندم که فریبی به فسون و به فسانم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955645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742045-9DCE-A475-96EB-524D81E43DC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49B748C5-B7D4-D98B-A1B1-D1CCDE3D5C27}"/>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609BC7D0-9724-B508-B55A-FAB9F9080BFC}"/>
              </a:ext>
            </a:extLst>
          </p:cNvPr>
          <p:cNvSpPr txBox="1"/>
          <p:nvPr/>
        </p:nvSpPr>
        <p:spPr>
          <a:xfrm>
            <a:off x="731520" y="18263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15- با توجه به بیت زیر به پرسش­ها پاسخ دهید.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همچو چشم خویش ساقی مست می‌دارد مرا</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ما کجاییم، ای مسلمانان، و آن کافر کجاست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وزن بیت از تکرار چه وزن­واژه­ای ساخته­شده­است؟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وزن رکن پایانی مصراع­ها را بنویسید.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8990369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702489-3B13-8A2E-C00A-28ABE63B3B02}"/>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9E2AF0D-464C-D5E5-CA07-B7615A7DD31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DF10D126-7D03-F56E-A136-1343EF0A02BA}"/>
              </a:ext>
            </a:extLst>
          </p:cNvPr>
          <p:cNvSpPr txBox="1"/>
          <p:nvPr/>
        </p:nvSpPr>
        <p:spPr>
          <a:xfrm>
            <a:off x="731520" y="1826301"/>
            <a:ext cx="11257670" cy="3954929"/>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16-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بیت زیر با کدام بیت وزن­واژۀ یکسان دارد؟</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ct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بی‌او نباشد دور اگر گریان شوم	دوری بگریاند کلوخ و سنگ را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می‌خانه را بگشای در، کامروز مخمور آمدم		نزدیک من نه جام می، کز منزل دور آمدم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تو مشغولی به حسن خود، چه غم داری ز کار ما؟	که هجرانت چه می‌سازد همی با روزگار ما؟</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825940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2FB856-70D9-7D84-6701-BCFB0465D9E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698113B-0BB0-FAB5-E591-C0BF4F335841}"/>
              </a:ext>
            </a:extLst>
          </p:cNvPr>
          <p:cNvSpPr txBox="1"/>
          <p:nvPr/>
        </p:nvSpPr>
        <p:spPr>
          <a:xfrm>
            <a:off x="1181686" y="558234"/>
            <a:ext cx="10905978" cy="5863144"/>
          </a:xfrm>
          <a:prstGeom prst="rect">
            <a:avLst/>
          </a:prstGeom>
          <a:noFill/>
        </p:spPr>
        <p:txBody>
          <a:bodyPr wrap="square">
            <a:spAutoFit/>
          </a:bodyPr>
          <a:lstStyle/>
          <a:p>
            <a:pPr algn="r" rtl="1">
              <a:lnSpc>
                <a:spcPct val="250000"/>
              </a:lnSpc>
            </a:pPr>
            <a:r>
              <a:rPr lang="fa-IR" sz="2400" b="1" dirty="0">
                <a:cs typeface="B Titr" panose="00000700000000000000" pitchFamily="2" charset="-78"/>
              </a:rPr>
              <a:t>تقطیع به ارکان</a:t>
            </a:r>
          </a:p>
          <a:p>
            <a:pPr algn="r" rtl="1">
              <a:lnSpc>
                <a:spcPct val="150000"/>
              </a:lnSpc>
            </a:pPr>
            <a:r>
              <a:rPr lang="fa-IR" sz="2400" b="1" dirty="0">
                <a:cs typeface="B Titr" panose="00000700000000000000" pitchFamily="2" charset="-78"/>
              </a:rPr>
              <a:t>نمونه: (مفاعیلن)</a:t>
            </a:r>
          </a:p>
          <a:p>
            <a:pPr algn="r" rtl="1">
              <a:lnSpc>
                <a:spcPct val="150000"/>
              </a:lnSpc>
            </a:pPr>
            <a:r>
              <a:rPr lang="fa-IR" sz="2400" b="1" dirty="0">
                <a:cs typeface="B Nazanin" panose="00000400000000000000" pitchFamily="2" charset="-78"/>
              </a:rPr>
              <a:t>درین درگاه بی‌چونی، همه لطف است و موزونی	چه صحرایی، چه خضرایی، چه درگاهی، نمی‌دانم</a:t>
            </a:r>
          </a:p>
          <a:p>
            <a:pPr algn="r" rtl="1">
              <a:lnSpc>
                <a:spcPct val="250000"/>
              </a:lnSpc>
            </a:pPr>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endParaRPr lang="fa-IR" sz="2400" b="1" dirty="0">
              <a:cs typeface="B Nazanin" panose="00000400000000000000" pitchFamily="2" charset="-78"/>
            </a:endParaRPr>
          </a:p>
          <a:p>
            <a:pPr algn="r" rtl="1">
              <a:lnSpc>
                <a:spcPct val="150000"/>
              </a:lnSpc>
            </a:pPr>
            <a:r>
              <a:rPr lang="fa-IR" sz="2000" b="1" dirty="0">
                <a:cs typeface="B Nazanin" panose="00000400000000000000" pitchFamily="2" charset="-78"/>
              </a:rPr>
              <a:t>با خوانش درست بیت، درنگی منظم را در میان پایه‌های آوایی هر مصراع، احساس می‌کنیم. به بیان دیگر، هر مصراع از پایه‌های تکراری و منظم چهارهجایی تشکیل شده است. این پایه‌های تکراری و هماهنگ را، </a:t>
            </a:r>
            <a:r>
              <a:rPr lang="fa-IR" sz="2400" b="1" dirty="0">
                <a:solidFill>
                  <a:srgbClr val="FF0000"/>
                </a:solidFill>
                <a:cs typeface="B Nazanin" panose="00000400000000000000" pitchFamily="2" charset="-78"/>
              </a:rPr>
              <a:t>«پایه‌های آوایی همسان» </a:t>
            </a:r>
            <a:r>
              <a:rPr lang="fa-IR" sz="2000" b="1" dirty="0">
                <a:cs typeface="B Nazanin" panose="00000400000000000000" pitchFamily="2" charset="-78"/>
              </a:rPr>
              <a:t>مینامیم.</a:t>
            </a:r>
          </a:p>
        </p:txBody>
      </p:sp>
      <p:graphicFrame>
        <p:nvGraphicFramePr>
          <p:cNvPr id="4" name="Table 3">
            <a:extLst>
              <a:ext uri="{FF2B5EF4-FFF2-40B4-BE49-F238E27FC236}">
                <a16:creationId xmlns:a16="http://schemas.microsoft.com/office/drawing/2014/main" id="{CFF6FCCF-170B-6358-2E0F-E69F44C2D6F7}"/>
              </a:ext>
            </a:extLst>
          </p:cNvPr>
          <p:cNvGraphicFramePr>
            <a:graphicFrameLocks noGrp="1"/>
          </p:cNvGraphicFramePr>
          <p:nvPr>
            <p:extLst>
              <p:ext uri="{D42A27DB-BD31-4B8C-83A1-F6EECF244321}">
                <p14:modId xmlns:p14="http://schemas.microsoft.com/office/powerpoint/2010/main" val="3341706673"/>
              </p:ext>
            </p:extLst>
          </p:nvPr>
        </p:nvGraphicFramePr>
        <p:xfrm>
          <a:off x="1631852" y="2799474"/>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595806413"/>
                    </a:ext>
                  </a:extLst>
                </a:gridCol>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1086372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20A6D4-641C-FC67-8A4D-45D0690FF26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B54D5C0-70DB-DDF1-26AC-54EF00487E6A}"/>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08250D65-1E53-9200-91F6-F1B61119BEB6}"/>
              </a:ext>
            </a:extLst>
          </p:cNvPr>
          <p:cNvSpPr txBox="1"/>
          <p:nvPr/>
        </p:nvSpPr>
        <p:spPr>
          <a:xfrm>
            <a:off x="731520" y="1390198"/>
            <a:ext cx="11257670" cy="4944943"/>
          </a:xfrm>
          <a:prstGeom prst="rect">
            <a:avLst/>
          </a:prstGeom>
          <a:noFill/>
        </p:spPr>
        <p:txBody>
          <a:bodyPr wrap="square">
            <a:spAutoFit/>
          </a:bodyPr>
          <a:lstStyle/>
          <a:p>
            <a:pPr marL="0" marR="0" algn="r" rtl="1">
              <a:lnSpc>
                <a:spcPct val="20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17-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با خواندن بیت زیر به پرسش­ها پاسخ دهید.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بر دف نی بر نی نی یک لحظه بیگارم		بر خُم نی بر می نی پیوسته بنیادم</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پایۀ آوایی از چند هجا تشکیل 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آیا در پایه­های آوایی هجای کوتاه به کار رفته­است؟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ج) هر مصراع چند پایۀ آوایی دارد؟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0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 وزن بیت از تکرار چه وزن­واژه­ای ساخته­شده­است؟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911077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7E3E30-3BA6-B411-EFFD-4AA2C2FEC1D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8F52074-6E54-4A4D-7A33-B5C1FDEDAF98}"/>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18028977-E247-DFFD-CD33-DF1B758B2471}"/>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18-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در کدام بیت سومین هجای رکن­ها کوتاه است و آخرین رکن کوتاه شده­است؟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الف) هر جا روم با من روی با من روی		هر منزلی محرم شوی محرم شوی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در خانه‌ها و کوچه‌ها دردی‌ست پنهانی	هر ‌لحظه بُهتی تازه در چشم ‌خیابان 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0858083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DA6937-B194-2A02-6237-54D8C69DA13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0A97FEE2-87A2-7AA7-2003-DC08E288CF6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C08E8C42-B0AA-7CDB-C3A8-21F2C0E139B3}"/>
              </a:ext>
            </a:extLst>
          </p:cNvPr>
          <p:cNvSpPr txBox="1"/>
          <p:nvPr/>
        </p:nvSpPr>
        <p:spPr>
          <a:xfrm>
            <a:off x="731520" y="1826301"/>
            <a:ext cx="11257670" cy="2929007"/>
          </a:xfrm>
          <a:prstGeom prst="rect">
            <a:avLst/>
          </a:prstGeom>
          <a:noFill/>
        </p:spPr>
        <p:txBody>
          <a:bodyPr wrap="square">
            <a:spAutoFit/>
          </a:bodyPr>
          <a:lstStyle/>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19-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نشانه­های هجایی (</a:t>
            </a:r>
            <a:r>
              <a:rPr lang="en-US" sz="2400" b="1" kern="100" dirty="0">
                <a:effectLst/>
                <a:latin typeface="Calibri" panose="020F0502020204030204" pitchFamily="34" charset="0"/>
                <a:ea typeface="MS Mincho" panose="02020609040205080304" pitchFamily="49" charset="-128"/>
                <a:cs typeface="B Nazanin" panose="00000400000000000000" pitchFamily="2" charset="-78"/>
              </a:rPr>
              <a:t>U</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_ _ /</a:t>
            </a: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_ /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_ / </a:t>
            </a:r>
            <a:r>
              <a:rPr lang="en-US" sz="2400" b="1" kern="100" dirty="0">
                <a:effectLst/>
                <a:latin typeface="Calibri" panose="020F0502020204030204" pitchFamily="34" charset="0"/>
                <a:ea typeface="MS Mincho" panose="02020609040205080304" pitchFamily="49" charset="-128"/>
                <a:cs typeface="Calibri" panose="020F0502020204030204" pitchFamily="34" charset="0"/>
              </a:rPr>
              <a:t>U</a:t>
            </a:r>
            <a:r>
              <a:rPr lang="fa-IR" sz="2400" b="1" kern="100" dirty="0">
                <a:effectLst/>
                <a:latin typeface="Calibri" panose="020F0502020204030204" pitchFamily="34" charset="0"/>
                <a:ea typeface="MS Mincho" panose="02020609040205080304" pitchFamily="49" charset="-128"/>
                <a:cs typeface="Calibri" panose="020F0502020204030204" pitchFamily="34" charset="0"/>
              </a:rPr>
              <a:t>­ _ </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 معادل کدام مصراع است، وزن آن را بنویسید؟ </a:t>
            </a: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250000"/>
              </a:lnSpc>
              <a:spcAft>
                <a:spcPts val="800"/>
              </a:spcAft>
            </a:pPr>
            <a:r>
              <a:rPr lang="fa-IR" sz="2400" b="1" kern="100" dirty="0">
                <a:effectLst/>
                <a:latin typeface="Calibri" panose="020F0502020204030204" pitchFamily="34" charset="0"/>
                <a:ea typeface="MS Mincho" panose="02020609040205080304" pitchFamily="49" charset="-128"/>
                <a:cs typeface="B Nazanin" panose="00000400000000000000" pitchFamily="2" charset="-78"/>
              </a:rPr>
              <a:t>ا</a:t>
            </a: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لف) به شاه نهانی رسیدی که نوشت		می آسمانی چشیدی که نوشت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a:p>
            <a:pPr marL="0" marR="0" algn="r" rtl="1">
              <a:lnSpc>
                <a:spcPct val="250000"/>
              </a:lnSpc>
              <a:spcAft>
                <a:spcPts val="800"/>
              </a:spcAft>
            </a:pPr>
            <a:r>
              <a:rPr lang="ar-SA" sz="2400" b="1" kern="100" dirty="0">
                <a:effectLst/>
                <a:latin typeface="Calibri" panose="020F0502020204030204" pitchFamily="34" charset="0"/>
                <a:ea typeface="MS Mincho" panose="02020609040205080304" pitchFamily="49" charset="-128"/>
                <a:cs typeface="B Nazanin" panose="00000400000000000000" pitchFamily="2" charset="-78"/>
              </a:rPr>
              <a:t>ب) تماشا مرو نک تماشا تویی		جهان و نهان و هویدا تویی</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0897662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5F0477-E8D9-4AAE-8542-BCF90AB37CC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5D725339-AD19-18B6-FE5C-D615A939D8B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4" name="TextBox 3">
            <a:extLst>
              <a:ext uri="{FF2B5EF4-FFF2-40B4-BE49-F238E27FC236}">
                <a16:creationId xmlns:a16="http://schemas.microsoft.com/office/drawing/2014/main" id="{10C0B67C-C5FC-1670-5A84-F726B899C7DF}"/>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20-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گزینِ احد یاور دین احمد		خداوند فرمان ملک سلیمان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1277700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E4AAB9-8B07-6ACF-A6BD-327870CAB5D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7498EE4E-F5ED-980F-1325-0ADF1CE10995}"/>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7D3CC338-8EE9-6811-458C-B4A4B83FEA84}"/>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21-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مرا گر دوستی با او به دوزخ می‌برد شاید	به نقد اندر بهشت است آن که یاری مهربان دارد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755214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B50D01-CC06-5D43-56FE-6F52B995E0AB}"/>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DAC5132-3C51-FE10-65AB-FB00E4B025F7}"/>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222D40EA-B441-4A36-158A-B27A48E8DCF7}"/>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22-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از آن کرد آشکارا دیده راز من			که راز خویش را از دیده ننهفتم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1441022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EF5E34-BBD8-BA52-2638-17F7A309515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59D7D2F7-2BB8-B0C5-8271-C352C536248B}"/>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B595BDE6-259A-1C32-EB2C-C246388AD262}"/>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23-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چه روی است آن که پیش کاروان است		مگر شمعی به دست ساروان است</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1133052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9D3433-C924-73DF-2861-18D64AEBB00A}"/>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089228A-EC1F-F96B-16EF-DC216DD1B30D}"/>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6DA84289-5A4C-481F-FA75-FE6ADAA095A1}"/>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24-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زندگانی صرف کردن در طلب حیفی نباشد		گر دری خواهد گشودن سهل باشد انتظاری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18346897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68C419-475F-83C7-1B9A-959FB533C441}"/>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76000BB-B6B4-9879-0BA7-3494B3489C03}"/>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0133A056-E420-AAD0-C823-29C7EDEDE1E4}"/>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25-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ar-SA" sz="2400" b="1" dirty="0">
                <a:effectLst/>
                <a:latin typeface="Calibri" panose="020F0502020204030204" pitchFamily="34" charset="0"/>
                <a:ea typeface="MS Mincho" panose="02020609040205080304" pitchFamily="49" charset="-128"/>
                <a:cs typeface="B Nazanin" panose="00000400000000000000" pitchFamily="2" charset="-78"/>
              </a:rPr>
              <a:t>دلبندم آن پیمان‌گُسِل منظور چشم آرام دل			نی نی دلارامش مخوان کز دل ببرد آرام را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654800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134493-2874-BB45-4395-FA25EBEC0D7C}"/>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9FCE379A-E8CC-9154-BC59-3EB7F636D759}"/>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C4ACF6E7-3FA2-EBBA-EEF4-1EB9E36958D1}"/>
              </a:ext>
            </a:extLst>
          </p:cNvPr>
          <p:cNvSpPr txBox="1"/>
          <p:nvPr/>
        </p:nvSpPr>
        <p:spPr>
          <a:xfrm>
            <a:off x="731520" y="1945965"/>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27- وزن بیت زیر را بنویسید و علت همسان بودن آن را بیان کنید.</a:t>
            </a:r>
          </a:p>
          <a:p>
            <a:pPr marL="0" marR="0" algn="r" rtl="1">
              <a:lnSpc>
                <a:spcPct val="107000"/>
              </a:lnSpc>
              <a:spcAft>
                <a:spcPts val="800"/>
              </a:spcAft>
            </a:pPr>
            <a:endParaRPr lang="fa-IR" sz="2400" b="1" kern="100" dirty="0">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گفتی بخوان خواندم اگرچه گوش نسپردی		حالا که لالم خواستی پس خود بخوان ای دوست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888093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BE79C9-1065-1B2E-9C33-CB08C60C4683}"/>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EDD8D038-25E5-B1DA-1D54-9FEEB28289FD}"/>
              </a:ext>
            </a:extLst>
          </p:cNvPr>
          <p:cNvSpPr txBox="1"/>
          <p:nvPr/>
        </p:nvSpPr>
        <p:spPr>
          <a:xfrm>
            <a:off x="1181686" y="797388"/>
            <a:ext cx="10905978" cy="549381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 ارکان عروضی (وزن‌واژه‌ها)</a:t>
            </a:r>
          </a:p>
          <a:p>
            <a:pPr algn="r" rtl="1">
              <a:lnSpc>
                <a:spcPct val="250000"/>
              </a:lnSpc>
            </a:pPr>
            <a:r>
              <a:rPr lang="fa-IR" sz="2400" b="1" dirty="0">
                <a:cs typeface="B Nazanin" panose="00000400000000000000" pitchFamily="2" charset="-78"/>
              </a:rPr>
              <a:t>وقتی هجاهای شعری را به شکلی درست به پایه‌های آوایی بخش کردیم؛ ساده‌تر این است که به جای هریک ازاین پایه‌ها، معادل هریک از آن‌ها را بیاوریم .معادل‌های این پایه‌ها را </a:t>
            </a:r>
            <a:r>
              <a:rPr lang="fa-IR" sz="2400" b="1" dirty="0">
                <a:solidFill>
                  <a:srgbClr val="FF0000"/>
                </a:solidFill>
                <a:cs typeface="B Nazanin" panose="00000400000000000000" pitchFamily="2" charset="-78"/>
              </a:rPr>
              <a:t>«وزن واژه یا رکن» </a:t>
            </a:r>
            <a:r>
              <a:rPr lang="fa-IR" sz="2400" b="1" dirty="0">
                <a:cs typeface="B Nazanin" panose="00000400000000000000" pitchFamily="2" charset="-78"/>
              </a:rPr>
              <a:t>می‌نامیم.</a:t>
            </a:r>
          </a:p>
          <a:p>
            <a:pPr algn="r" rtl="1">
              <a:lnSpc>
                <a:spcPct val="250000"/>
              </a:lnSpc>
            </a:pPr>
            <a:r>
              <a:rPr lang="fa-IR" sz="2400" b="1" dirty="0">
                <a:solidFill>
                  <a:srgbClr val="FF0000"/>
                </a:solidFill>
                <a:cs typeface="B Nazanin" panose="00000400000000000000" pitchFamily="2" charset="-78"/>
              </a:rPr>
              <a:t>برخی از وزن واژه‌ها یا ارکان شعر فارسی:</a:t>
            </a:r>
          </a:p>
          <a:p>
            <a:pPr algn="r" rtl="1">
              <a:lnSpc>
                <a:spcPct val="250000"/>
              </a:lnSpc>
            </a:pPr>
            <a:r>
              <a:rPr lang="fa-IR" sz="2400" b="1" dirty="0">
                <a:cs typeface="B Nazanin" panose="00000400000000000000" pitchFamily="2" charset="-78"/>
              </a:rPr>
              <a:t>فعولن(</a:t>
            </a:r>
            <a:r>
              <a:rPr lang="en-US" sz="2400" b="1" dirty="0">
                <a:cs typeface="B Nazanin" panose="00000400000000000000" pitchFamily="2" charset="-78"/>
              </a:rPr>
              <a:t>U ــ ــ </a:t>
            </a:r>
            <a:r>
              <a:rPr lang="fa-IR" sz="2400" b="1" dirty="0">
                <a:cs typeface="B Nazanin" panose="00000400000000000000" pitchFamily="2" charset="-78"/>
              </a:rPr>
              <a:t>) 		مفاعیلن (</a:t>
            </a:r>
            <a:r>
              <a:rPr lang="en-US" sz="2400" b="1" dirty="0">
                <a:cs typeface="B Nazanin" panose="00000400000000000000" pitchFamily="2" charset="-78"/>
              </a:rPr>
              <a:t>U ــ ــ ــ</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فاعلاتن ( ــ </a:t>
            </a:r>
            <a:r>
              <a:rPr lang="en-US" sz="2400" b="1" dirty="0">
                <a:cs typeface="B Nazanin" panose="00000400000000000000" pitchFamily="2" charset="-78"/>
              </a:rPr>
              <a:t>Uــ ــ</a:t>
            </a:r>
            <a:r>
              <a:rPr lang="fa-IR" sz="2400" b="1" dirty="0">
                <a:cs typeface="B Nazanin" panose="00000400000000000000" pitchFamily="2" charset="-78"/>
              </a:rPr>
              <a:t>)</a:t>
            </a:r>
            <a:endParaRPr lang="en-US" sz="2400" b="1" dirty="0">
              <a:cs typeface="B Nazanin" panose="00000400000000000000" pitchFamily="2" charset="-78"/>
            </a:endParaRPr>
          </a:p>
          <a:p>
            <a:pPr algn="r" rtl="1">
              <a:lnSpc>
                <a:spcPct val="250000"/>
              </a:lnSpc>
            </a:pPr>
            <a:r>
              <a:rPr lang="fa-IR" sz="2400" b="1" dirty="0">
                <a:cs typeface="B Nazanin" panose="00000400000000000000" pitchFamily="2" charset="-78"/>
              </a:rPr>
              <a:t>مستفعلن (ــ  ــ </a:t>
            </a:r>
            <a:r>
              <a:rPr lang="en-US" sz="2400" b="1" dirty="0">
                <a:cs typeface="B Nazanin" panose="00000400000000000000" pitchFamily="2" charset="-78"/>
              </a:rPr>
              <a:t>U</a:t>
            </a:r>
            <a:r>
              <a:rPr lang="fa-IR" sz="2400" b="1" dirty="0">
                <a:cs typeface="B Nazanin" panose="00000400000000000000" pitchFamily="2" charset="-78"/>
              </a:rPr>
              <a:t> </a:t>
            </a:r>
            <a:r>
              <a:rPr lang="en-US" sz="2400" b="1" dirty="0">
                <a:cs typeface="B Nazanin" panose="00000400000000000000" pitchFamily="2" charset="-78"/>
              </a:rPr>
              <a:t>ــ</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فعلاتن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a:t>
            </a:r>
            <a:r>
              <a:rPr lang="fa-IR" sz="2400" b="1" dirty="0">
                <a:cs typeface="B Nazanin" panose="00000400000000000000" pitchFamily="2" charset="-78"/>
              </a:rPr>
              <a:t> </a:t>
            </a:r>
            <a:r>
              <a:rPr lang="en-US" sz="2400" b="1" dirty="0">
                <a:cs typeface="B Nazanin" panose="00000400000000000000" pitchFamily="2" charset="-78"/>
              </a:rPr>
              <a:t>ــ ــ</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مفتعلن ) ــ </a:t>
            </a:r>
            <a:r>
              <a:rPr lang="en-US" sz="2400" b="1" dirty="0">
                <a:cs typeface="B Nazanin" panose="00000400000000000000" pitchFamily="2" charset="-78"/>
              </a:rPr>
              <a:t>U </a:t>
            </a:r>
            <a:r>
              <a:rPr lang="en-US" sz="2400" b="1" dirty="0" err="1">
                <a:cs typeface="B Nazanin" panose="00000400000000000000" pitchFamily="2" charset="-78"/>
              </a:rPr>
              <a:t>U</a:t>
            </a:r>
            <a:r>
              <a:rPr lang="en-US" sz="2400" b="1" dirty="0">
                <a:cs typeface="B Nazanin" panose="00000400000000000000" pitchFamily="2" charset="-78"/>
              </a:rPr>
              <a:t> ــ (</a:t>
            </a:r>
            <a:endParaRPr lang="fa-IR" sz="2400" b="1" dirty="0">
              <a:cs typeface="B Nazanin" panose="00000400000000000000" pitchFamily="2" charset="-78"/>
            </a:endParaRPr>
          </a:p>
        </p:txBody>
      </p:sp>
    </p:spTree>
    <p:extLst>
      <p:ext uri="{BB962C8B-B14F-4D97-AF65-F5344CB8AC3E}">
        <p14:creationId xmlns:p14="http://schemas.microsoft.com/office/powerpoint/2010/main" val="665585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21CC84-97E6-40E1-C750-3F158AA6FCA9}"/>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FE9B7A0B-5500-A96A-3F5E-B3F2F8766DA4}"/>
              </a:ext>
            </a:extLst>
          </p:cNvPr>
          <p:cNvSpPr txBox="1"/>
          <p:nvPr/>
        </p:nvSpPr>
        <p:spPr>
          <a:xfrm>
            <a:off x="7695028" y="729021"/>
            <a:ext cx="4294162" cy="738664"/>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lang="fa-IR" sz="2400" b="1" dirty="0">
                <a:solidFill>
                  <a:prstClr val="black"/>
                </a:solidFill>
                <a:latin typeface="Calibri" panose="020F0502020204030204"/>
                <a:cs typeface="B Titr" panose="00000700000000000000" pitchFamily="2" charset="-78"/>
              </a:rPr>
              <a:t>نمونه‌های نهایی و شبه نهایی</a:t>
            </a:r>
            <a:endParaRPr kumimoji="0" lang="fa-IR" sz="24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endParaRPr>
          </a:p>
        </p:txBody>
      </p:sp>
      <p:sp>
        <p:nvSpPr>
          <p:cNvPr id="5" name="TextBox 4">
            <a:extLst>
              <a:ext uri="{FF2B5EF4-FFF2-40B4-BE49-F238E27FC236}">
                <a16:creationId xmlns:a16="http://schemas.microsoft.com/office/drawing/2014/main" id="{516CBBB7-81B4-B8A6-08F6-803048789ED6}"/>
              </a:ext>
            </a:extLst>
          </p:cNvPr>
          <p:cNvSpPr txBox="1"/>
          <p:nvPr/>
        </p:nvSpPr>
        <p:spPr>
          <a:xfrm>
            <a:off x="731520" y="1826301"/>
            <a:ext cx="11257670" cy="1483035"/>
          </a:xfrm>
          <a:prstGeom prst="rect">
            <a:avLst/>
          </a:prstGeom>
          <a:noFill/>
        </p:spPr>
        <p:txBody>
          <a:bodyPr wrap="square">
            <a:spAutoFit/>
          </a:bodyPr>
          <a:lstStyle/>
          <a:p>
            <a:pPr marL="0" marR="0" algn="r" rtl="1">
              <a:lnSpc>
                <a:spcPct val="107000"/>
              </a:lnSpc>
              <a:spcAft>
                <a:spcPts val="800"/>
              </a:spcAft>
            </a:pPr>
            <a:r>
              <a:rPr lang="fa-IR" sz="2400" b="1" kern="100" dirty="0">
                <a:latin typeface="Calibri" panose="020F0502020204030204" pitchFamily="34" charset="0"/>
                <a:ea typeface="MS Mincho" panose="02020609040205080304" pitchFamily="49" charset="-128"/>
                <a:cs typeface="B Nazanin" panose="00000400000000000000" pitchFamily="2" charset="-78"/>
              </a:rPr>
              <a:t>28- وزن بیت زیر را بنویسید و علت همسان بودن آن را بیان کنید.</a:t>
            </a:r>
          </a:p>
          <a:p>
            <a:pPr marL="0" marR="0" algn="r" rtl="1">
              <a:lnSpc>
                <a:spcPct val="107000"/>
              </a:lnSpc>
              <a:spcAft>
                <a:spcPts val="800"/>
              </a:spcAft>
            </a:pPr>
            <a:endParaRPr lang="fa-IR" sz="2400" b="1" kern="100" dirty="0">
              <a:effectLst/>
              <a:latin typeface="Calibri" panose="020F0502020204030204" pitchFamily="34" charset="0"/>
              <a:ea typeface="MS Mincho" panose="02020609040205080304" pitchFamily="49" charset="-128"/>
              <a:cs typeface="B Nazanin" panose="00000400000000000000" pitchFamily="2" charset="-78"/>
            </a:endParaRPr>
          </a:p>
          <a:p>
            <a:pPr marL="0" marR="0" algn="r" rtl="1">
              <a:lnSpc>
                <a:spcPct val="107000"/>
              </a:lnSpc>
              <a:spcAft>
                <a:spcPts val="800"/>
              </a:spcAft>
            </a:pPr>
            <a:r>
              <a:rPr lang="fa-IR" sz="2400" b="1" dirty="0">
                <a:effectLst/>
                <a:latin typeface="Calibri" panose="020F0502020204030204" pitchFamily="34" charset="0"/>
                <a:ea typeface="MS Mincho" panose="02020609040205080304" pitchFamily="49" charset="-128"/>
                <a:cs typeface="B Nazanin" panose="00000400000000000000" pitchFamily="2" charset="-78"/>
              </a:rPr>
              <a:t>لب و دندان سنایی همه توحید تو گوید		مگر از آتش دوزخ بودش روی رهایی </a:t>
            </a:r>
            <a:endParaRPr lang="en-US" sz="2400" kern="100" dirty="0">
              <a:effectLst/>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1093130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351F5-A058-9DAA-1796-245AC1AA00C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DB55E16-F53D-3A88-0964-B2786B7345C0}"/>
              </a:ext>
            </a:extLst>
          </p:cNvPr>
          <p:cNvSpPr txBox="1"/>
          <p:nvPr/>
        </p:nvSpPr>
        <p:spPr>
          <a:xfrm>
            <a:off x="1491175" y="1953141"/>
            <a:ext cx="10118187" cy="2031325"/>
          </a:xfrm>
          <a:prstGeom prst="rect">
            <a:avLst/>
          </a:prstGeom>
          <a:noFill/>
        </p:spPr>
        <p:txBody>
          <a:bodyPr wrap="square">
            <a:spAutoFit/>
          </a:bodyPr>
          <a:lstStyle/>
          <a:p>
            <a:pPr marL="0" marR="0" lvl="0" indent="0" algn="ctr" defTabSz="914400" rtl="1" eaLnBrk="1" fontAlgn="auto" latinLnBrk="0" hangingPunct="1">
              <a:lnSpc>
                <a:spcPct val="200000"/>
              </a:lnSpc>
              <a:spcBef>
                <a:spcPts val="0"/>
              </a:spcBef>
              <a:spcAft>
                <a:spcPts val="0"/>
              </a:spcAft>
              <a:buClrTx/>
              <a:buSzTx/>
              <a:buFontTx/>
              <a:buNone/>
              <a:tabLst/>
              <a:defRPr/>
            </a:pPr>
            <a:r>
              <a:rPr kumimoji="0" lang="fa-IR" sz="7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شاد و پیروز باشید</a:t>
            </a:r>
          </a:p>
        </p:txBody>
      </p:sp>
    </p:spTree>
    <p:extLst>
      <p:ext uri="{BB962C8B-B14F-4D97-AF65-F5344CB8AC3E}">
        <p14:creationId xmlns:p14="http://schemas.microsoft.com/office/powerpoint/2010/main" val="2388727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9E738E-9294-5637-928C-F1969998CE16}"/>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349F449E-F351-07BF-2E81-49872405382F}"/>
              </a:ext>
            </a:extLst>
          </p:cNvPr>
          <p:cNvSpPr txBox="1"/>
          <p:nvPr/>
        </p:nvSpPr>
        <p:spPr>
          <a:xfrm>
            <a:off x="1181686" y="952135"/>
            <a:ext cx="10905978" cy="4339650"/>
          </a:xfrm>
          <a:prstGeom prst="rect">
            <a:avLst/>
          </a:prstGeom>
          <a:noFill/>
        </p:spPr>
        <p:txBody>
          <a:bodyPr wrap="square">
            <a:spAutoFit/>
          </a:bodyPr>
          <a:lstStyle/>
          <a:p>
            <a:pPr algn="r" rtl="1">
              <a:lnSpc>
                <a:spcPct val="300000"/>
              </a:lnSpc>
            </a:pPr>
            <a:r>
              <a:rPr lang="fa-IR" sz="2400" b="1" dirty="0">
                <a:cs typeface="B Titr" panose="00000700000000000000" pitchFamily="2" charset="-78"/>
              </a:rPr>
              <a:t>مؤثّرترین راه درک وزن</a:t>
            </a:r>
          </a:p>
          <a:p>
            <a:pPr algn="r" rtl="1">
              <a:lnSpc>
                <a:spcPct val="300000"/>
              </a:lnSpc>
            </a:pPr>
            <a:r>
              <a:rPr lang="fa-IR" sz="2400" b="1" dirty="0">
                <a:cs typeface="B Nazanin" panose="00000400000000000000" pitchFamily="2" charset="-78"/>
              </a:rPr>
              <a:t>تکرار و تمرین از طریق گوش‌دادن، یکی ازراه‌های مؤثّر درک وزن بیت است.</a:t>
            </a:r>
          </a:p>
          <a:p>
            <a:pPr algn="r" rtl="1">
              <a:lnSpc>
                <a:spcPct val="300000"/>
              </a:lnSpc>
            </a:pPr>
            <a:r>
              <a:rPr lang="fa-IR" sz="2400" b="1" dirty="0">
                <a:cs typeface="B Nazanin" panose="00000400000000000000" pitchFamily="2" charset="-78"/>
              </a:rPr>
              <a:t>همچنین قراردادن نشانه‌های  هجایی یکی دیگر از راه‌های مؤثر برای تشخیص وزن است.</a:t>
            </a:r>
          </a:p>
          <a:p>
            <a:pPr algn="r" rtl="1">
              <a:lnSpc>
                <a:spcPct val="300000"/>
              </a:lnSpc>
            </a:pPr>
            <a:r>
              <a:rPr lang="fa-IR" sz="2400" b="1" dirty="0">
                <a:cs typeface="B Nazanin" panose="00000400000000000000" pitchFamily="2" charset="-78"/>
              </a:rPr>
              <a:t>مثلاً «وزن واژه»، مفاعیلن  معادل(تتن تن تن) است. که با نشانۀ (</a:t>
            </a:r>
            <a:r>
              <a:rPr lang="en-US" sz="2400" b="1" dirty="0">
                <a:cs typeface="B Nazanin" panose="00000400000000000000" pitchFamily="2" charset="-78"/>
              </a:rPr>
              <a:t>U</a:t>
            </a:r>
            <a:r>
              <a:rPr lang="fa-IR" sz="2400" b="1" dirty="0">
                <a:cs typeface="B Nazanin" panose="00000400000000000000" pitchFamily="2" charset="-78"/>
              </a:rPr>
              <a:t> _ _ _) علامت‌گذاری می‌شود.</a:t>
            </a:r>
          </a:p>
        </p:txBody>
      </p:sp>
    </p:spTree>
    <p:extLst>
      <p:ext uri="{BB962C8B-B14F-4D97-AF65-F5344CB8AC3E}">
        <p14:creationId xmlns:p14="http://schemas.microsoft.com/office/powerpoint/2010/main" val="317133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6879C5-EB0C-8AAE-39FB-4EB8DA50BA04}"/>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A55149E2-B21B-8EEA-EC93-97B7103D21B4}"/>
              </a:ext>
            </a:extLst>
          </p:cNvPr>
          <p:cNvSpPr txBox="1"/>
          <p:nvPr/>
        </p:nvSpPr>
        <p:spPr>
          <a:xfrm>
            <a:off x="576775" y="757931"/>
            <a:ext cx="11285805" cy="5909310"/>
          </a:xfrm>
          <a:prstGeom prst="rect">
            <a:avLst/>
          </a:prstGeom>
          <a:noFill/>
        </p:spPr>
        <p:txBody>
          <a:bodyPr wrap="square">
            <a:spAutoFit/>
          </a:bodyPr>
          <a:lstStyle/>
          <a:p>
            <a:pPr algn="r" rtl="1">
              <a:lnSpc>
                <a:spcPct val="200000"/>
              </a:lnSpc>
            </a:pPr>
            <a:r>
              <a:rPr lang="fa-IR" sz="2400" b="1" dirty="0">
                <a:cs typeface="B Titr" panose="00000700000000000000" pitchFamily="2" charset="-78"/>
              </a:rPr>
              <a:t>مؤثّرترین راه درک وزن</a:t>
            </a:r>
          </a:p>
          <a:p>
            <a:pPr algn="r" rtl="1">
              <a:lnSpc>
                <a:spcPct val="200000"/>
              </a:lnSpc>
            </a:pPr>
            <a:r>
              <a:rPr lang="fa-IR" sz="2400" b="1" dirty="0">
                <a:cs typeface="B Nazanin" panose="00000400000000000000" pitchFamily="2" charset="-78"/>
              </a:rPr>
              <a:t>یادآوری: بیت با زدن سرضربه به پایه‌های آوای تقسیم می‌شود و در هر پایۀ آوایی با زدن ضربۀ هجا، انواع هجا تعیین می‌شود. که:</a:t>
            </a:r>
          </a:p>
          <a:p>
            <a:pPr algn="r" rtl="1">
              <a:lnSpc>
                <a:spcPct val="200000"/>
              </a:lnSpc>
            </a:pPr>
            <a:r>
              <a:rPr lang="fa-IR" sz="2400" b="1" dirty="0">
                <a:cs typeface="B Nazanin" panose="00000400000000000000" pitchFamily="2" charset="-78"/>
              </a:rPr>
              <a:t>1- هجای کوتاه (</a:t>
            </a:r>
            <a:r>
              <a:rPr lang="en-US" sz="2400" b="1" dirty="0">
                <a:cs typeface="B Nazanin" panose="00000400000000000000" pitchFamily="2" charset="-78"/>
              </a:rPr>
              <a:t>U </a:t>
            </a:r>
            <a:r>
              <a:rPr lang="fa-IR" sz="2400" b="1" dirty="0">
                <a:cs typeface="B Nazanin" panose="00000400000000000000" pitchFamily="2" charset="-78"/>
              </a:rPr>
              <a:t>) چسبیده به هجای بعدی ضربه می‌خورد.</a:t>
            </a:r>
          </a:p>
          <a:p>
            <a:pPr algn="r" rtl="1">
              <a:lnSpc>
                <a:spcPct val="200000"/>
              </a:lnSpc>
            </a:pPr>
            <a:r>
              <a:rPr lang="fa-IR" sz="2400" b="1" dirty="0">
                <a:cs typeface="B Nazanin" panose="00000400000000000000" pitchFamily="2" charset="-78"/>
              </a:rPr>
              <a:t>2- هجای بلند (ــ) با فاصله از هجای بعدی ضربه می‌خورد.</a:t>
            </a:r>
          </a:p>
          <a:p>
            <a:pPr algn="r" rtl="1">
              <a:lnSpc>
                <a:spcPct val="200000"/>
              </a:lnSpc>
            </a:pPr>
            <a:r>
              <a:rPr lang="fa-IR" sz="2400" b="1" dirty="0">
                <a:cs typeface="B Nazanin" panose="00000400000000000000" pitchFamily="2" charset="-78"/>
              </a:rPr>
              <a:t>3- هجای کشیده(ـ </a:t>
            </a:r>
            <a:r>
              <a:rPr lang="en-US" sz="2400" b="1" dirty="0">
                <a:cs typeface="B Nazanin" panose="00000400000000000000" pitchFamily="2" charset="-78"/>
              </a:rPr>
              <a:t>U</a:t>
            </a:r>
            <a:r>
              <a:rPr lang="fa-IR" sz="2400" b="1" dirty="0">
                <a:cs typeface="B Nazanin" panose="00000400000000000000" pitchFamily="2" charset="-78"/>
              </a:rPr>
              <a:t>) با افزودن مصوت کوتاه به آخر آن به یک هجای بلند و یک هجای کوتاه تبدیل می‌شود.</a:t>
            </a:r>
          </a:p>
          <a:p>
            <a:pPr algn="r" rtl="1">
              <a:lnSpc>
                <a:spcPct val="200000"/>
              </a:lnSpc>
            </a:pPr>
            <a:r>
              <a:rPr lang="fa-IR" sz="2400" b="1" dirty="0">
                <a:cs typeface="B Nazanin" panose="00000400000000000000" pitchFamily="2" charset="-78"/>
              </a:rPr>
              <a:t>توجه: اگر هجای کشیده پس از مصوت بلند دو صامت داشت، صامت پایانی را نمی‌خوانیم.</a:t>
            </a:r>
          </a:p>
        </p:txBody>
      </p:sp>
    </p:spTree>
    <p:extLst>
      <p:ext uri="{BB962C8B-B14F-4D97-AF65-F5344CB8AC3E}">
        <p14:creationId xmlns:p14="http://schemas.microsoft.com/office/powerpoint/2010/main" val="183131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EB743A-A6AB-5E67-5860-2730E2FF77DD}"/>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CB2D305E-49BE-D36B-24D4-A531692D5DF7}"/>
              </a:ext>
            </a:extLst>
          </p:cNvPr>
          <p:cNvSpPr txBox="1"/>
          <p:nvPr/>
        </p:nvSpPr>
        <p:spPr>
          <a:xfrm>
            <a:off x="1181686" y="952135"/>
            <a:ext cx="10905978" cy="1800493"/>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(مفاعیلن)</a:t>
            </a:r>
          </a:p>
          <a:p>
            <a:pPr algn="r" rtl="1">
              <a:lnSpc>
                <a:spcPct val="250000"/>
              </a:lnSpc>
            </a:pPr>
            <a:r>
              <a:rPr lang="fa-IR" sz="2400" b="1" dirty="0">
                <a:cs typeface="B Nazanin" panose="00000400000000000000" pitchFamily="2" charset="-78"/>
              </a:rPr>
              <a:t>خداوندا، شبم را روز گردان</a:t>
            </a:r>
            <a:r>
              <a:rPr lang="en-US" sz="2400" b="1" dirty="0">
                <a:cs typeface="B Nazanin" panose="00000400000000000000" pitchFamily="2" charset="-78"/>
              </a:rPr>
              <a:t>			</a:t>
            </a:r>
            <a:r>
              <a:rPr lang="fa-IR" sz="2400" b="1" dirty="0">
                <a:cs typeface="B Nazanin" panose="00000400000000000000" pitchFamily="2" charset="-78"/>
              </a:rPr>
              <a:t> چو</a:t>
            </a:r>
            <a:r>
              <a:rPr lang="en-US" sz="2400" b="1" dirty="0">
                <a:cs typeface="B Nazanin" panose="00000400000000000000" pitchFamily="2" charset="-78"/>
              </a:rPr>
              <a:t>  </a:t>
            </a:r>
            <a:r>
              <a:rPr lang="fa-IR" sz="2400" b="1" dirty="0">
                <a:cs typeface="B Nazanin" panose="00000400000000000000" pitchFamily="2" charset="-78"/>
              </a:rPr>
              <a:t>روزم</a:t>
            </a:r>
            <a:r>
              <a:rPr lang="en-US" sz="2400" b="1" dirty="0">
                <a:cs typeface="B Nazanin" panose="00000400000000000000" pitchFamily="2" charset="-78"/>
              </a:rPr>
              <a:t> </a:t>
            </a:r>
            <a:r>
              <a:rPr lang="fa-IR" sz="2400" b="1" dirty="0">
                <a:cs typeface="B Nazanin" panose="00000400000000000000" pitchFamily="2" charset="-78"/>
              </a:rPr>
              <a:t>بر جهان، پیروز</a:t>
            </a:r>
            <a:r>
              <a:rPr lang="en-US" sz="2400" b="1" dirty="0">
                <a:cs typeface="B Nazanin" panose="00000400000000000000" pitchFamily="2" charset="-78"/>
              </a:rPr>
              <a:t> </a:t>
            </a:r>
            <a:r>
              <a:rPr lang="fa-IR" sz="2400" b="1" dirty="0">
                <a:cs typeface="B Nazanin" panose="00000400000000000000" pitchFamily="2" charset="-78"/>
              </a:rPr>
              <a:t>گردان</a:t>
            </a:r>
            <a:endParaRPr lang="en-US" sz="2400" b="1" dirty="0">
              <a:cs typeface="B Nazanin" panose="00000400000000000000" pitchFamily="2" charset="-78"/>
            </a:endParaRPr>
          </a:p>
        </p:txBody>
      </p:sp>
      <p:graphicFrame>
        <p:nvGraphicFramePr>
          <p:cNvPr id="13" name="Table 12">
            <a:extLst>
              <a:ext uri="{FF2B5EF4-FFF2-40B4-BE49-F238E27FC236}">
                <a16:creationId xmlns:a16="http://schemas.microsoft.com/office/drawing/2014/main" id="{8B6788F3-1695-63F2-55A2-5DFBD11FA24E}"/>
              </a:ext>
            </a:extLst>
          </p:cNvPr>
          <p:cNvGraphicFramePr>
            <a:graphicFrameLocks noGrp="1"/>
          </p:cNvGraphicFramePr>
          <p:nvPr>
            <p:extLst>
              <p:ext uri="{D42A27DB-BD31-4B8C-83A1-F6EECF244321}">
                <p14:modId xmlns:p14="http://schemas.microsoft.com/office/powerpoint/2010/main" val="4071616882"/>
              </p:ext>
            </p:extLst>
          </p:nvPr>
        </p:nvGraphicFramePr>
        <p:xfrm>
          <a:off x="3418449" y="3176906"/>
          <a:ext cx="7922924"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892416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84984F-62EE-4143-038E-0C4987179FB7}"/>
              </a:ext>
            </a:extLst>
          </p:cNvPr>
          <p:cNvSpPr txBox="1"/>
          <p:nvPr/>
        </p:nvSpPr>
        <p:spPr>
          <a:xfrm>
            <a:off x="8342142" y="0"/>
            <a:ext cx="3647048" cy="954107"/>
          </a:xfrm>
          <a:prstGeom prst="rect">
            <a:avLst/>
          </a:prstGeom>
          <a:noFill/>
        </p:spPr>
        <p:txBody>
          <a:bodyPr wrap="square">
            <a:spAutoFit/>
          </a:bodyPr>
          <a:lstStyle/>
          <a:p>
            <a:pPr marL="0" marR="0" lvl="0" indent="0" algn="r" defTabSz="914400" rtl="1" eaLnBrk="1" fontAlgn="auto" latinLnBrk="0" hangingPunct="1">
              <a:lnSpc>
                <a:spcPct val="200000"/>
              </a:lnSpc>
              <a:spcBef>
                <a:spcPts val="0"/>
              </a:spcBef>
              <a:spcAft>
                <a:spcPts val="0"/>
              </a:spcAft>
              <a:buClrTx/>
              <a:buSzTx/>
              <a:buFontTx/>
              <a:buNone/>
              <a:tabLst/>
              <a:defRPr/>
            </a:pPr>
            <a:r>
              <a:rPr kumimoji="0" lang="fa-IR" sz="3200" b="1" i="0" u="none" strike="noStrike" kern="1200" cap="none" spc="0" normalizeH="0" baseline="0" noProof="0" dirty="0">
                <a:ln>
                  <a:noFill/>
                </a:ln>
                <a:solidFill>
                  <a:prstClr val="black"/>
                </a:solidFill>
                <a:effectLst/>
                <a:uLnTx/>
                <a:uFillTx/>
                <a:latin typeface="Calibri" panose="020F0502020204030204"/>
                <a:ea typeface="+mn-ea"/>
                <a:cs typeface="B Titr" panose="00000700000000000000" pitchFamily="2" charset="-78"/>
              </a:rPr>
              <a:t>پایه‌های آوایی همسان 1</a:t>
            </a:r>
          </a:p>
        </p:txBody>
      </p:sp>
      <p:sp>
        <p:nvSpPr>
          <p:cNvPr id="3" name="TextBox 2">
            <a:extLst>
              <a:ext uri="{FF2B5EF4-FFF2-40B4-BE49-F238E27FC236}">
                <a16:creationId xmlns:a16="http://schemas.microsoft.com/office/drawing/2014/main" id="{84E3F604-2B09-FD7B-3167-1804E4F2AF03}"/>
              </a:ext>
            </a:extLst>
          </p:cNvPr>
          <p:cNvSpPr txBox="1"/>
          <p:nvPr/>
        </p:nvSpPr>
        <p:spPr>
          <a:xfrm>
            <a:off x="1181686" y="952135"/>
            <a:ext cx="10905978" cy="3647152"/>
          </a:xfrm>
          <a:prstGeom prst="rect">
            <a:avLst/>
          </a:prstGeom>
          <a:noFill/>
        </p:spPr>
        <p:txBody>
          <a:bodyPr wrap="square">
            <a:spAutoFit/>
          </a:bodyPr>
          <a:lstStyle/>
          <a:p>
            <a:pPr algn="r" rtl="1">
              <a:lnSpc>
                <a:spcPct val="250000"/>
              </a:lnSpc>
            </a:pPr>
            <a:r>
              <a:rPr lang="fa-IR" sz="2400" b="1" dirty="0">
                <a:cs typeface="B Titr" panose="00000700000000000000" pitchFamily="2" charset="-78"/>
              </a:rPr>
              <a:t>نمونۀ دیگر: (فاعلاتن)</a:t>
            </a:r>
          </a:p>
          <a:p>
            <a:pPr algn="r" rtl="1">
              <a:lnSpc>
                <a:spcPct val="250000"/>
              </a:lnSpc>
            </a:pPr>
            <a:r>
              <a:rPr lang="fa-IR" sz="2400" b="1" dirty="0">
                <a:cs typeface="B Nazanin" panose="00000400000000000000" pitchFamily="2" charset="-78"/>
              </a:rPr>
              <a:t>روزگاراست این که گه عزّت دهد گه خوار دارد	 چرخ بازیگر از این بازیچه‌ها بسیار دارد</a:t>
            </a:r>
          </a:p>
          <a:p>
            <a:pPr algn="r" rtl="1">
              <a:lnSpc>
                <a:spcPct val="250000"/>
              </a:lnSpc>
            </a:pPr>
            <a:endParaRPr lang="fa-IR" sz="2400" b="1" dirty="0">
              <a:cs typeface="B Nazanin" panose="00000400000000000000" pitchFamily="2" charset="-78"/>
            </a:endParaRPr>
          </a:p>
          <a:p>
            <a:pPr algn="r" rtl="1">
              <a:lnSpc>
                <a:spcPct val="250000"/>
              </a:lnSpc>
            </a:pPr>
            <a:r>
              <a:rPr lang="fa-IR" sz="2400" b="1" dirty="0">
                <a:cs typeface="B Nazanin" panose="00000400000000000000" pitchFamily="2" charset="-78"/>
              </a:rPr>
              <a:t>.</a:t>
            </a:r>
          </a:p>
        </p:txBody>
      </p:sp>
      <p:graphicFrame>
        <p:nvGraphicFramePr>
          <p:cNvPr id="4" name="Table 3">
            <a:extLst>
              <a:ext uri="{FF2B5EF4-FFF2-40B4-BE49-F238E27FC236}">
                <a16:creationId xmlns:a16="http://schemas.microsoft.com/office/drawing/2014/main" id="{A169702C-6E44-0640-73F5-9E9B9B703435}"/>
              </a:ext>
            </a:extLst>
          </p:cNvPr>
          <p:cNvGraphicFramePr>
            <a:graphicFrameLocks noGrp="1"/>
          </p:cNvGraphicFramePr>
          <p:nvPr>
            <p:extLst>
              <p:ext uri="{D42A27DB-BD31-4B8C-83A1-F6EECF244321}">
                <p14:modId xmlns:p14="http://schemas.microsoft.com/office/powerpoint/2010/main" val="3168608834"/>
              </p:ext>
            </p:extLst>
          </p:nvPr>
        </p:nvGraphicFramePr>
        <p:xfrm>
          <a:off x="1631852" y="3390315"/>
          <a:ext cx="9903655" cy="2166424"/>
        </p:xfrm>
        <a:graphic>
          <a:graphicData uri="http://schemas.openxmlformats.org/drawingml/2006/table">
            <a:tbl>
              <a:tblPr firstRow="1" bandRow="1">
                <a:tableStyleId>{5C22544A-7EE6-4342-B048-85BDC9FD1C3A}</a:tableStyleId>
              </a:tblPr>
              <a:tblGrid>
                <a:gridCol w="1980731">
                  <a:extLst>
                    <a:ext uri="{9D8B030D-6E8A-4147-A177-3AD203B41FA5}">
                      <a16:colId xmlns:a16="http://schemas.microsoft.com/office/drawing/2014/main" val="1595806413"/>
                    </a:ext>
                  </a:extLst>
                </a:gridCol>
                <a:gridCol w="1980731">
                  <a:extLst>
                    <a:ext uri="{9D8B030D-6E8A-4147-A177-3AD203B41FA5}">
                      <a16:colId xmlns:a16="http://schemas.microsoft.com/office/drawing/2014/main" val="1416214954"/>
                    </a:ext>
                  </a:extLst>
                </a:gridCol>
                <a:gridCol w="1980731">
                  <a:extLst>
                    <a:ext uri="{9D8B030D-6E8A-4147-A177-3AD203B41FA5}">
                      <a16:colId xmlns:a16="http://schemas.microsoft.com/office/drawing/2014/main" val="219400488"/>
                    </a:ext>
                  </a:extLst>
                </a:gridCol>
                <a:gridCol w="1980731">
                  <a:extLst>
                    <a:ext uri="{9D8B030D-6E8A-4147-A177-3AD203B41FA5}">
                      <a16:colId xmlns:a16="http://schemas.microsoft.com/office/drawing/2014/main" val="2289503552"/>
                    </a:ext>
                  </a:extLst>
                </a:gridCol>
                <a:gridCol w="1980731">
                  <a:extLst>
                    <a:ext uri="{9D8B030D-6E8A-4147-A177-3AD203B41FA5}">
                      <a16:colId xmlns:a16="http://schemas.microsoft.com/office/drawing/2014/main" val="3108262338"/>
                    </a:ext>
                  </a:extLst>
                </a:gridCol>
              </a:tblGrid>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اول</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94329157"/>
                  </a:ext>
                </a:extLst>
              </a:tr>
              <a:tr h="541606">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مصراع دوم</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3863105179"/>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نشانه‌های هجایی</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4293348528"/>
                  </a:ext>
                </a:extLst>
              </a:tr>
              <a:tr h="541606">
                <a:tc>
                  <a:txBody>
                    <a:bodyPr/>
                    <a:lstStyle/>
                    <a:p>
                      <a:pPr algn="r" rtl="1"/>
                      <a:endParaRPr lang="en-US" sz="2400" b="1">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tc>
                  <a:txBody>
                    <a:bodyPr/>
                    <a:lstStyle/>
                    <a:p>
                      <a:pPr algn="r" rtl="1"/>
                      <a:r>
                        <a:rPr lang="fa-IR" sz="2400" b="1" dirty="0">
                          <a:solidFill>
                            <a:schemeClr val="tx1"/>
                          </a:solidFill>
                          <a:cs typeface="B Nazanin" panose="00000400000000000000" pitchFamily="2" charset="-78"/>
                        </a:rPr>
                        <a:t>وزن‌واژه</a:t>
                      </a:r>
                      <a:endParaRPr lang="en-US" sz="2400" b="1" dirty="0">
                        <a:solidFill>
                          <a:schemeClr val="tx1"/>
                        </a:solidFill>
                        <a:cs typeface="B Nazanin" panose="00000400000000000000" pitchFamily="2" charset="-78"/>
                      </a:endParaRPr>
                    </a:p>
                  </a:txBody>
                  <a:tcPr>
                    <a:solidFill>
                      <a:schemeClr val="accent1">
                        <a:lumMod val="40000"/>
                        <a:lumOff val="60000"/>
                      </a:schemeClr>
                    </a:solidFill>
                  </a:tcPr>
                </a:tc>
                <a:extLst>
                  <a:ext uri="{0D108BD9-81ED-4DB2-BD59-A6C34878D82A}">
                    <a16:rowId xmlns:a16="http://schemas.microsoft.com/office/drawing/2014/main" val="510279728"/>
                  </a:ext>
                </a:extLst>
              </a:tr>
            </a:tbl>
          </a:graphicData>
        </a:graphic>
      </p:graphicFrame>
    </p:spTree>
    <p:extLst>
      <p:ext uri="{BB962C8B-B14F-4D97-AF65-F5344CB8AC3E}">
        <p14:creationId xmlns:p14="http://schemas.microsoft.com/office/powerpoint/2010/main" val="141275784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TotalTime>
  <Words>2909</Words>
  <Application>Microsoft Office PowerPoint</Application>
  <PresentationFormat>Widescreen</PresentationFormat>
  <Paragraphs>346</Paragraphs>
  <Slides>51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B Nazanin</vt:lpstr>
      <vt:lpstr>B Titr</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dc:creator>
  <cp:lastModifiedBy>alborz</cp:lastModifiedBy>
  <cp:revision>6</cp:revision>
  <dcterms:created xsi:type="dcterms:W3CDTF">2024-11-21T10:36:59Z</dcterms:created>
  <dcterms:modified xsi:type="dcterms:W3CDTF">2024-11-22T08:59:14Z</dcterms:modified>
</cp:coreProperties>
</file>