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386" r:id="rId3"/>
    <p:sldId id="387" r:id="rId4"/>
    <p:sldId id="388" r:id="rId5"/>
    <p:sldId id="389" r:id="rId6"/>
    <p:sldId id="390" r:id="rId7"/>
    <p:sldId id="391" r:id="rId8"/>
    <p:sldId id="392" r:id="rId9"/>
    <p:sldId id="393" r:id="rId10"/>
    <p:sldId id="394" r:id="rId11"/>
    <p:sldId id="395" r:id="rId12"/>
    <p:sldId id="396" r:id="rId13"/>
    <p:sldId id="397" r:id="rId14"/>
    <p:sldId id="399" r:id="rId15"/>
    <p:sldId id="398" r:id="rId16"/>
    <p:sldId id="400" r:id="rId17"/>
    <p:sldId id="401" r:id="rId18"/>
    <p:sldId id="434" r:id="rId19"/>
    <p:sldId id="402" r:id="rId20"/>
    <p:sldId id="403" r:id="rId21"/>
    <p:sldId id="405" r:id="rId22"/>
    <p:sldId id="406" r:id="rId23"/>
    <p:sldId id="407" r:id="rId24"/>
    <p:sldId id="408" r:id="rId25"/>
    <p:sldId id="409" r:id="rId26"/>
    <p:sldId id="410" r:id="rId27"/>
    <p:sldId id="411" r:id="rId28"/>
    <p:sldId id="412" r:id="rId29"/>
    <p:sldId id="413" r:id="rId30"/>
    <p:sldId id="414" r:id="rId31"/>
    <p:sldId id="415" r:id="rId32"/>
    <p:sldId id="416" r:id="rId33"/>
    <p:sldId id="417" r:id="rId34"/>
    <p:sldId id="418" r:id="rId35"/>
    <p:sldId id="419" r:id="rId36"/>
    <p:sldId id="420" r:id="rId37"/>
    <p:sldId id="421" r:id="rId38"/>
    <p:sldId id="422" r:id="rId39"/>
    <p:sldId id="423" r:id="rId40"/>
    <p:sldId id="424" r:id="rId41"/>
    <p:sldId id="425" r:id="rId42"/>
    <p:sldId id="426" r:id="rId43"/>
    <p:sldId id="427" r:id="rId44"/>
    <p:sldId id="428" r:id="rId45"/>
    <p:sldId id="429" r:id="rId46"/>
    <p:sldId id="430" r:id="rId47"/>
    <p:sldId id="431" r:id="rId48"/>
    <p:sldId id="432" r:id="rId49"/>
    <p:sldId id="433"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C3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8" d="100"/>
          <a:sy n="68" d="100"/>
        </p:scale>
        <p:origin x="81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E9DCE-8296-597E-8572-DEB65B4C9C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44EA40-F172-98EA-0D38-1A0EBBACC0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8EF908-78B1-2B20-4CB4-9DC7F57B61B7}"/>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4DB8E74F-12AD-1551-36BA-8F83B0B6FE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1FE14-1B3B-9C98-E9EB-1B87EB670AA4}"/>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221459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3C7A-0857-38DE-0DBA-39C4987537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266D2D-21DB-82A0-64C6-3F2E59AF2B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BEE05-DD50-FB5A-2ECC-B88828D54C61}"/>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93FC9CE1-D5ED-3BD0-7B35-494D3E674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1B413B-E12E-64E7-EB5A-DAD4FD593EC1}"/>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297449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63FA4B-ADE4-72C8-ECBB-0EC6BBB7B6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9B41A2-F90E-637F-3F0F-5B7D923AE8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3D8D65-EFF6-F3B2-497E-E851BFB7D39A}"/>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7D09F982-F64F-DC12-9D05-B53E97E3D3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9319C3-B31F-C44D-FF96-ACF4EFB0E65F}"/>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4132971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59" y="-73354"/>
            <a:ext cx="11793583" cy="714036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5024"/>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2</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625637" y="-21102"/>
            <a:ext cx="5631764"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درس یازدهم (پایه‌های آوایی همسان دولختی)</a:t>
            </a: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3120516"/>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یازدهم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267843"/>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3501607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D592-9FDF-4D81-C9EA-52D5A335EE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A2D13-BEE6-7C14-9A43-FC53C27CF2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65DC-2BBD-B6F7-F906-C5664088AAC5}"/>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21B97EE6-32FB-A916-F51A-EB37431DF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F9EC6A-8907-6616-8102-31FD075C8BA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623188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0F9EC-F505-FE60-B58A-FB8D4D4E12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6100DF-83CB-1FBF-BB56-ADD53B584C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B6056F-3A0F-00A1-979A-BB35457B509E}"/>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B357B75C-B004-3137-EF4B-151ED5226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B222A2-D5C9-6F57-0F7D-05F18A4A889C}"/>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98084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DA490-DF00-A31C-2233-1BDA15A434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A037EC-126B-49F1-1534-14E48E9040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EAB00F-5798-0974-3D63-9F061C0395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4505BC-CD9E-DBF3-A128-AE2BFB41DC1F}"/>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6" name="Footer Placeholder 5">
            <a:extLst>
              <a:ext uri="{FF2B5EF4-FFF2-40B4-BE49-F238E27FC236}">
                <a16:creationId xmlns:a16="http://schemas.microsoft.com/office/drawing/2014/main" id="{0279AA8B-2208-B184-FEFE-FC0888FA4F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1C1AC-9D71-C06A-0387-90DC5C5EF732}"/>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971084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1FBB2-5FE5-466E-D21C-A226FAFBE5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F745F9-023C-16D2-89BB-41BEA7D7ED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5B47A6-2A93-97B6-8C84-93026646F6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BA1BD5-F312-3993-49AF-2BF8E1DA1A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F6A057-95CB-B840-1A40-179F592996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F01235-A554-C460-0179-85E646DF5E4B}"/>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8" name="Footer Placeholder 7">
            <a:extLst>
              <a:ext uri="{FF2B5EF4-FFF2-40B4-BE49-F238E27FC236}">
                <a16:creationId xmlns:a16="http://schemas.microsoft.com/office/drawing/2014/main" id="{20E0124C-011C-2FAB-2FEA-2994CC957BB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128E76-861A-D230-FD15-607F74056C3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680981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CE07-7DF9-5306-2A12-7D7875D321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BBF6FA-7739-808F-B731-A1260BEACE8B}"/>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4" name="Footer Placeholder 3">
            <a:extLst>
              <a:ext uri="{FF2B5EF4-FFF2-40B4-BE49-F238E27FC236}">
                <a16:creationId xmlns:a16="http://schemas.microsoft.com/office/drawing/2014/main" id="{C01B8ABA-1756-C6E7-33AE-FC1C357403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560872-B0B7-06BC-BB8F-71E6EFD9B963}"/>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05563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97410D-969F-5E9F-CFA6-9F796E3D24CA}"/>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3" name="Footer Placeholder 2">
            <a:extLst>
              <a:ext uri="{FF2B5EF4-FFF2-40B4-BE49-F238E27FC236}">
                <a16:creationId xmlns:a16="http://schemas.microsoft.com/office/drawing/2014/main" id="{C80FF330-9CC3-D076-4906-AC2A4A1EB1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7417DB-0A72-E78B-A508-1677D7896B56}"/>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873682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65835-FD7A-8E8E-97A9-97CDDE7650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218C13-9791-5142-7E9F-1D2CC45F0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E429EF-A40E-5C69-8464-0FCB8863D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FC4F83-2500-64FC-E9A3-6689A7D0BB19}"/>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6" name="Footer Placeholder 5">
            <a:extLst>
              <a:ext uri="{FF2B5EF4-FFF2-40B4-BE49-F238E27FC236}">
                <a16:creationId xmlns:a16="http://schemas.microsoft.com/office/drawing/2014/main" id="{4753F59B-50E7-ADCC-F32A-826E19C6E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CCF463-7B2E-726E-7BA0-96007F1406B9}"/>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278397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E90D-41D0-32E9-D806-619C89244C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7FC71F-373E-F790-E2D7-3806759D53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0F1629E-B3CD-FBBA-F2A7-A86692228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C1BD19-9F8D-FA4C-383E-3C7BDB4370BD}"/>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6" name="Footer Placeholder 5">
            <a:extLst>
              <a:ext uri="{FF2B5EF4-FFF2-40B4-BE49-F238E27FC236}">
                <a16:creationId xmlns:a16="http://schemas.microsoft.com/office/drawing/2014/main" id="{CF20D4E3-280C-982C-63E3-784B7BFCC7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156A7D-9484-E691-FB42-853309AC7C55}"/>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7719770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F733A0-D538-CD7F-CEE2-FA4CA4E4D4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98D02-B3E8-D36A-08D9-962339FDB4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2B30E4-8DF2-6656-AF8A-2DE26A8B95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8EAD02D7-EEFF-34A8-F0B0-582A4CDAA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12D022-765A-5BB5-8CCE-C5F0278B97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240D5-CDDB-4524-9DC5-D45ECC4CDFD5}" type="slidenum">
              <a:rPr lang="en-US" smtClean="0"/>
              <a:t>‹#›</a:t>
            </a:fld>
            <a:endParaRPr lang="en-US"/>
          </a:p>
        </p:txBody>
      </p:sp>
    </p:spTree>
    <p:extLst>
      <p:ext uri="{BB962C8B-B14F-4D97-AF65-F5344CB8AC3E}">
        <p14:creationId xmlns:p14="http://schemas.microsoft.com/office/powerpoint/2010/main" val="26399822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1280160" y="20613"/>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پانز</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دهم (هفتۀ </a:t>
            </a:r>
            <a:r>
              <a:rPr lang="fa-IR" sz="3200" b="1" dirty="0">
                <a:solidFill>
                  <a:prstClr val="black"/>
                </a:solidFill>
                <a:latin typeface="Calibri" panose="020F0502020204030204"/>
                <a:cs typeface="B Titr" panose="00000700000000000000" pitchFamily="2" charset="-78"/>
              </a:rPr>
              <a:t>شش</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 نیم‌سال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 فصل چهارم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یازدهم </a:t>
            </a:r>
            <a:r>
              <a:rPr kumimoji="0" lang="fa-IR" sz="28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FDDAF-0A09-61BC-132B-312D2D9E9C3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00AF7B2-E591-8B0D-4873-538FB6D49D51}"/>
              </a:ext>
            </a:extLst>
          </p:cNvPr>
          <p:cNvSpPr txBox="1"/>
          <p:nvPr/>
        </p:nvSpPr>
        <p:spPr>
          <a:xfrm>
            <a:off x="914399"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مثال: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سلسلة موی دوست، حلقة دام بلاست	هرکه در این حلقه نیست، فارغ از این ماجراست	سعدی</a:t>
            </a:r>
          </a:p>
        </p:txBody>
      </p:sp>
      <p:sp>
        <p:nvSpPr>
          <p:cNvPr id="11" name="TextBox 10">
            <a:extLst>
              <a:ext uri="{FF2B5EF4-FFF2-40B4-BE49-F238E27FC236}">
                <a16:creationId xmlns:a16="http://schemas.microsoft.com/office/drawing/2014/main" id="{1D61F2F1-0B6B-CDA3-35E1-498CFCB0460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graphicFrame>
        <p:nvGraphicFramePr>
          <p:cNvPr id="7" name="Table 6">
            <a:extLst>
              <a:ext uri="{FF2B5EF4-FFF2-40B4-BE49-F238E27FC236}">
                <a16:creationId xmlns:a16="http://schemas.microsoft.com/office/drawing/2014/main" id="{640A1342-6840-99E4-58E1-76DC759C80A3}"/>
              </a:ext>
            </a:extLst>
          </p:cNvPr>
          <p:cNvGraphicFramePr>
            <a:graphicFrameLocks noGrp="1"/>
          </p:cNvGraphicFramePr>
          <p:nvPr>
            <p:extLst>
              <p:ext uri="{D42A27DB-BD31-4B8C-83A1-F6EECF244321}">
                <p14:modId xmlns:p14="http://schemas.microsoft.com/office/powerpoint/2010/main" val="2283547017"/>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مِ بلاست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حلقِ یِ دا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موی دوست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سلسلِ 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ماجراست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فازغَ زین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حلقِ نیست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هر کِ درین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ـU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U 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1738138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B4E27-8F04-9561-06FF-C82D830F1EB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4AFFCD3-9433-5274-CF97-F7F911AA1EF9}"/>
              </a:ext>
            </a:extLst>
          </p:cNvPr>
          <p:cNvSpPr txBox="1"/>
          <p:nvPr/>
        </p:nvSpPr>
        <p:spPr>
          <a:xfrm>
            <a:off x="914399" y="906474"/>
            <a:ext cx="11277601" cy="5801588"/>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مثال: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سلسلة موی دوست، حلقة دام بلاست	هرکه در این حلقه نیست، فارغ از این ماجراست	سعدی</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می‌بینیم که هجای پایان نیم مصراع، «دوست</a:t>
            </a:r>
            <a:r>
              <a:rPr lang="fa-IR" sz="2000" b="1" dirty="0">
                <a:solidFill>
                  <a:prstClr val="black"/>
                </a:solidFill>
                <a:latin typeface="Calibri" panose="020F0502020204030204"/>
                <a:cs typeface="B Nazanin" panose="00000400000000000000" pitchFamily="2" charset="-78"/>
              </a:rPr>
              <a:t>»</a:t>
            </a: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و «نیست» هجای کشیده است، امّا به‌صورت یک هجای بلند محسوب می‌شود. </a:t>
            </a:r>
          </a:p>
        </p:txBody>
      </p:sp>
      <p:sp>
        <p:nvSpPr>
          <p:cNvPr id="11" name="TextBox 10">
            <a:extLst>
              <a:ext uri="{FF2B5EF4-FFF2-40B4-BE49-F238E27FC236}">
                <a16:creationId xmlns:a16="http://schemas.microsoft.com/office/drawing/2014/main" id="{CCD359C4-71EE-A307-D3CF-7BF5AB9B7317}"/>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graphicFrame>
        <p:nvGraphicFramePr>
          <p:cNvPr id="7" name="Table 6">
            <a:extLst>
              <a:ext uri="{FF2B5EF4-FFF2-40B4-BE49-F238E27FC236}">
                <a16:creationId xmlns:a16="http://schemas.microsoft.com/office/drawing/2014/main" id="{C358758C-909D-39E0-FE14-2734F88F6544}"/>
              </a:ext>
            </a:extLst>
          </p:cNvPr>
          <p:cNvGraphicFramePr>
            <a:graphicFrameLocks noGrp="1"/>
          </p:cNvGraphicFramePr>
          <p:nvPr>
            <p:extLst>
              <p:ext uri="{D42A27DB-BD31-4B8C-83A1-F6EECF244321}">
                <p14:modId xmlns:p14="http://schemas.microsoft.com/office/powerpoint/2010/main" val="270302986"/>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مِ ب</a:t>
                      </a:r>
                      <a:r>
                        <a:rPr lang="fa-IR" sz="2400" b="1" dirty="0">
                          <a:solidFill>
                            <a:srgbClr val="C00000"/>
                          </a:solidFill>
                          <a:cs typeface="B Nazanin" panose="00000400000000000000" pitchFamily="2" charset="-78"/>
                        </a:rPr>
                        <a:t>لاست</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حلقِ یِ دا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موی </a:t>
                      </a:r>
                      <a:r>
                        <a:rPr lang="fa-IR" sz="2400" b="1" dirty="0">
                          <a:solidFill>
                            <a:srgbClr val="C00000"/>
                          </a:solidFill>
                          <a:cs typeface="B Nazanin" panose="00000400000000000000" pitchFamily="2" charset="-78"/>
                        </a:rPr>
                        <a:t>دوست</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سلسلِ 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ماج</a:t>
                      </a:r>
                      <a:r>
                        <a:rPr lang="fa-IR" sz="2400" b="1" dirty="0">
                          <a:solidFill>
                            <a:srgbClr val="C00000"/>
                          </a:solidFill>
                          <a:cs typeface="B Nazanin" panose="00000400000000000000" pitchFamily="2" charset="-78"/>
                        </a:rPr>
                        <a:t>راست</a:t>
                      </a:r>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فازغَ زین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حلقِ </a:t>
                      </a:r>
                      <a:r>
                        <a:rPr lang="fa-IR" sz="2400" b="1" dirty="0">
                          <a:solidFill>
                            <a:srgbClr val="C00000"/>
                          </a:solidFill>
                          <a:cs typeface="B Nazanin" panose="00000400000000000000" pitchFamily="2" charset="-78"/>
                        </a:rPr>
                        <a:t>نیست</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هر کِ درین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ـU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U 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3606100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DBEC9-17AF-8443-2748-DF37CB9ED68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90CB703-8083-4C00-871F-F279D8E61CCF}"/>
              </a:ext>
            </a:extLst>
          </p:cNvPr>
          <p:cNvSpPr txBox="1"/>
          <p:nvPr/>
        </p:nvSpPr>
        <p:spPr>
          <a:xfrm>
            <a:off x="914399" y="906474"/>
            <a:ext cx="11277601"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نمونه‌ای دیگر: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هان ای دل عبرت بین، از دیده عبرکن هان		 ایوان مداین را، آیینةعبرت دان		 خاقانی</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برش اول</a:t>
            </a:r>
          </a:p>
        </p:txBody>
      </p:sp>
      <p:sp>
        <p:nvSpPr>
          <p:cNvPr id="11" name="TextBox 10">
            <a:extLst>
              <a:ext uri="{FF2B5EF4-FFF2-40B4-BE49-F238E27FC236}">
                <a16:creationId xmlns:a16="http://schemas.microsoft.com/office/drawing/2014/main" id="{7818398B-4E6E-0756-FBFA-A12BDF24CEA6}"/>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7" name="Table 6">
            <a:extLst>
              <a:ext uri="{FF2B5EF4-FFF2-40B4-BE49-F238E27FC236}">
                <a16:creationId xmlns:a16="http://schemas.microsoft.com/office/drawing/2014/main" id="{7B014896-47EC-BB0D-72C8-EA9FE9643376}"/>
              </a:ext>
            </a:extLst>
          </p:cNvPr>
          <p:cNvGraphicFramePr>
            <a:graphicFrameLocks noGrp="1"/>
          </p:cNvGraphicFramePr>
          <p:nvPr>
            <p:extLst>
              <p:ext uri="{D42A27DB-BD31-4B8C-83A1-F6EECF244321}">
                <p14:modId xmlns:p14="http://schemas.microsoft.com/office/powerpoint/2010/main" val="1348624384"/>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بَر کن هان</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ازدیدِ عـِ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عبرت بین</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هان ای دلِ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عبرت دان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آییـنِ 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داین را</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ایوان 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مفعولن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مستفعل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مفعولن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مستفعل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ـ</a:t>
                      </a:r>
                      <a:r>
                        <a:rPr lang="fa-IR" sz="2400" b="1" dirty="0">
                          <a:solidFill>
                            <a:schemeClr val="tx1"/>
                          </a:solidFill>
                          <a:cs typeface="B Nazanin" panose="00000400000000000000" pitchFamily="2" charset="-78"/>
                        </a:rPr>
                        <a:t> ـ</a:t>
                      </a:r>
                      <a:r>
                        <a:rPr lang="en-US" sz="2400" b="1" dirty="0">
                          <a:solidFill>
                            <a:schemeClr val="tx1"/>
                          </a:solidFill>
                          <a:cs typeface="B Nazanin" panose="00000400000000000000" pitchFamily="2" charset="-78"/>
                        </a:rPr>
                        <a:t>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a:t>
                      </a:r>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 </a:t>
                      </a:r>
                      <a:r>
                        <a:rPr lang="en-US" sz="2400" b="1" dirty="0" err="1">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ـ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ـ </a:t>
                      </a:r>
                      <a:r>
                        <a:rPr lang="en-US" sz="2400" b="1" dirty="0">
                          <a:solidFill>
                            <a:schemeClr val="tx1"/>
                          </a:solidFill>
                          <a:cs typeface="B Nazanin" panose="00000400000000000000" pitchFamily="2" charset="-78"/>
                        </a:rPr>
                        <a:t>UU</a:t>
                      </a:r>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1485709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31023-C58E-7672-D445-58796FCFCE1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B63DAC6-1EB9-B482-6241-7EB2ACB31ABA}"/>
              </a:ext>
            </a:extLst>
          </p:cNvPr>
          <p:cNvSpPr txBox="1"/>
          <p:nvPr/>
        </p:nvSpPr>
        <p:spPr>
          <a:xfrm>
            <a:off x="914399" y="906474"/>
            <a:ext cx="11277601"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نمونه‌ای دیگر: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هان ای دل عبرت بین، از دیده عبرکن هان		 ایوان مداین را، آیینةعبرت دان		 خاقانی</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برش دوم</a:t>
            </a:r>
          </a:p>
        </p:txBody>
      </p:sp>
      <p:sp>
        <p:nvSpPr>
          <p:cNvPr id="11" name="TextBox 10">
            <a:extLst>
              <a:ext uri="{FF2B5EF4-FFF2-40B4-BE49-F238E27FC236}">
                <a16:creationId xmlns:a16="http://schemas.microsoft.com/office/drawing/2014/main" id="{AE901B4F-F141-EA69-491D-8CF49492A4B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7" name="Table 6">
            <a:extLst>
              <a:ext uri="{FF2B5EF4-FFF2-40B4-BE49-F238E27FC236}">
                <a16:creationId xmlns:a16="http://schemas.microsoft.com/office/drawing/2014/main" id="{B47951F3-F41A-A00D-D1B0-3EC981D088AC}"/>
              </a:ext>
            </a:extLst>
          </p:cNvPr>
          <p:cNvGraphicFramePr>
            <a:graphicFrameLocks noGrp="1"/>
          </p:cNvGraphicFramePr>
          <p:nvPr>
            <p:extLst>
              <p:ext uri="{D42A27DB-BD31-4B8C-83A1-F6EECF244321}">
                <p14:modId xmlns:p14="http://schemas.microsoft.com/office/powerpoint/2010/main" val="1615283873"/>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عبَر کن هان</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ازدیدِ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لِ عبرت بین</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هان ای 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یِ عبرت دان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آییـنِ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مداین را</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ایوان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مفاعیلن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مفعول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مفاعیلن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مفعول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a:t>
                      </a:r>
                      <a:r>
                        <a:rPr lang="fa-IR" sz="2400" b="1" dirty="0">
                          <a:solidFill>
                            <a:schemeClr val="tx1"/>
                          </a:solidFill>
                          <a:cs typeface="B Nazanin" panose="00000400000000000000" pitchFamily="2" charset="-78"/>
                        </a:rPr>
                        <a:t> ـ</a:t>
                      </a:r>
                      <a:r>
                        <a:rPr lang="en-US" sz="2400" b="1" dirty="0">
                          <a:solidFill>
                            <a:schemeClr val="tx1"/>
                          </a:solidFill>
                          <a:cs typeface="B Nazanin" panose="00000400000000000000" pitchFamily="2" charset="-78"/>
                        </a:rPr>
                        <a:t>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a:t>
                      </a:r>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U </a:t>
                      </a:r>
                      <a:r>
                        <a:rPr lang="fa-IR" sz="2400" b="1" dirty="0">
                          <a:solidFill>
                            <a:schemeClr val="tx1"/>
                          </a:solidFill>
                          <a:cs typeface="B Nazanin" panose="00000400000000000000" pitchFamily="2" charset="-78"/>
                        </a:rPr>
                        <a:t> ـ</a:t>
                      </a:r>
                      <a:r>
                        <a:rPr lang="en-US" sz="2400" b="1" dirty="0">
                          <a:solidFill>
                            <a:schemeClr val="tx1"/>
                          </a:solidFill>
                          <a:cs typeface="B Nazanin" panose="00000400000000000000" pitchFamily="2" charset="-78"/>
                        </a:rPr>
                        <a:t> </a:t>
                      </a:r>
                      <a:r>
                        <a:rPr lang="fa-IR" sz="2400" b="1" dirty="0">
                          <a:solidFill>
                            <a:schemeClr val="tx1"/>
                          </a:solidFill>
                          <a:cs typeface="B Nazanin" panose="00000400000000000000" pitchFamily="2" charset="-78"/>
                        </a:rPr>
                        <a:t> ـ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ـ </a:t>
                      </a:r>
                      <a:r>
                        <a:rPr lang="en-US" sz="2400" b="1" dirty="0">
                          <a:solidFill>
                            <a:schemeClr val="tx1"/>
                          </a:solidFill>
                          <a:cs typeface="B Nazanin" panose="00000400000000000000" pitchFamily="2" charset="-78"/>
                        </a:rPr>
                        <a:t>U</a:t>
                      </a: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552775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EBB82-4687-87F3-8D79-9ABD737316C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48E996E-17A9-5D0C-2125-D4D578F36973}"/>
              </a:ext>
            </a:extLst>
          </p:cNvPr>
          <p:cNvSpPr txBox="1"/>
          <p:nvPr/>
        </p:nvSpPr>
        <p:spPr>
          <a:xfrm>
            <a:off x="914399" y="906474"/>
            <a:ext cx="11277601"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نمونه‌ای دیگر: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تا دل هرزه‌گرد من رفت به چین زلف او		 زان سفر دراز خود عزم وطن نمی‌کند	حافظ</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3D84ABEE-99E2-467C-2A3A-A4E932B77125}"/>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7" name="Table 6">
            <a:extLst>
              <a:ext uri="{FF2B5EF4-FFF2-40B4-BE49-F238E27FC236}">
                <a16:creationId xmlns:a16="http://schemas.microsoft.com/office/drawing/2014/main" id="{FAAA6F5F-FDB0-05B5-2060-15BB92E04E96}"/>
              </a:ext>
            </a:extLst>
          </p:cNvPr>
          <p:cNvGraphicFramePr>
            <a:graphicFrameLocks noGrp="1"/>
          </p:cNvGraphicFramePr>
          <p:nvPr>
            <p:extLst>
              <p:ext uri="{D42A27DB-BD31-4B8C-83A1-F6EECF244321}">
                <p14:modId xmlns:p14="http://schemas.microsoft.com/office/powerpoint/2010/main" val="2465109513"/>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نِ زلف او</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رفت بِ چی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 گردِ من</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تا دلِ هَر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نمی کند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عزمِ وطن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درازِ خُد</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زان سفرِ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مفاعلن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U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 </a:t>
                      </a:r>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 </a:t>
                      </a:r>
                      <a:r>
                        <a:rPr lang="en-US" sz="2400" b="1" dirty="0" err="1">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U </a:t>
                      </a:r>
                      <a:r>
                        <a:rPr lang="fa-IR" sz="2400" b="1" dirty="0">
                          <a:solidFill>
                            <a:schemeClr val="tx1"/>
                          </a:solidFill>
                          <a:cs typeface="B Nazanin" panose="00000400000000000000" pitchFamily="2" charset="-78"/>
                        </a:rPr>
                        <a:t> ـ</a:t>
                      </a:r>
                      <a:r>
                        <a:rPr lang="en-US" sz="2400" b="1" dirty="0">
                          <a:solidFill>
                            <a:schemeClr val="tx1"/>
                          </a:solidFill>
                          <a:cs typeface="B Nazanin" panose="00000400000000000000" pitchFamily="2" charset="-78"/>
                        </a:rPr>
                        <a:t>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 ـ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3293541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D619E-D5F9-05A5-55B0-037D9C17D8B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E49921C-C6FC-455F-C025-B87D06831A0F}"/>
              </a:ext>
            </a:extLst>
          </p:cNvPr>
          <p:cNvSpPr txBox="1"/>
          <p:nvPr/>
        </p:nvSpPr>
        <p:spPr>
          <a:xfrm>
            <a:off x="914399" y="906474"/>
            <a:ext cx="11277601" cy="1477328"/>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توجه: در اوزان همسان دو لختی، دو پاره با هم یک واحد موسیقایی به شمار می‌آیند.</a:t>
            </a:r>
          </a:p>
        </p:txBody>
      </p:sp>
      <p:sp>
        <p:nvSpPr>
          <p:cNvPr id="11" name="TextBox 10">
            <a:extLst>
              <a:ext uri="{FF2B5EF4-FFF2-40B4-BE49-F238E27FC236}">
                <a16:creationId xmlns:a16="http://schemas.microsoft.com/office/drawing/2014/main" id="{F39D3BFE-A50F-DA00-D229-DA3230715D7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02182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8A144-F80F-760A-591B-C5B9C9E075B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599B801-59FE-9D1B-75EF-EC71F65634EF}"/>
              </a:ext>
            </a:extLst>
          </p:cNvPr>
          <p:cNvSpPr txBox="1"/>
          <p:nvPr/>
        </p:nvSpPr>
        <p:spPr>
          <a:xfrm>
            <a:off x="914399"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1 </a:t>
            </a:r>
            <a:r>
              <a:rPr kumimoji="0" lang="en-US"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کدام یک از بیت‌های زیر، دارای نظم همسان دولختی است؟ پس از تعیین پایه‌های آوایی هر یک، وزن آن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الف) یک عمر دور و تنها، تنها به جرم اینکه		او سرسپرده می‌خواست، من دل سپرده بودم     بهمنی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ب) درودی چو نور دل پارسایان			 بدان شمع خلوتگه پارسایی		حافظ</a:t>
            </a:r>
          </a:p>
        </p:txBody>
      </p:sp>
      <p:sp>
        <p:nvSpPr>
          <p:cNvPr id="11" name="TextBox 10">
            <a:extLst>
              <a:ext uri="{FF2B5EF4-FFF2-40B4-BE49-F238E27FC236}">
                <a16:creationId xmlns:a16="http://schemas.microsoft.com/office/drawing/2014/main" id="{8C82D7A0-3C5B-BACD-CCD4-3255E7A44E03}"/>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762231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A0B26-C23D-E415-FA62-070EBB6B249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BC3D7B5-650D-647F-83C7-4FD959496609}"/>
              </a:ext>
            </a:extLst>
          </p:cNvPr>
          <p:cNvSpPr txBox="1"/>
          <p:nvPr/>
        </p:nvSpPr>
        <p:spPr>
          <a:xfrm>
            <a:off x="914399"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در نمونه‌های زیر، بیت‌هایی را که وزن همسان دولَختی دارند،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الفبای درد از لبم می‌تراود		 نه شبنم که خون از شبم می‌تراود 		قیصرامین‌پور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p>
        </p:txBody>
      </p:sp>
      <p:sp>
        <p:nvSpPr>
          <p:cNvPr id="11" name="TextBox 10">
            <a:extLst>
              <a:ext uri="{FF2B5EF4-FFF2-40B4-BE49-F238E27FC236}">
                <a16:creationId xmlns:a16="http://schemas.microsoft.com/office/drawing/2014/main" id="{AC4AE3DE-398B-D896-A40C-A77B1928BCB7}"/>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3230292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49143-31C2-2286-D434-4E92A7C8891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BB9B7EB-645F-DE3E-E105-DAC322B448FE}"/>
              </a:ext>
            </a:extLst>
          </p:cNvPr>
          <p:cNvSpPr txBox="1"/>
          <p:nvPr/>
        </p:nvSpPr>
        <p:spPr>
          <a:xfrm>
            <a:off x="914399"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در نمونه‌های زیر، بیت‌هایی را که وزن همسان دولَختی دارند،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آیینة سکندر، جام می است بنگر		 تا بر تو عرضه دارد احوال ملک دارا		حافظ</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p>
        </p:txBody>
      </p:sp>
      <p:sp>
        <p:nvSpPr>
          <p:cNvPr id="11" name="TextBox 10">
            <a:extLst>
              <a:ext uri="{FF2B5EF4-FFF2-40B4-BE49-F238E27FC236}">
                <a16:creationId xmlns:a16="http://schemas.microsoft.com/office/drawing/2014/main" id="{8622F58B-7CEA-76B7-9236-908143FC5AD9}"/>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235470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426B6-8742-A7DF-C9E5-E52AA0F2613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7FB498E-94F5-EE19-88F8-70897C97C3B2}"/>
              </a:ext>
            </a:extLst>
          </p:cNvPr>
          <p:cNvSpPr txBox="1"/>
          <p:nvPr/>
        </p:nvSpPr>
        <p:spPr>
          <a:xfrm>
            <a:off x="914399"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در نمونه‌های زیر، بیت‌هایی را که وزن همسان دولَختی دارند،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a:t>
            </a:r>
            <a:r>
              <a:rPr lang="fa-IR" sz="2400" b="1" dirty="0">
                <a:solidFill>
                  <a:prstClr val="black"/>
                </a:solidFill>
                <a:latin typeface="Calibri" panose="020F0502020204030204"/>
                <a:cs typeface="B Nazanin" panose="00000400000000000000" pitchFamily="2" charset="-78"/>
              </a:rPr>
              <a:t>)</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ای صبح شب نشینان جانم به طاقت آمد		از بس که دیر ماندی چون شام روزه داران 	سعدی </a:t>
            </a:r>
          </a:p>
        </p:txBody>
      </p:sp>
      <p:sp>
        <p:nvSpPr>
          <p:cNvPr id="11" name="TextBox 10">
            <a:extLst>
              <a:ext uri="{FF2B5EF4-FFF2-40B4-BE49-F238E27FC236}">
                <a16:creationId xmlns:a16="http://schemas.microsoft.com/office/drawing/2014/main" id="{4DD722D9-02D6-2E6C-5B7F-8E3B2E82392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216425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5CB76DD-C88F-FDE5-659E-E9F889BC67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2392" y="1978406"/>
            <a:ext cx="10892464" cy="2687558"/>
          </a:xfrm>
          <a:prstGeom prst="rect">
            <a:avLst/>
          </a:prstGeom>
        </p:spPr>
      </p:pic>
      <p:sp>
        <p:nvSpPr>
          <p:cNvPr id="4" name="TextBox 3">
            <a:extLst>
              <a:ext uri="{FF2B5EF4-FFF2-40B4-BE49-F238E27FC236}">
                <a16:creationId xmlns:a16="http://schemas.microsoft.com/office/drawing/2014/main" id="{983E3238-5CE7-51CD-D316-8AB9FA38CFD6}"/>
              </a:ext>
            </a:extLst>
          </p:cNvPr>
          <p:cNvSpPr txBox="1"/>
          <p:nvPr/>
        </p:nvSpPr>
        <p:spPr>
          <a:xfrm>
            <a:off x="1182491" y="5448843"/>
            <a:ext cx="10692265" cy="830997"/>
          </a:xfrm>
          <a:prstGeom prst="rect">
            <a:avLst/>
          </a:prstGeom>
          <a:noFill/>
        </p:spPr>
        <p:txBody>
          <a:bodyPr wrap="square">
            <a:spAutoFit/>
          </a:bodyPr>
          <a:lstStyle/>
          <a:p>
            <a:pPr algn="r" rtl="1"/>
            <a:r>
              <a:rPr lang="fa-IR" sz="2400" b="1" dirty="0">
                <a:cs typeface="B Nazanin" panose="00000400000000000000" pitchFamily="2" charset="-78"/>
              </a:rPr>
              <a:t>در درس‌های گذشته با اوزان همسان، که از تکرار یک پایةآوایی، ایجاد می‌شد، آشنا شده‌ایم. اکنون با گونه‌ای دیگر از وزن‌های همسان،آشنا می‌شویم: </a:t>
            </a:r>
            <a:endParaRPr lang="en-US" sz="2400" b="1" dirty="0">
              <a:cs typeface="B Nazanin" panose="00000400000000000000" pitchFamily="2" charset="-78"/>
            </a:endParaRPr>
          </a:p>
        </p:txBody>
      </p:sp>
      <p:sp>
        <p:nvSpPr>
          <p:cNvPr id="7" name="Rectangle 6">
            <a:extLst>
              <a:ext uri="{FF2B5EF4-FFF2-40B4-BE49-F238E27FC236}">
                <a16:creationId xmlns:a16="http://schemas.microsoft.com/office/drawing/2014/main" id="{8F64156E-9C7C-D264-74DB-7889DDBC420B}"/>
              </a:ext>
            </a:extLst>
          </p:cNvPr>
          <p:cNvSpPr/>
          <p:nvPr/>
        </p:nvSpPr>
        <p:spPr>
          <a:xfrm>
            <a:off x="10046090" y="1413123"/>
            <a:ext cx="1728568" cy="770707"/>
          </a:xfrm>
          <a:prstGeom prst="rect">
            <a:avLst/>
          </a:prstGeom>
          <a:solidFill>
            <a:srgbClr val="36C3D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3600" b="1" dirty="0">
                <a:solidFill>
                  <a:schemeClr val="tx1"/>
                </a:solidFill>
                <a:cs typeface="B Nazanin" panose="00000400000000000000" pitchFamily="2" charset="-78"/>
              </a:rPr>
              <a:t>ای با د</a:t>
            </a:r>
          </a:p>
        </p:txBody>
      </p:sp>
      <p:sp>
        <p:nvSpPr>
          <p:cNvPr id="8" name="Rectangle 7">
            <a:extLst>
              <a:ext uri="{FF2B5EF4-FFF2-40B4-BE49-F238E27FC236}">
                <a16:creationId xmlns:a16="http://schemas.microsoft.com/office/drawing/2014/main" id="{800216CB-A1D2-1A0D-B498-FFEE4AE38167}"/>
              </a:ext>
            </a:extLst>
          </p:cNvPr>
          <p:cNvSpPr/>
          <p:nvPr/>
        </p:nvSpPr>
        <p:spPr>
          <a:xfrm>
            <a:off x="7920109" y="1404202"/>
            <a:ext cx="1902656" cy="770707"/>
          </a:xfrm>
          <a:prstGeom prst="rect">
            <a:avLst/>
          </a:prstGeom>
          <a:solidFill>
            <a:srgbClr val="36C3D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3600" b="1" dirty="0">
                <a:solidFill>
                  <a:schemeClr val="tx1"/>
                </a:solidFill>
                <a:cs typeface="B Nazanin" panose="00000400000000000000" pitchFamily="2" charset="-78"/>
              </a:rPr>
              <a:t>بامدادی</a:t>
            </a:r>
          </a:p>
        </p:txBody>
      </p:sp>
      <p:sp>
        <p:nvSpPr>
          <p:cNvPr id="9" name="Rectangle 8">
            <a:extLst>
              <a:ext uri="{FF2B5EF4-FFF2-40B4-BE49-F238E27FC236}">
                <a16:creationId xmlns:a16="http://schemas.microsoft.com/office/drawing/2014/main" id="{C56959D4-BB0D-FEF2-43A6-37446EC6689E}"/>
              </a:ext>
            </a:extLst>
          </p:cNvPr>
          <p:cNvSpPr/>
          <p:nvPr/>
        </p:nvSpPr>
        <p:spPr>
          <a:xfrm>
            <a:off x="3534507" y="1413123"/>
            <a:ext cx="1902656" cy="770707"/>
          </a:xfrm>
          <a:prstGeom prst="rect">
            <a:avLst/>
          </a:prstGeom>
          <a:solidFill>
            <a:srgbClr val="36C3D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3600" b="1" dirty="0">
                <a:solidFill>
                  <a:schemeClr val="tx1"/>
                </a:solidFill>
                <a:cs typeface="B Nazanin" panose="00000400000000000000" pitchFamily="2" charset="-78"/>
              </a:rPr>
              <a:t>خُش می رَ</a:t>
            </a:r>
          </a:p>
        </p:txBody>
      </p:sp>
      <p:sp>
        <p:nvSpPr>
          <p:cNvPr id="10" name="Rectangle 9">
            <a:extLst>
              <a:ext uri="{FF2B5EF4-FFF2-40B4-BE49-F238E27FC236}">
                <a16:creationId xmlns:a16="http://schemas.microsoft.com/office/drawing/2014/main" id="{2B9EF27F-04A4-21F9-357A-0E4C37F4D4EA}"/>
              </a:ext>
            </a:extLst>
          </p:cNvPr>
          <p:cNvSpPr/>
          <p:nvPr/>
        </p:nvSpPr>
        <p:spPr>
          <a:xfrm>
            <a:off x="1195754" y="1413123"/>
            <a:ext cx="2138556" cy="770707"/>
          </a:xfrm>
          <a:prstGeom prst="rect">
            <a:avLst/>
          </a:prstGeom>
          <a:solidFill>
            <a:srgbClr val="36C3D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3600" b="1" dirty="0">
                <a:solidFill>
                  <a:schemeClr val="tx1"/>
                </a:solidFill>
                <a:cs typeface="B Nazanin" panose="00000400000000000000" pitchFamily="2" charset="-78"/>
              </a:rPr>
              <a:t>وی بِ شادی</a:t>
            </a:r>
          </a:p>
        </p:txBody>
      </p:sp>
      <p:sp>
        <p:nvSpPr>
          <p:cNvPr id="11" name="TextBox 10">
            <a:extLst>
              <a:ext uri="{FF2B5EF4-FFF2-40B4-BE49-F238E27FC236}">
                <a16:creationId xmlns:a16="http://schemas.microsoft.com/office/drawing/2014/main" id="{6F3B612F-5EF0-87BD-17C4-02CB2BE5A54B}"/>
              </a:ext>
            </a:extLst>
          </p:cNvPr>
          <p:cNvSpPr txBox="1"/>
          <p:nvPr/>
        </p:nvSpPr>
        <p:spPr>
          <a:xfrm>
            <a:off x="1282591" y="444809"/>
            <a:ext cx="10692265" cy="461665"/>
          </a:xfrm>
          <a:prstGeom prst="rect">
            <a:avLst/>
          </a:prstGeom>
          <a:noFill/>
        </p:spPr>
        <p:txBody>
          <a:bodyPr wrap="square">
            <a:spAutoFit/>
          </a:bodyPr>
          <a:lstStyle/>
          <a:p>
            <a:pPr algn="r" rtl="1"/>
            <a:r>
              <a:rPr lang="fa-IR" sz="2400" b="1" dirty="0">
                <a:cs typeface="B Titr" panose="00000700000000000000" pitchFamily="2" charset="-78"/>
              </a:rPr>
              <a:t>پایه‌های آوایی همسان دولختی (دوری یا متناوب)</a:t>
            </a:r>
          </a:p>
        </p:txBody>
      </p:sp>
    </p:spTree>
    <p:extLst>
      <p:ext uri="{BB962C8B-B14F-4D97-AF65-F5344CB8AC3E}">
        <p14:creationId xmlns:p14="http://schemas.microsoft.com/office/powerpoint/2010/main" val="11081144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4C260-7123-C172-40F1-5F3B08F577C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5497195-FDD9-AFA6-E858-54C66B479B26}"/>
              </a:ext>
            </a:extLst>
          </p:cNvPr>
          <p:cNvSpPr txBox="1"/>
          <p:nvPr/>
        </p:nvSpPr>
        <p:spPr>
          <a:xfrm>
            <a:off x="914399"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در نمونه‌های زیر، بیت‌هایی را که وزن همسان دولَختی دارند،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 چو دل بر نهی بر سرای کهن		 کند ناز وز تو بپوشد سخن			فردوسی</a:t>
            </a:r>
          </a:p>
        </p:txBody>
      </p:sp>
      <p:sp>
        <p:nvSpPr>
          <p:cNvPr id="11" name="TextBox 10">
            <a:extLst>
              <a:ext uri="{FF2B5EF4-FFF2-40B4-BE49-F238E27FC236}">
                <a16:creationId xmlns:a16="http://schemas.microsoft.com/office/drawing/2014/main" id="{69B3F095-8EA3-C39D-D267-B60C1D577022}"/>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344840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30FE7-2C8D-2005-76BB-CD861238875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D8A0745-B954-6102-2BF5-887534192E3C}"/>
              </a:ext>
            </a:extLst>
          </p:cNvPr>
          <p:cNvSpPr txBox="1"/>
          <p:nvPr/>
        </p:nvSpPr>
        <p:spPr>
          <a:xfrm>
            <a:off x="914399"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3 – پایه‌های آوایی بیت‌های زیر را مشخص کنید و با ذکر دلیل بنویسید که چرا ابیات زیر دارای وزن همسان دولختی هستند؟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باغ سلام می‌کند، سرو قیام می‌کند		 سبزه پیاده می‌رود، غنچه سوار می‌رسد	 مولوی </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 ی صاحب کرامت، شکرانة سلامت 		روزی تفقدی کن درویش بینوا را		حافظ </a:t>
            </a:r>
          </a:p>
        </p:txBody>
      </p:sp>
      <p:sp>
        <p:nvSpPr>
          <p:cNvPr id="11" name="TextBox 10">
            <a:extLst>
              <a:ext uri="{FF2B5EF4-FFF2-40B4-BE49-F238E27FC236}">
                <a16:creationId xmlns:a16="http://schemas.microsoft.com/office/drawing/2014/main" id="{0D46EEB1-0F86-A4D5-2BAF-7469A83E8D21}"/>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195763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094C8-9739-4A63-0F4D-9F32252530D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A3C0209-8BAE-8031-4F01-F7885038DBAA}"/>
              </a:ext>
            </a:extLst>
          </p:cNvPr>
          <p:cNvSpPr txBox="1"/>
          <p:nvPr/>
        </p:nvSpPr>
        <p:spPr>
          <a:xfrm>
            <a:off x="914399"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 بیت زیر را بخوانید و مطابق جدول زیر، پایه‌های آوایی، وزن و نشانه‌های هجایی آن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ای دوست شکر خوشتر یا آن که شکر سازد؟		خوبی قمر بهتر، یا آن که قمر سازد؟		 مولوی</a:t>
            </a:r>
          </a:p>
        </p:txBody>
      </p:sp>
      <p:sp>
        <p:nvSpPr>
          <p:cNvPr id="11" name="TextBox 10">
            <a:extLst>
              <a:ext uri="{FF2B5EF4-FFF2-40B4-BE49-F238E27FC236}">
                <a16:creationId xmlns:a16="http://schemas.microsoft.com/office/drawing/2014/main" id="{B825F685-CF86-EDAE-2323-A7AB3B3B206E}"/>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2" name="Table 1">
            <a:extLst>
              <a:ext uri="{FF2B5EF4-FFF2-40B4-BE49-F238E27FC236}">
                <a16:creationId xmlns:a16="http://schemas.microsoft.com/office/drawing/2014/main" id="{A934C205-CB62-BAE3-D748-1EE78B6DEF2C}"/>
              </a:ext>
            </a:extLst>
          </p:cNvPr>
          <p:cNvGraphicFramePr>
            <a:graphicFrameLocks noGrp="1"/>
          </p:cNvGraphicFramePr>
          <p:nvPr>
            <p:extLst>
              <p:ext uri="{D42A27DB-BD31-4B8C-83A1-F6EECF244321}">
                <p14:modId xmlns:p14="http://schemas.microsoft.com/office/powerpoint/2010/main" val="785892919"/>
              </p:ext>
            </p:extLst>
          </p:nvPr>
        </p:nvGraphicFramePr>
        <p:xfrm>
          <a:off x="1465880" y="3429000"/>
          <a:ext cx="10325685" cy="2642513"/>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 </a:t>
                      </a: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829086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89940-5DFF-C258-7E99-A4CBFF77FFB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1C044B2-1458-FB38-0837-91206AD6E5AA}"/>
              </a:ext>
            </a:extLst>
          </p:cNvPr>
          <p:cNvSpPr txBox="1"/>
          <p:nvPr/>
        </p:nvSpPr>
        <p:spPr>
          <a:xfrm>
            <a:off x="914399"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5 -برای هر کدام از موارد زیر از خودارزیابی‌ها نمون‌های بیابید و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مجاز: روز</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استعاره: صبح</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تشبیه: چون شام..</a:t>
            </a:r>
          </a:p>
        </p:txBody>
      </p:sp>
      <p:sp>
        <p:nvSpPr>
          <p:cNvPr id="11" name="TextBox 10">
            <a:extLst>
              <a:ext uri="{FF2B5EF4-FFF2-40B4-BE49-F238E27FC236}">
                <a16:creationId xmlns:a16="http://schemas.microsoft.com/office/drawing/2014/main" id="{B127BB89-82FE-C7B7-FBF3-F31C56CA775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5171540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96DA0-7E46-EA24-3BB8-46A056D4827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86ED38E-7565-363F-DE46-383F9B363C1C}"/>
              </a:ext>
            </a:extLst>
          </p:cNvPr>
          <p:cNvSpPr txBox="1"/>
          <p:nvPr/>
        </p:nvSpPr>
        <p:spPr>
          <a:xfrm>
            <a:off x="914399"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6-  بیت خودارزیابی 4 را از نظر فکری تحلیل کنید.</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ای دوست شکر خوشتر یا آن که شکر سازد؟		خوبی قمر بهتر، یا آن که قمر سازد؟		 مولوی</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2D21F868-6C55-BE49-6574-56F19D30BD10}"/>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2825617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6B02F-3A55-E721-D318-8170578099B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D28A432-DFC3-EB3D-801A-D5CF1EA47DE8}"/>
              </a:ext>
            </a:extLst>
          </p:cNvPr>
          <p:cNvSpPr txBox="1"/>
          <p:nvPr/>
        </p:nvSpPr>
        <p:spPr>
          <a:xfrm>
            <a:off x="914399"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1-کدام گزینه، وزن معادل نشانه‌های هجایی مقابل است؟ «ـ </a:t>
            </a:r>
            <a:r>
              <a:rPr kumimoji="0" lang="en-US"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U </a:t>
            </a:r>
            <a:r>
              <a:rPr kumimoji="0" lang="en-US" sz="2400" b="1" i="0" u="none" strike="noStrike" kern="1200" cap="none" spc="0" normalizeH="0" baseline="0" noProof="0" dirty="0" err="1">
                <a:ln>
                  <a:noFill/>
                </a:ln>
                <a:solidFill>
                  <a:prstClr val="black"/>
                </a:solidFill>
                <a:effectLst/>
                <a:uLnTx/>
                <a:uFillTx/>
                <a:latin typeface="Calibri" panose="020F0502020204030204"/>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ـ / </a:t>
            </a:r>
            <a:r>
              <a:rPr kumimoji="0" lang="en-US"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ـ </a:t>
            </a:r>
            <a:r>
              <a:rPr kumimoji="0" lang="en-US"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ـ //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الف) مَفاعلن، فعلاتن// مَفاعلن ، فعلاتن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ب) مفعولُ ، مفاعیلن// مفعولُ ، مفاعیلن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ج) مفعولُ، فاعلاتن// مفعولُ، فاعلاتن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د) مفتعلن، مفاعلن// مفتعلن، مَفاعلن</a:t>
            </a:r>
          </a:p>
        </p:txBody>
      </p:sp>
      <p:sp>
        <p:nvSpPr>
          <p:cNvPr id="11" name="TextBox 10">
            <a:extLst>
              <a:ext uri="{FF2B5EF4-FFF2-40B4-BE49-F238E27FC236}">
                <a16:creationId xmlns:a16="http://schemas.microsoft.com/office/drawing/2014/main" id="{50A4CA2D-D443-64EB-369A-2077660BDF2A}"/>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1874927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3A957-2C00-1E10-4E30-9D1A2BC6FE5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8E35D2A-C42F-7DB3-26E4-C7FB5CB46F15}"/>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2-اگر بیت «بسیار گنه‌ کردیم آن بود قضای‌ تو / شاید که به‌ ما بخشی از روی‌ کرم آنها» را براساس ۳ تایی ۴</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تایی برش بزنیم، موارد خواسته‌شده را بنویسید.</a:t>
            </a:r>
          </a:p>
        </p:txBody>
      </p:sp>
      <p:sp>
        <p:nvSpPr>
          <p:cNvPr id="11" name="TextBox 10">
            <a:extLst>
              <a:ext uri="{FF2B5EF4-FFF2-40B4-BE49-F238E27FC236}">
                <a16:creationId xmlns:a16="http://schemas.microsoft.com/office/drawing/2014/main" id="{1217EAF4-B9C9-97ED-962A-35D9856689F8}"/>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2" name="Table 1">
            <a:extLst>
              <a:ext uri="{FF2B5EF4-FFF2-40B4-BE49-F238E27FC236}">
                <a16:creationId xmlns:a16="http://schemas.microsoft.com/office/drawing/2014/main" id="{8C9C92A5-0C46-F434-A65E-50BEEC047F4B}"/>
              </a:ext>
            </a:extLst>
          </p:cNvPr>
          <p:cNvGraphicFramePr>
            <a:graphicFrameLocks noGrp="1"/>
          </p:cNvGraphicFramePr>
          <p:nvPr>
            <p:extLst>
              <p:ext uri="{D42A27DB-BD31-4B8C-83A1-F6EECF244321}">
                <p14:modId xmlns:p14="http://schemas.microsoft.com/office/powerpoint/2010/main" val="2024236568"/>
              </p:ext>
            </p:extLst>
          </p:nvPr>
        </p:nvGraphicFramePr>
        <p:xfrm>
          <a:off x="1465880" y="3429000"/>
          <a:ext cx="10325685" cy="2642513"/>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r>
                        <a:rPr lang="fa-IR" sz="2400" b="1" dirty="0">
                          <a:solidFill>
                            <a:schemeClr val="tx1"/>
                          </a:solidFill>
                          <a:cs typeface="B Nazanin" panose="00000400000000000000" pitchFamily="2" charset="-78"/>
                        </a:rPr>
                        <a:t>ب)</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الف)</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r>
                        <a:rPr lang="fa-IR" sz="2400" b="1" dirty="0">
                          <a:solidFill>
                            <a:schemeClr val="tx1"/>
                          </a:solidFill>
                          <a:cs typeface="B Nazanin" panose="00000400000000000000" pitchFamily="2" charset="-78"/>
                        </a:rPr>
                        <a:t>ج)</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و)</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r>
                        <a:rPr lang="fa-IR" sz="2400" b="1" dirty="0">
                          <a:solidFill>
                            <a:schemeClr val="tx1"/>
                          </a:solidFill>
                          <a:cs typeface="B Nazanin" panose="00000400000000000000" pitchFamily="2" charset="-78"/>
                        </a:rPr>
                        <a:t>هـ)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fa-IR" sz="2400" b="1" dirty="0">
                          <a:solidFill>
                            <a:schemeClr val="tx1"/>
                          </a:solidFill>
                          <a:cs typeface="B Nazanin" panose="00000400000000000000" pitchFamily="2" charset="-78"/>
                        </a:rPr>
                        <a:t>ح)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 </a:t>
                      </a:r>
                    </a:p>
                  </a:txBody>
                  <a:tcPr>
                    <a:solidFill>
                      <a:schemeClr val="bg2">
                        <a:lumMod val="5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r>
                        <a:rPr lang="fa-IR" sz="2400" b="1" dirty="0">
                          <a:solidFill>
                            <a:schemeClr val="tx1"/>
                          </a:solidFill>
                          <a:cs typeface="B Nazanin" panose="00000400000000000000" pitchFamily="2" charset="-78"/>
                        </a:rPr>
                        <a:t> ز)</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576490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FA89F-02E5-9202-D78F-13C38A4CE3C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C82FCA6-9AD5-C58A-013E-7273D5E6712E}"/>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3-در ابیات زیر وزن‌های همسان </a:t>
            </a:r>
            <a:r>
              <a:rPr kumimoji="0" lang="fa-IR" sz="2400" b="1" i="0" u="sng"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دولختی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و همسان </a:t>
            </a:r>
            <a:r>
              <a:rPr kumimoji="0" lang="fa-IR" sz="2400" b="1" i="0" u="sng"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تک‌‌پایه‌ای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را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۱) ای صاحب کرامت، شکرانۀ‌ سلامت	 	 روزی تفقدی‌ کن درویش بینوا را</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۲) شکر کند چرخ‌ فلک، از مَلِک و مُلک و مَلَک 	 کز کرم و بخشش او روشن و بخشنده‌ شدم</a:t>
            </a:r>
          </a:p>
        </p:txBody>
      </p:sp>
      <p:sp>
        <p:nvSpPr>
          <p:cNvPr id="11" name="TextBox 10">
            <a:extLst>
              <a:ext uri="{FF2B5EF4-FFF2-40B4-BE49-F238E27FC236}">
                <a16:creationId xmlns:a16="http://schemas.microsoft.com/office/drawing/2014/main" id="{A8D92ACB-BED7-8CC2-123D-441534E953C8}"/>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848749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EE152-A09B-5E7A-A636-0519069C88D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226FFEF-2F1B-EF01-181C-F894FDDCEBC4}"/>
              </a:ext>
            </a:extLst>
          </p:cNvPr>
          <p:cNvSpPr txBox="1"/>
          <p:nvPr/>
        </p:nvSpPr>
        <p:spPr>
          <a:xfrm>
            <a:off x="928467"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4-کدام بیت به دو صورت دسته‌بندی می‌شود؟ درصورت تقطیع به پایه‌های آوایی 3 تایی ۴ تایی رکن اول و دوم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الف) غمناک نباید بود از طعن‌ حسود ای دل	 	 شاید که چو وا بینی خیر تو در این باشد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ب) الفبای درد از لبم می‌تراود	 		 نه شبنم که خون از شبم می‌تراود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ج) چو دل بر نهی بر سرای کهن		 	 کند ناز وز تو بپوشد‌ سخن</a:t>
            </a:r>
          </a:p>
        </p:txBody>
      </p:sp>
      <p:sp>
        <p:nvSpPr>
          <p:cNvPr id="11" name="TextBox 10">
            <a:extLst>
              <a:ext uri="{FF2B5EF4-FFF2-40B4-BE49-F238E27FC236}">
                <a16:creationId xmlns:a16="http://schemas.microsoft.com/office/drawing/2014/main" id="{9A93BC0B-6F04-C634-90AC-E6BD110CFBC6}"/>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3998455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A89F3-6169-FDFE-341F-867DF6071B7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787D33E-7932-88FC-6579-EEE215BB5EB4}"/>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5-با توجه به بیت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«سلسلۀ موی‌ دوست حلقۀ دام‌ بلاست   /  هر که در این حلقه نیست فارغ از این ماجراست»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خانه‌های خالی (الف - ب) را با ذوق‌ خود (غیراز واژه‌های بیت) پر کنید؟</a:t>
            </a:r>
          </a:p>
        </p:txBody>
      </p:sp>
      <p:sp>
        <p:nvSpPr>
          <p:cNvPr id="11" name="TextBox 10">
            <a:extLst>
              <a:ext uri="{FF2B5EF4-FFF2-40B4-BE49-F238E27FC236}">
                <a16:creationId xmlns:a16="http://schemas.microsoft.com/office/drawing/2014/main" id="{B1479443-ADBB-B242-1AFA-AF01EED635A6}"/>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3" name="Table 2">
            <a:extLst>
              <a:ext uri="{FF2B5EF4-FFF2-40B4-BE49-F238E27FC236}">
                <a16:creationId xmlns:a16="http://schemas.microsoft.com/office/drawing/2014/main" id="{160C1279-59CF-85B5-C815-DA6F4BE64043}"/>
              </a:ext>
            </a:extLst>
          </p:cNvPr>
          <p:cNvGraphicFramePr>
            <a:graphicFrameLocks noGrp="1"/>
          </p:cNvGraphicFramePr>
          <p:nvPr>
            <p:extLst>
              <p:ext uri="{D42A27DB-BD31-4B8C-83A1-F6EECF244321}">
                <p14:modId xmlns:p14="http://schemas.microsoft.com/office/powerpoint/2010/main" val="1897690052"/>
              </p:ext>
            </p:extLst>
          </p:nvPr>
        </p:nvGraphicFramePr>
        <p:xfrm>
          <a:off x="2774587" y="4322794"/>
          <a:ext cx="8104685" cy="1254330"/>
        </p:xfrm>
        <a:graphic>
          <a:graphicData uri="http://schemas.openxmlformats.org/drawingml/2006/table">
            <a:tbl>
              <a:tblPr firstRow="1" bandRow="1">
                <a:tableStyleId>{5C22544A-7EE6-4342-B048-85BDC9FD1C3A}</a:tableStyleId>
              </a:tblPr>
              <a:tblGrid>
                <a:gridCol w="1619948">
                  <a:extLst>
                    <a:ext uri="{9D8B030D-6E8A-4147-A177-3AD203B41FA5}">
                      <a16:colId xmlns:a16="http://schemas.microsoft.com/office/drawing/2014/main" val="3481130065"/>
                    </a:ext>
                  </a:extLst>
                </a:gridCol>
                <a:gridCol w="1619948">
                  <a:extLst>
                    <a:ext uri="{9D8B030D-6E8A-4147-A177-3AD203B41FA5}">
                      <a16:colId xmlns:a16="http://schemas.microsoft.com/office/drawing/2014/main" val="2330567814"/>
                    </a:ext>
                  </a:extLst>
                </a:gridCol>
                <a:gridCol w="1989492">
                  <a:extLst>
                    <a:ext uri="{9D8B030D-6E8A-4147-A177-3AD203B41FA5}">
                      <a16:colId xmlns:a16="http://schemas.microsoft.com/office/drawing/2014/main" val="649794442"/>
                    </a:ext>
                  </a:extLst>
                </a:gridCol>
                <a:gridCol w="2667017">
                  <a:extLst>
                    <a:ext uri="{9D8B030D-6E8A-4147-A177-3AD203B41FA5}">
                      <a16:colId xmlns:a16="http://schemas.microsoft.com/office/drawing/2014/main" val="4213955276"/>
                    </a:ext>
                  </a:extLst>
                </a:gridCol>
                <a:gridCol w="208280">
                  <a:extLst>
                    <a:ext uri="{9D8B030D-6E8A-4147-A177-3AD203B41FA5}">
                      <a16:colId xmlns:a16="http://schemas.microsoft.com/office/drawing/2014/main" val="1135031097"/>
                    </a:ext>
                  </a:extLst>
                </a:gridCol>
              </a:tblGrid>
              <a:tr h="627165">
                <a:tc>
                  <a:txBody>
                    <a:bodyPr/>
                    <a:lstStyle/>
                    <a:p>
                      <a:pPr algn="ctr" rtl="1"/>
                      <a:r>
                        <a:rPr lang="fa-IR" sz="2400" b="1" dirty="0">
                          <a:solidFill>
                            <a:schemeClr val="tx1"/>
                          </a:solidFill>
                          <a:cs typeface="B Nazanin" panose="00000400000000000000" pitchFamily="2" charset="-78"/>
                        </a:rPr>
                        <a:t> مِ بلاست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حلقِ یِ دا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الف</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سلسلِ 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ctr" rtl="1"/>
                      <a:r>
                        <a:rPr lang="fa-IR" sz="2400" b="1" dirty="0">
                          <a:solidFill>
                            <a:schemeClr val="tx1"/>
                          </a:solidFill>
                          <a:cs typeface="B Nazanin" panose="00000400000000000000" pitchFamily="2" charset="-78"/>
                        </a:rPr>
                        <a:t>ماجراست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ب</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حلقِ نیست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هر کِ درین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bl>
          </a:graphicData>
        </a:graphic>
      </p:graphicFrame>
    </p:spTree>
    <p:extLst>
      <p:ext uri="{BB962C8B-B14F-4D97-AF65-F5344CB8AC3E}">
        <p14:creationId xmlns:p14="http://schemas.microsoft.com/office/powerpoint/2010/main" val="3421734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C1F1F-D731-A09F-AD15-64AA7FB6940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D404EA2-C083-F1D0-D9D8-6E1D01689097}"/>
              </a:ext>
            </a:extLst>
          </p:cNvPr>
          <p:cNvSpPr txBox="1"/>
          <p:nvPr/>
        </p:nvSpPr>
        <p:spPr>
          <a:xfrm>
            <a:off x="1499735" y="1383280"/>
            <a:ext cx="10692265" cy="1477328"/>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به آهنگ خوانش شعر زیر، توجه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a:ln>
                  <a:noFill/>
                </a:ln>
                <a:solidFill>
                  <a:prstClr val="black"/>
                </a:solidFill>
                <a:effectLst/>
                <a:uLnTx/>
                <a:uFillTx/>
                <a:latin typeface="Calibri" panose="020F0502020204030204"/>
                <a:ea typeface="+mn-ea"/>
                <a:cs typeface="B Nazanin" panose="00000400000000000000" pitchFamily="2" charset="-78"/>
              </a:rPr>
              <a:t>	ای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باد بامدادی، </a:t>
            </a:r>
            <a:r>
              <a:rPr kumimoji="0" lang="fa-IR" sz="2400" b="1" i="0" u="none" strike="noStrike" kern="1200" cap="none" spc="0" normalizeH="0" baseline="0" noProof="0">
                <a:ln>
                  <a:noFill/>
                </a:ln>
                <a:solidFill>
                  <a:prstClr val="black"/>
                </a:solidFill>
                <a:effectLst/>
                <a:uLnTx/>
                <a:uFillTx/>
                <a:latin typeface="Calibri" panose="020F0502020204030204"/>
                <a:ea typeface="+mn-ea"/>
                <a:cs typeface="B Nazanin" panose="00000400000000000000" pitchFamily="2" charset="-78"/>
              </a:rPr>
              <a:t>خوش می‌روی به شادی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پیوند روح کردی، پیغام دوست دادی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F29468DE-42E5-1CE5-03BF-9D702BEDF48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graphicFrame>
        <p:nvGraphicFramePr>
          <p:cNvPr id="5" name="Table 4">
            <a:extLst>
              <a:ext uri="{FF2B5EF4-FFF2-40B4-BE49-F238E27FC236}">
                <a16:creationId xmlns:a16="http://schemas.microsoft.com/office/drawing/2014/main" id="{4B4FE627-0636-568C-6D86-B4E5B3B66D2C}"/>
              </a:ext>
            </a:extLst>
          </p:cNvPr>
          <p:cNvGraphicFramePr>
            <a:graphicFrameLocks noGrp="1"/>
          </p:cNvGraphicFramePr>
          <p:nvPr>
            <p:extLst>
              <p:ext uri="{D42A27DB-BD31-4B8C-83A1-F6EECF244321}">
                <p14:modId xmlns:p14="http://schemas.microsoft.com/office/powerpoint/2010/main" val="1890443984"/>
              </p:ext>
            </p:extLst>
          </p:nvPr>
        </p:nvGraphicFramePr>
        <p:xfrm>
          <a:off x="2067951" y="3945768"/>
          <a:ext cx="9186204" cy="1855873"/>
        </p:xfrm>
        <a:graphic>
          <a:graphicData uri="http://schemas.openxmlformats.org/drawingml/2006/table">
            <a:tbl>
              <a:tblPr firstRow="1" bandRow="1">
                <a:tableStyleId>{5C22544A-7EE6-4342-B048-85BDC9FD1C3A}</a:tableStyleId>
              </a:tblPr>
              <a:tblGrid>
                <a:gridCol w="2150389">
                  <a:extLst>
                    <a:ext uri="{9D8B030D-6E8A-4147-A177-3AD203B41FA5}">
                      <a16:colId xmlns:a16="http://schemas.microsoft.com/office/drawing/2014/main" val="1762125431"/>
                    </a:ext>
                  </a:extLst>
                </a:gridCol>
                <a:gridCol w="1892004">
                  <a:extLst>
                    <a:ext uri="{9D8B030D-6E8A-4147-A177-3AD203B41FA5}">
                      <a16:colId xmlns:a16="http://schemas.microsoft.com/office/drawing/2014/main" val="3793754550"/>
                    </a:ext>
                  </a:extLst>
                </a:gridCol>
                <a:gridCol w="524674">
                  <a:extLst>
                    <a:ext uri="{9D8B030D-6E8A-4147-A177-3AD203B41FA5}">
                      <a16:colId xmlns:a16="http://schemas.microsoft.com/office/drawing/2014/main" val="1583495493"/>
                    </a:ext>
                  </a:extLst>
                </a:gridCol>
                <a:gridCol w="2257686">
                  <a:extLst>
                    <a:ext uri="{9D8B030D-6E8A-4147-A177-3AD203B41FA5}">
                      <a16:colId xmlns:a16="http://schemas.microsoft.com/office/drawing/2014/main" val="3725925854"/>
                    </a:ext>
                  </a:extLst>
                </a:gridCol>
                <a:gridCol w="2361451">
                  <a:extLst>
                    <a:ext uri="{9D8B030D-6E8A-4147-A177-3AD203B41FA5}">
                      <a16:colId xmlns:a16="http://schemas.microsoft.com/office/drawing/2014/main" val="652938921"/>
                    </a:ext>
                  </a:extLst>
                </a:gridCol>
              </a:tblGrid>
              <a:tr h="910993">
                <a:tc>
                  <a:txBody>
                    <a:bodyPr/>
                    <a:lstStyle/>
                    <a:p>
                      <a:pPr algn="r" rtl="1"/>
                      <a:r>
                        <a:rPr lang="fa-IR" sz="2800" dirty="0">
                          <a:solidFill>
                            <a:schemeClr val="tx1"/>
                          </a:solidFill>
                          <a:cs typeface="B Nazanin" panose="00000400000000000000" pitchFamily="2" charset="-78"/>
                        </a:rPr>
                        <a:t>وی بِ شادی</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خُش می‌ر</a:t>
                      </a:r>
                      <a:endParaRPr lang="en-US" sz="2800" dirty="0">
                        <a:solidFill>
                          <a:schemeClr val="tx1"/>
                        </a:solidFill>
                        <a:cs typeface="B Nazanin" panose="00000400000000000000" pitchFamily="2" charset="-78"/>
                      </a:endParaRPr>
                    </a:p>
                    <a:p>
                      <a:pPr algn="r" rtl="1"/>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en-US" sz="2800" dirty="0">
                        <a:solidFill>
                          <a:schemeClr val="tx1"/>
                        </a:solidFill>
                        <a:cs typeface="B Nazanin" panose="00000400000000000000" pitchFamily="2" charset="-78"/>
                      </a:endParaRPr>
                    </a:p>
                  </a:txBody>
                  <a:tcPr>
                    <a:solidFill>
                      <a:srgbClr val="FFFF00"/>
                    </a:solidFill>
                  </a:tcPr>
                </a:tc>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 بامدادی</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ای باد، </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723890495"/>
                  </a:ext>
                </a:extLst>
              </a:tr>
              <a:tr h="910993">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دوست دادی</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پیغام </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روح کردی</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 پیوند</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23173005"/>
                  </a:ext>
                </a:extLst>
              </a:tr>
            </a:tbl>
          </a:graphicData>
        </a:graphic>
      </p:graphicFrame>
    </p:spTree>
    <p:extLst>
      <p:ext uri="{BB962C8B-B14F-4D97-AF65-F5344CB8AC3E}">
        <p14:creationId xmlns:p14="http://schemas.microsoft.com/office/powerpoint/2010/main" val="1611692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C08DA-005B-FF4F-C119-5C1569294B0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470A99E-E471-D5DF-34F9-06910B080A6B}"/>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6 - نوع پایه‌های آوایی (همسان ـ همسان دولختی) ابیات زیر را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یک عمر دور و تنها، تنها به جرم اینکه	 	 او سرسپرده می‌خواست، من دل سپرده بودم</a:t>
            </a:r>
          </a:p>
        </p:txBody>
      </p:sp>
      <p:sp>
        <p:nvSpPr>
          <p:cNvPr id="11" name="TextBox 10">
            <a:extLst>
              <a:ext uri="{FF2B5EF4-FFF2-40B4-BE49-F238E27FC236}">
                <a16:creationId xmlns:a16="http://schemas.microsoft.com/office/drawing/2014/main" id="{3B5CDE0D-05BA-5A88-1505-23B009CB490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0289373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194FA-43DD-1967-E098-51CBA563E65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A9B9EC-165D-AC7A-8B97-B6E4A7C3F318}"/>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7-نوع پایه‌های آوایی (همسان ـ همسان دولختی) بیت زیر را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ای بادِ بامدادی، خوش می‌روی به شادی	 	 پیوند روح کردی، پیغام دوست دادی</a:t>
            </a:r>
          </a:p>
        </p:txBody>
      </p:sp>
      <p:sp>
        <p:nvSpPr>
          <p:cNvPr id="11" name="TextBox 10">
            <a:extLst>
              <a:ext uri="{FF2B5EF4-FFF2-40B4-BE49-F238E27FC236}">
                <a16:creationId xmlns:a16="http://schemas.microsoft.com/office/drawing/2014/main" id="{3EC13148-7682-E84A-D22E-25956B8252CF}"/>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3526799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695C8-C15F-29F3-ADCD-D3820561A21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C340D75-65CD-DC6D-0FD7-748491C5F17E}"/>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8-وزن معادل هر یک از نشانه‌های هجایی زیر را بنویسید.</a:t>
            </a:r>
          </a:p>
          <a:p>
            <a:pPr marL="0" marR="0" lvl="0" indent="0" algn="just"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Nazanin" panose="00000400000000000000" pitchFamily="2" charset="-78"/>
              </a:rPr>
              <a:t>U</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ب)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پ)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ت)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ـ</a:t>
            </a:r>
          </a:p>
        </p:txBody>
      </p:sp>
      <p:sp>
        <p:nvSpPr>
          <p:cNvPr id="11" name="TextBox 10">
            <a:extLst>
              <a:ext uri="{FF2B5EF4-FFF2-40B4-BE49-F238E27FC236}">
                <a16:creationId xmlns:a16="http://schemas.microsoft.com/office/drawing/2014/main" id="{5E03C242-9548-7916-AA03-BE82934D759E}"/>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0357078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A1950-BFE6-D6AA-8E25-ECFF984CB96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F92EEA4-7871-041A-E4E8-85EEB2BACBDA}"/>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9-رکن معادل هر یک از نشانه‌های هجایی زیر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ـ</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U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ب) ـ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پ) ـ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ت) ـ ـ ـ</a:t>
            </a:r>
          </a:p>
        </p:txBody>
      </p:sp>
      <p:sp>
        <p:nvSpPr>
          <p:cNvPr id="11" name="TextBox 10">
            <a:extLst>
              <a:ext uri="{FF2B5EF4-FFF2-40B4-BE49-F238E27FC236}">
                <a16:creationId xmlns:a16="http://schemas.microsoft.com/office/drawing/2014/main" id="{A41BC6D7-FF13-62E5-2640-D2C1F38BD97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2086333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D38AE-8ABA-5172-C20D-C5A8518946A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54AE43E-5608-8F6A-E880-62D69D973431}"/>
              </a:ext>
            </a:extLst>
          </p:cNvPr>
          <p:cNvSpPr txBox="1"/>
          <p:nvPr/>
        </p:nvSpPr>
        <p:spPr>
          <a:xfrm>
            <a:off x="928467"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10-درصورت تقطیع بیت زیر به پایه‌های آوایی 4 تایی  3 تایی، به موارد خواسته‌شده پاسخ‌ دهید.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«یک عمر دور و تنها تنها به جرم‌ اینکه	 	 او سرسپرده می‌خواست، من دل‌سپرده بودم»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دو رکن (وزن‌واژۀ) ابتدایی بیت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وزن بیت همسان تک‌پایه‌ای است یا همسان دولختی؟</a:t>
            </a:r>
          </a:p>
        </p:txBody>
      </p:sp>
      <p:sp>
        <p:nvSpPr>
          <p:cNvPr id="11" name="TextBox 10">
            <a:extLst>
              <a:ext uri="{FF2B5EF4-FFF2-40B4-BE49-F238E27FC236}">
                <a16:creationId xmlns:a16="http://schemas.microsoft.com/office/drawing/2014/main" id="{EC7C6921-5166-7A03-7B3F-6E9AD0505142}"/>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5317136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87AD0-6A43-F6A4-C574-386D22F24C1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4BFDEC3-9DC4-A5E4-E182-E07F0BEA4BA1}"/>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11-با توجّه به بیت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«هنگام تنگدستی، در عیش کوش و مستی	 	کاین کیمیای هستی، قارون کند گدا را» ‌جدول زیر را کامل کنید.</a:t>
            </a:r>
          </a:p>
        </p:txBody>
      </p:sp>
      <p:sp>
        <p:nvSpPr>
          <p:cNvPr id="11" name="TextBox 10">
            <a:extLst>
              <a:ext uri="{FF2B5EF4-FFF2-40B4-BE49-F238E27FC236}">
                <a16:creationId xmlns:a16="http://schemas.microsoft.com/office/drawing/2014/main" id="{05F76F2D-78A8-5BF0-B173-670CA119BF60}"/>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2" name="Table 1">
            <a:extLst>
              <a:ext uri="{FF2B5EF4-FFF2-40B4-BE49-F238E27FC236}">
                <a16:creationId xmlns:a16="http://schemas.microsoft.com/office/drawing/2014/main" id="{4DB3E0BE-90B6-F34D-76C1-8D2682FF3239}"/>
              </a:ext>
            </a:extLst>
          </p:cNvPr>
          <p:cNvGraphicFramePr>
            <a:graphicFrameLocks noGrp="1"/>
          </p:cNvGraphicFramePr>
          <p:nvPr>
            <p:extLst>
              <p:ext uri="{D42A27DB-BD31-4B8C-83A1-F6EECF244321}">
                <p14:modId xmlns:p14="http://schemas.microsoft.com/office/powerpoint/2010/main" val="3929540195"/>
              </p:ext>
            </p:extLst>
          </p:nvPr>
        </p:nvGraphicFramePr>
        <p:xfrm>
          <a:off x="1465880" y="3907305"/>
          <a:ext cx="10325685" cy="2642513"/>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 </a:t>
                      </a: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2472221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923B1-C6BA-528B-24F3-227E1B2844E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6BCF4F3-D23D-9F2C-A7AC-81A33EF3E562}"/>
              </a:ext>
            </a:extLst>
          </p:cNvPr>
          <p:cNvSpPr txBox="1"/>
          <p:nvPr/>
        </p:nvSpPr>
        <p:spPr>
          <a:xfrm>
            <a:off x="928467"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12-پایه‌های آوایی مقابل کدام گزینه درست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در هوایت بی‌قرارم روز و شب (فاعلاتن فاعلاتن فاعلاتن)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از من غمزده دل می‌طلبد غمزۀ دوست (فاعلاتن فعلاتن فعلاتن فعلن)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هین سخن تازه بگو تا دو جهان تازه شود (مفتعلن مفاعلن مفتعلن مفاعلن).</a:t>
            </a:r>
          </a:p>
        </p:txBody>
      </p:sp>
      <p:sp>
        <p:nvSpPr>
          <p:cNvPr id="11" name="TextBox 10">
            <a:extLst>
              <a:ext uri="{FF2B5EF4-FFF2-40B4-BE49-F238E27FC236}">
                <a16:creationId xmlns:a16="http://schemas.microsoft.com/office/drawing/2014/main" id="{6E977EE7-638C-CEDE-669C-C8286AB3CB1E}"/>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9737265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60DA9-CBCD-F7C5-5977-53129C7F2AF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C1806C4-AC1B-8F0B-9AEE-1B461AB44E4E}"/>
              </a:ext>
            </a:extLst>
          </p:cNvPr>
          <p:cNvSpPr txBox="1"/>
          <p:nvPr/>
        </p:nvSpPr>
        <p:spPr>
          <a:xfrm>
            <a:off x="928467"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13-کدام گزینه همسان دولختی است و می‌توان هجاهای آن را به دو شکل به پایه‌های آوایی دسته‌بندی کرد؟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لب و دندان سنایی همه توحید تو گوید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ای سرو پای بسته به آزادگی مناز</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ده روزه مهر گردون افسانه است و افسون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 تا دل هرزه گرد من رفت به چنین زلف او</a:t>
            </a:r>
          </a:p>
        </p:txBody>
      </p:sp>
      <p:sp>
        <p:nvSpPr>
          <p:cNvPr id="11" name="TextBox 10">
            <a:extLst>
              <a:ext uri="{FF2B5EF4-FFF2-40B4-BE49-F238E27FC236}">
                <a16:creationId xmlns:a16="http://schemas.microsoft.com/office/drawing/2014/main" id="{E76A37CC-7FB3-65E4-6B1F-26BAD0E838F7}"/>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5004030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2F536-1BE2-5DA7-609D-E3C9C7D8876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3D619DD-3CC8-CA68-8965-D63C53D69A43}"/>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14-با توجّه به بیت‌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ای دوست شکر بهتر یا آن که شکر سازد؟ 	 	خوبی قمر بهتر، یا آن که قمر سازد؟ ‌جدول زیر را کامل کنید</a:t>
            </a:r>
          </a:p>
        </p:txBody>
      </p:sp>
      <p:sp>
        <p:nvSpPr>
          <p:cNvPr id="11" name="TextBox 10">
            <a:extLst>
              <a:ext uri="{FF2B5EF4-FFF2-40B4-BE49-F238E27FC236}">
                <a16:creationId xmlns:a16="http://schemas.microsoft.com/office/drawing/2014/main" id="{06EC8957-9ABF-6AA6-633D-33D6A76101E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2" name="Table 1">
            <a:extLst>
              <a:ext uri="{FF2B5EF4-FFF2-40B4-BE49-F238E27FC236}">
                <a16:creationId xmlns:a16="http://schemas.microsoft.com/office/drawing/2014/main" id="{54221A64-586A-4B21-A4AA-11F5E7A2E9C3}"/>
              </a:ext>
            </a:extLst>
          </p:cNvPr>
          <p:cNvGraphicFramePr>
            <a:graphicFrameLocks noGrp="1"/>
          </p:cNvGraphicFramePr>
          <p:nvPr>
            <p:extLst>
              <p:ext uri="{D42A27DB-BD31-4B8C-83A1-F6EECF244321}">
                <p14:modId xmlns:p14="http://schemas.microsoft.com/office/powerpoint/2010/main" val="3295060201"/>
              </p:ext>
            </p:extLst>
          </p:nvPr>
        </p:nvGraphicFramePr>
        <p:xfrm>
          <a:off x="1465880" y="3907305"/>
          <a:ext cx="10325685" cy="2642513"/>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 </a:t>
                      </a: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4919038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DF345-2174-7BAA-2926-9A550B29389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76E8FD3-714D-5778-F5A0-C61AE5D493CC}"/>
              </a:ext>
            </a:extLst>
          </p:cNvPr>
          <p:cNvSpPr txBox="1"/>
          <p:nvPr/>
        </p:nvSpPr>
        <p:spPr>
          <a:xfrm>
            <a:off x="928467"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15-پایه‌های آوایی مقابل کدام گزینه درست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بگفتا دل ز مهرش کی کنی پاک (مفاعلین مفاعیلن مفاعیلن)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به کس مگوی که پایم به سنگ عشق بر آمد (مفاعلن فعلاتن مفاعلن فعلاتن)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زنده به بوی توام بوی ز من وا مگیر (مفتعلن مفاعلن مفتعلن مفاعلن)</a:t>
            </a:r>
          </a:p>
        </p:txBody>
      </p:sp>
      <p:sp>
        <p:nvSpPr>
          <p:cNvPr id="11" name="TextBox 10">
            <a:extLst>
              <a:ext uri="{FF2B5EF4-FFF2-40B4-BE49-F238E27FC236}">
                <a16:creationId xmlns:a16="http://schemas.microsoft.com/office/drawing/2014/main" id="{DC617E75-E079-97AA-D6ED-325EA0C6E959}"/>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226019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07121-5745-2ACA-FEAC-DCDE0D44DB1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5D0D273-4DE7-9AA3-12E9-808E8C532776}"/>
              </a:ext>
            </a:extLst>
          </p:cNvPr>
          <p:cNvSpPr txBox="1"/>
          <p:nvPr/>
        </p:nvSpPr>
        <p:spPr>
          <a:xfrm>
            <a:off x="914400" y="1383280"/>
            <a:ext cx="11277601" cy="442089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می‌بینیم که نظم همسان پایه‌های این بیت، دو لَختی است، یعنی دو واژه با هم، پایةآوایی به شمار می‌آیند. به بیان دیگر، وزن این شعر از تکرار یک پایةهمسان، حاصل نشده است، بلکه پایه‌ها، یک درمیان تکرار شده است. در اینجا هر مصراع، به دو پاره، تقسیم می‌شود. موسیقی و </a:t>
            </a:r>
            <a:r>
              <a:rPr lang="fa-IR" sz="2400" b="1" dirty="0">
                <a:solidFill>
                  <a:prstClr val="black"/>
                </a:solidFill>
                <a:cs typeface="B Nazanin" panose="00000400000000000000" pitchFamily="2" charset="-78"/>
              </a:rPr>
              <a:t> آهنگ پارةدوم، تکرار موسیقی پارةنخست است. این نوع وزن، وزن همسان دول</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َختی یا «دوری» نامیده می‌شود. در وزن دوری میانة هر مصراع با درنگ و مکثی آشکار، همراه است. در خوانش هم این گسست آوایی باید رعایت </a:t>
            </a:r>
            <a:r>
              <a:rPr lang="fa-IR" sz="2400" b="1" dirty="0">
                <a:solidFill>
                  <a:prstClr val="black"/>
                </a:solidFill>
                <a:cs typeface="B Nazanin" panose="00000400000000000000" pitchFamily="2" charset="-78"/>
              </a:rPr>
              <a:t>شود.</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19EA7C54-4D24-D334-98F1-C5E8A1BAD7D3}"/>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spTree>
    <p:extLst>
      <p:ext uri="{BB962C8B-B14F-4D97-AF65-F5344CB8AC3E}">
        <p14:creationId xmlns:p14="http://schemas.microsoft.com/office/powerpoint/2010/main" val="20485627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2F716-3491-8E90-EB4B-F1D184A16AE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E12442F-B8CE-920E-CA5E-35B8BA317F5D}"/>
              </a:ext>
            </a:extLst>
          </p:cNvPr>
          <p:cNvSpPr txBox="1"/>
          <p:nvPr/>
        </p:nvSpPr>
        <p:spPr>
          <a:xfrm>
            <a:off x="928467"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16-کدام گزینه همسان دولختی است و می‌توان هجاهای آن را به دو شکل به پایه‌های آوایی دسته‌بندی کرد؟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سر برگ گل ندارم، ز چه رو روم به گلشن؟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گوش کشیده است از آن گوش به من نمی‌کند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دست از مس وجود چو مردان ره بشوی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 بسیار گنه کردیم آن بود قضای تو</a:t>
            </a:r>
          </a:p>
        </p:txBody>
      </p:sp>
      <p:sp>
        <p:nvSpPr>
          <p:cNvPr id="11" name="TextBox 10">
            <a:extLst>
              <a:ext uri="{FF2B5EF4-FFF2-40B4-BE49-F238E27FC236}">
                <a16:creationId xmlns:a16="http://schemas.microsoft.com/office/drawing/2014/main" id="{36B1EABD-C416-2895-386D-C5085450DE2E}"/>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1487615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C856F-0BFA-BC5B-AA34-0B0BD0CE183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C1F3D2C-DD2D-1A0C-1AF5-07DED4733A29}"/>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17-با خوانش درست بیت زیر، خانه‌های خالی جدول را کامل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تا دل هرزه گرد من رفت به چین زلف او	 	زان سفر دراز خود عزم وطن نمی‌کند</a:t>
            </a:r>
          </a:p>
        </p:txBody>
      </p:sp>
      <p:sp>
        <p:nvSpPr>
          <p:cNvPr id="11" name="TextBox 10">
            <a:extLst>
              <a:ext uri="{FF2B5EF4-FFF2-40B4-BE49-F238E27FC236}">
                <a16:creationId xmlns:a16="http://schemas.microsoft.com/office/drawing/2014/main" id="{52A8F8A2-92DA-C510-1F44-CBC9727EBC80}"/>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2" name="Table 1">
            <a:extLst>
              <a:ext uri="{FF2B5EF4-FFF2-40B4-BE49-F238E27FC236}">
                <a16:creationId xmlns:a16="http://schemas.microsoft.com/office/drawing/2014/main" id="{B7EF6A3E-CE89-934A-9B09-AB867EF5601D}"/>
              </a:ext>
            </a:extLst>
          </p:cNvPr>
          <p:cNvGraphicFramePr>
            <a:graphicFrameLocks noGrp="1"/>
          </p:cNvGraphicFramePr>
          <p:nvPr>
            <p:extLst>
              <p:ext uri="{D42A27DB-BD31-4B8C-83A1-F6EECF244321}">
                <p14:modId xmlns:p14="http://schemas.microsoft.com/office/powerpoint/2010/main" val="2116133651"/>
              </p:ext>
            </p:extLst>
          </p:nvPr>
        </p:nvGraphicFramePr>
        <p:xfrm>
          <a:off x="2774587" y="4322794"/>
          <a:ext cx="8104685" cy="1254330"/>
        </p:xfrm>
        <a:graphic>
          <a:graphicData uri="http://schemas.openxmlformats.org/drawingml/2006/table">
            <a:tbl>
              <a:tblPr firstRow="1" bandRow="1">
                <a:tableStyleId>{5C22544A-7EE6-4342-B048-85BDC9FD1C3A}</a:tableStyleId>
              </a:tblPr>
              <a:tblGrid>
                <a:gridCol w="1619948">
                  <a:extLst>
                    <a:ext uri="{9D8B030D-6E8A-4147-A177-3AD203B41FA5}">
                      <a16:colId xmlns:a16="http://schemas.microsoft.com/office/drawing/2014/main" val="3481130065"/>
                    </a:ext>
                  </a:extLst>
                </a:gridCol>
                <a:gridCol w="1619948">
                  <a:extLst>
                    <a:ext uri="{9D8B030D-6E8A-4147-A177-3AD203B41FA5}">
                      <a16:colId xmlns:a16="http://schemas.microsoft.com/office/drawing/2014/main" val="2330567814"/>
                    </a:ext>
                  </a:extLst>
                </a:gridCol>
                <a:gridCol w="1989492">
                  <a:extLst>
                    <a:ext uri="{9D8B030D-6E8A-4147-A177-3AD203B41FA5}">
                      <a16:colId xmlns:a16="http://schemas.microsoft.com/office/drawing/2014/main" val="649794442"/>
                    </a:ext>
                  </a:extLst>
                </a:gridCol>
                <a:gridCol w="2667017">
                  <a:extLst>
                    <a:ext uri="{9D8B030D-6E8A-4147-A177-3AD203B41FA5}">
                      <a16:colId xmlns:a16="http://schemas.microsoft.com/office/drawing/2014/main" val="4213955276"/>
                    </a:ext>
                  </a:extLst>
                </a:gridCol>
                <a:gridCol w="208280">
                  <a:extLst>
                    <a:ext uri="{9D8B030D-6E8A-4147-A177-3AD203B41FA5}">
                      <a16:colId xmlns:a16="http://schemas.microsoft.com/office/drawing/2014/main" val="1135031097"/>
                    </a:ext>
                  </a:extLst>
                </a:gridCol>
              </a:tblGrid>
              <a:tr h="627165">
                <a:tc>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رفت بِ چیـ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تا دل هر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ctr" rtl="1"/>
                      <a:r>
                        <a:rPr lang="fa-IR" sz="2400" b="1" dirty="0">
                          <a:solidFill>
                            <a:schemeClr val="tx1"/>
                          </a:solidFill>
                          <a:cs typeface="B Nazanin" panose="00000400000000000000" pitchFamily="2" charset="-78"/>
                        </a:rPr>
                        <a:t>نمی‌کند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زان سفرِ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bl>
          </a:graphicData>
        </a:graphic>
      </p:graphicFrame>
    </p:spTree>
    <p:extLst>
      <p:ext uri="{BB962C8B-B14F-4D97-AF65-F5344CB8AC3E}">
        <p14:creationId xmlns:p14="http://schemas.microsoft.com/office/powerpoint/2010/main" val="20429631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963D7-B5E1-78DE-E77A-A2995ED396E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29168C2-E572-33FC-AADC-B032FDDBD568}"/>
              </a:ext>
            </a:extLst>
          </p:cNvPr>
          <p:cNvSpPr txBox="1"/>
          <p:nvPr/>
        </p:nvSpPr>
        <p:spPr>
          <a:xfrm>
            <a:off x="928467"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18-وزن مصراع «سلسله موی دوست حلقه دام بلاست» در کدام گزینه آمده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فعلاتن فعلاتن فعلاتن فعلاتن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مفتعلن مفتعلن مفتعلن مفتعلن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ج) مفتعلن فاعلن مفتعلن فاعلن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 مفتعلن مفاعلن مفتعلن مفاعل</a:t>
            </a:r>
          </a:p>
        </p:txBody>
      </p:sp>
      <p:sp>
        <p:nvSpPr>
          <p:cNvPr id="11" name="TextBox 10">
            <a:extLst>
              <a:ext uri="{FF2B5EF4-FFF2-40B4-BE49-F238E27FC236}">
                <a16:creationId xmlns:a16="http://schemas.microsoft.com/office/drawing/2014/main" id="{52D001A7-7DE8-C740-FE5A-FD2DB58645B4}"/>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5677602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016B4-03BB-D61B-35A0-887E6317EC1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F60A74A-D1D9-7E41-65C1-6ACFFB186ACD}"/>
              </a:ext>
            </a:extLst>
          </p:cNvPr>
          <p:cNvSpPr txBox="1"/>
          <p:nvPr/>
        </p:nvSpPr>
        <p:spPr>
          <a:xfrm>
            <a:off x="928467"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19-کدام‌یک از ابیات زیر دارای وزن همسان دولختی است؟ یک دلیل بیاورید. ‌</a:t>
            </a:r>
          </a:p>
          <a:p>
            <a:pPr lvl="0" algn="r" rtl="1">
              <a:lnSpc>
                <a:spcPct val="200000"/>
              </a:lnSpc>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الف) چو دل بر نهی بر </a:t>
            </a:r>
            <a:r>
              <a:rPr lang="fa-IR" sz="2400" b="1" dirty="0">
                <a:solidFill>
                  <a:prstClr val="black"/>
                </a:solidFill>
                <a:cs typeface="B Nazanin" panose="00000400000000000000" pitchFamily="2" charset="-78"/>
              </a:rPr>
              <a:t>سرای کهن				کند ناز و ز تو بپوشد سخن</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algn="r" rtl="1">
              <a:lnSpc>
                <a:spcPct val="200000"/>
              </a:lnSpc>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هان ای دل عبرت بین، از دیده عبر </a:t>
            </a:r>
            <a:r>
              <a:rPr lang="fa-IR" sz="2400" b="1" dirty="0">
                <a:solidFill>
                  <a:prstClr val="black"/>
                </a:solidFill>
                <a:cs typeface="B Nazanin" panose="00000400000000000000" pitchFamily="2" charset="-78"/>
              </a:rPr>
              <a:t>کن هان		ایوان مداین را، آیینۀ عبرت دان</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p>
        </p:txBody>
      </p:sp>
      <p:sp>
        <p:nvSpPr>
          <p:cNvPr id="11" name="TextBox 10">
            <a:extLst>
              <a:ext uri="{FF2B5EF4-FFF2-40B4-BE49-F238E27FC236}">
                <a16:creationId xmlns:a16="http://schemas.microsoft.com/office/drawing/2014/main" id="{08537F86-37CB-4C49-8009-B5CD63E916EF}"/>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3192257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22828-AB96-9C37-817A-F51953A60CC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26C037F-7FE6-23A9-C641-67F2B396630A}"/>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20-در اوزان دولختی یا دوری، هجای کوتاه یا کشیده، در پایان نیم‌مصراع، هجای .................. به شمار می‌آید.</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p>
        </p:txBody>
      </p:sp>
      <p:sp>
        <p:nvSpPr>
          <p:cNvPr id="11" name="TextBox 10">
            <a:extLst>
              <a:ext uri="{FF2B5EF4-FFF2-40B4-BE49-F238E27FC236}">
                <a16:creationId xmlns:a16="http://schemas.microsoft.com/office/drawing/2014/main" id="{0CEA7C8F-1A81-AB46-4494-853F8F5F4161}"/>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4921442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35BE6-5F69-6F4B-6347-E7CDD6E779F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8013391-90AC-5DEF-D6D4-843CCFDB3B57}"/>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21-با خوانش درست بیت زیر، خانه‌های خالی جدول را کامل کنید.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هان ای دل عبرت بین، از دیده عبر کن هان	 	ایوان مداین را، آیینۀ عبرت دان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p>
        </p:txBody>
      </p:sp>
      <p:sp>
        <p:nvSpPr>
          <p:cNvPr id="11" name="TextBox 10">
            <a:extLst>
              <a:ext uri="{FF2B5EF4-FFF2-40B4-BE49-F238E27FC236}">
                <a16:creationId xmlns:a16="http://schemas.microsoft.com/office/drawing/2014/main" id="{BF2C33C9-3EDE-9E52-6DAB-0402FE8018F5}"/>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2860568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A5624-46E6-A480-C983-5139076D742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532BD3A-E519-51D1-9672-0F34B6C9D386}"/>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22-وزن کدام بیت «مفعولٌ مفاعیلن مفعولُ مفاعیلن»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الف) حالی درون پرده بسی فتنه می‌رود	 		 تا آن زمان که پرده بر افتد چه‌ها کنند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ای دوست شکر خوشتر یا آن که شکر سازد؟	 	خوبی قمر بهتر، یا آن که قمر سازد؟ 	</a:t>
            </a:r>
          </a:p>
        </p:txBody>
      </p:sp>
      <p:sp>
        <p:nvSpPr>
          <p:cNvPr id="11" name="TextBox 10">
            <a:extLst>
              <a:ext uri="{FF2B5EF4-FFF2-40B4-BE49-F238E27FC236}">
                <a16:creationId xmlns:a16="http://schemas.microsoft.com/office/drawing/2014/main" id="{80F13618-000E-315E-0293-9C109D87A2D3}"/>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7783255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EF9AE-D407-DE6F-3FB9-00AE949FA05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675BE03-0221-F043-D8D1-002FCF873962}"/>
              </a:ext>
            </a:extLst>
          </p:cNvPr>
          <p:cNvSpPr txBox="1"/>
          <p:nvPr/>
        </p:nvSpPr>
        <p:spPr>
          <a:xfrm>
            <a:off x="928467" y="906474"/>
            <a:ext cx="11277601" cy="5170646"/>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23-وزن واژۀ بیت: «باغ سلام می‌کند، سرو قیام می‌کند / سبزه پیاده می‌رود، غنچه سوار می‌رسد» کدام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مفاعلن فعلاتن مفاعلن فعلاتن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مفتعلن مفاعلن مفتعلن مفاعلن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ج) فعلاتُ فاعلاتن فعلاتُ فاعلاتن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 مستفعلُ مفعولن مستفعلُ مفعولن 	</a:t>
            </a:r>
          </a:p>
        </p:txBody>
      </p:sp>
      <p:sp>
        <p:nvSpPr>
          <p:cNvPr id="11" name="TextBox 10">
            <a:extLst>
              <a:ext uri="{FF2B5EF4-FFF2-40B4-BE49-F238E27FC236}">
                <a16:creationId xmlns:a16="http://schemas.microsoft.com/office/drawing/2014/main" id="{691AB9A7-C47F-88E9-62A9-E824393D21C5}"/>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8569376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A0F45-660A-3D4C-1804-5F190B590E0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3A4C39A-A15C-E81D-8BC2-273BD0F290B6}"/>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24-کدام‌یک از ابیات زیر دارای وزن همسان دولختی است؟ یک دلیل بیاورید.‌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الف) وجودم به تنگ آمد از جور تنگی	 	 شدم در سفر روزگاری درنگی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اشک سحر زداید، از لوح دل سیاهی 	 	خرّم کند چمن را، باران صبحگاهی	</a:t>
            </a:r>
          </a:p>
        </p:txBody>
      </p:sp>
      <p:sp>
        <p:nvSpPr>
          <p:cNvPr id="11" name="TextBox 10">
            <a:extLst>
              <a:ext uri="{FF2B5EF4-FFF2-40B4-BE49-F238E27FC236}">
                <a16:creationId xmlns:a16="http://schemas.microsoft.com/office/drawing/2014/main" id="{15A7CB54-77F7-BAF7-FC99-3DBEFE89E3EE}"/>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773774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40ADD-8BD6-B454-3B9B-EFCB8C87941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85E5393-445D-8F37-A080-15B59595AA03}"/>
              </a:ext>
            </a:extLst>
          </p:cNvPr>
          <p:cNvSpPr txBox="1"/>
          <p:nvPr/>
        </p:nvSpPr>
        <p:spPr>
          <a:xfrm>
            <a:off x="989922" y="1989686"/>
            <a:ext cx="11277601" cy="2462213"/>
          </a:xfrm>
          <a:prstGeom prst="rect">
            <a:avLst/>
          </a:prstGeom>
          <a:noFill/>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88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 پیروز باشی</a:t>
            </a:r>
            <a:endParaRPr kumimoji="0" lang="fa-IR" sz="88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40402279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D8C10-8D58-4FA2-8805-138227407AB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9796F7D-A7B1-BBEA-22BD-FC26C98A09CB}"/>
              </a:ext>
            </a:extLst>
          </p:cNvPr>
          <p:cNvSpPr txBox="1"/>
          <p:nvPr/>
        </p:nvSpPr>
        <p:spPr>
          <a:xfrm>
            <a:off x="717452" y="1383280"/>
            <a:ext cx="11474549" cy="5170646"/>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برای درک بهتر نظم پایه‌های همسان دولَختی، وزن و نشانه‌های هجایی بیت را نشان می‌دهیم.</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با خوانش صحیح بیت متوجه می‌شویم که هر مصرع چهار پایةآوایی دارد و از دو پارة همسان تشکیل شده است.</a:t>
            </a:r>
          </a:p>
        </p:txBody>
      </p:sp>
      <p:sp>
        <p:nvSpPr>
          <p:cNvPr id="11" name="TextBox 10">
            <a:extLst>
              <a:ext uri="{FF2B5EF4-FFF2-40B4-BE49-F238E27FC236}">
                <a16:creationId xmlns:a16="http://schemas.microsoft.com/office/drawing/2014/main" id="{9A84E27B-DE8E-448F-D467-7C3FECFA6F8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graphicFrame>
        <p:nvGraphicFramePr>
          <p:cNvPr id="5" name="Table 4">
            <a:extLst>
              <a:ext uri="{FF2B5EF4-FFF2-40B4-BE49-F238E27FC236}">
                <a16:creationId xmlns:a16="http://schemas.microsoft.com/office/drawing/2014/main" id="{9851B4E7-0597-CC99-6C1F-73EC61F763AB}"/>
              </a:ext>
            </a:extLst>
          </p:cNvPr>
          <p:cNvGraphicFramePr>
            <a:graphicFrameLocks noGrp="1"/>
          </p:cNvGraphicFramePr>
          <p:nvPr>
            <p:extLst>
              <p:ext uri="{D42A27DB-BD31-4B8C-83A1-F6EECF244321}">
                <p14:modId xmlns:p14="http://schemas.microsoft.com/office/powerpoint/2010/main" val="4193024664"/>
              </p:ext>
            </p:extLst>
          </p:nvPr>
        </p:nvGraphicFramePr>
        <p:xfrm>
          <a:off x="1392702" y="2506261"/>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وی بِ شادی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خُش می 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بامدادی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ای بادِ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دوست دادی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پیغامِ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روح کردی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پیوندِ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فاعلاتن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مفعولُ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فاعلاتن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مفعولُ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 ـ U ـ ـ</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ـ U</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 ـ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ـ </a:t>
                      </a:r>
                      <a:r>
                        <a:rPr lang="en-US" sz="2400" b="1" dirty="0">
                          <a:solidFill>
                            <a:schemeClr val="tx1"/>
                          </a:solidFill>
                          <a:cs typeface="B Nazanin" panose="00000400000000000000" pitchFamily="2" charset="-78"/>
                        </a:rPr>
                        <a:t>U</a:t>
                      </a: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32536376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5ED62-B6EA-807F-8B5B-8A5FDAFA8E6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823C7DE-E997-C4D1-A065-9BDADCB71F83}"/>
              </a:ext>
            </a:extLst>
          </p:cNvPr>
          <p:cNvSpPr txBox="1"/>
          <p:nvPr/>
        </p:nvSpPr>
        <p:spPr>
          <a:xfrm>
            <a:off x="914399"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Titr" panose="00000700000000000000" pitchFamily="2" charset="-78"/>
              </a:rPr>
              <a:t>قاعدۀ وزن‌های برشی: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وزن بیت برپایةبرش هجایی  « سه تایی ــ چهارتایی» است اگر هجاها را به شیوة «چهارتایی ــ سه تایی» دسته‎بندی کنیم، وزن واژه« مستفعلن فعولن»  می‌شود.</a:t>
            </a:r>
          </a:p>
        </p:txBody>
      </p:sp>
      <p:sp>
        <p:nvSpPr>
          <p:cNvPr id="11" name="TextBox 10">
            <a:extLst>
              <a:ext uri="{FF2B5EF4-FFF2-40B4-BE49-F238E27FC236}">
                <a16:creationId xmlns:a16="http://schemas.microsoft.com/office/drawing/2014/main" id="{A14D4AA6-F240-08A3-6DF3-1D5E48C66EE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graphicFrame>
        <p:nvGraphicFramePr>
          <p:cNvPr id="2" name="Table 1">
            <a:extLst>
              <a:ext uri="{FF2B5EF4-FFF2-40B4-BE49-F238E27FC236}">
                <a16:creationId xmlns:a16="http://schemas.microsoft.com/office/drawing/2014/main" id="{3DE427BD-8900-BE90-74EC-62DDDB53532D}"/>
              </a:ext>
            </a:extLst>
          </p:cNvPr>
          <p:cNvGraphicFramePr>
            <a:graphicFrameLocks noGrp="1"/>
          </p:cNvGraphicFramePr>
          <p:nvPr>
            <p:extLst>
              <p:ext uri="{D42A27DB-BD31-4B8C-83A1-F6EECF244321}">
                <p14:modId xmlns:p14="http://schemas.microsoft.com/office/powerpoint/2010/main" val="2684763062"/>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بِ شادی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خُش می رَ وی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مدادی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ای بادِ با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ست دادی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پیغامِ دو</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ح کردی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پیوندِ رو</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فعولن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مستفعلن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فعولن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مستفعلن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U ـ ـ</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ـ 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ـ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112762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208E1-C698-3DAC-D1AE-AB6CE6494C4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9518124-1C03-08C5-D4CD-15C770774CA9}"/>
              </a:ext>
            </a:extLst>
          </p:cNvPr>
          <p:cNvSpPr txBox="1"/>
          <p:nvPr/>
        </p:nvSpPr>
        <p:spPr>
          <a:xfrm>
            <a:off x="914399" y="906474"/>
            <a:ext cx="11277601" cy="5170646"/>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قاعدۀ وزن‌های برشی: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 اگر اولین رکن بر وزن «مستفعلُ» یا «مفعولُ» باشد، هجاهای بیت را می‌توان به دو شکل دسته‌بندی کرد.</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2- اگر رکن اول بر وزن «مستفعلن» و رکن دوم «متفاوت» باشد، هجاهای بیت را می‌توان به دو شکل دسته‌بندی کرد.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توج</a:t>
            </a:r>
            <a:r>
              <a:rPr lang="fa-IR" sz="2400" b="1" dirty="0">
                <a:solidFill>
                  <a:prstClr val="black"/>
                </a:solidFill>
                <a:latin typeface="Calibri" panose="020F0502020204030204"/>
                <a:cs typeface="B Nazanin" panose="00000400000000000000" pitchFamily="2" charset="-78"/>
              </a:rPr>
              <a:t>ّه: موارد بالا ویژگی مشترک اغلب ابیات دوبرشی است اما برخی وزن‌های دوبرشی از این قاعده پیروی نمی‌کنند.</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586231FB-8F06-E45C-785F-BB7029E03136}"/>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spTree>
    <p:extLst>
      <p:ext uri="{BB962C8B-B14F-4D97-AF65-F5344CB8AC3E}">
        <p14:creationId xmlns:p14="http://schemas.microsoft.com/office/powerpoint/2010/main" val="2357980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49314-802A-4B9E-2961-432FC576688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F71CFE3-995D-1D87-E4A1-CFABF6D1C79F}"/>
              </a:ext>
            </a:extLst>
          </p:cNvPr>
          <p:cNvSpPr txBox="1"/>
          <p:nvPr/>
        </p:nvSpPr>
        <p:spPr>
          <a:xfrm>
            <a:off x="914399"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وزن دوری:</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در کتاب درسی منظور از وزن دوری همان وزن‌های دولختی است اما در اغلب وزن‌های دوری مجموع هجاهای دو رکن ناهمسان کنار هم، پنج یا هفت هجاست. </a:t>
            </a: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2C16B31F-EA9D-FEE9-ED85-300C491E1FB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spTree>
    <p:extLst>
      <p:ext uri="{BB962C8B-B14F-4D97-AF65-F5344CB8AC3E}">
        <p14:creationId xmlns:p14="http://schemas.microsoft.com/office/powerpoint/2010/main" val="3844380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4664F-07F2-0F4D-6231-0D08C3146BA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3FDE9BD-3927-4BC5-2218-676ED69A7A35}"/>
              </a:ext>
            </a:extLst>
          </p:cNvPr>
          <p:cNvSpPr txBox="1"/>
          <p:nvPr/>
        </p:nvSpPr>
        <p:spPr>
          <a:xfrm>
            <a:off x="914399" y="906474"/>
            <a:ext cx="11277601"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1- هر مصراع از دو پارۀ همگون تشکیل می‌شود؛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در پایان هر نیم‌مصراع مکثی بالقوّه وجود دارد که </a:t>
            </a:r>
            <a:r>
              <a:rPr lang="fa-IR" sz="2400" b="1" dirty="0">
                <a:solidFill>
                  <a:prstClr val="black"/>
                </a:solidFill>
                <a:latin typeface="Calibri" panose="020F0502020204030204"/>
                <a:cs typeface="B Nazanin" panose="00000400000000000000" pitchFamily="2" charset="-78"/>
              </a:rPr>
              <a:t>بیت را به دو نیمۀ مساوی تقسیم می‌کند.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3- هجای پایان هر نیم‌مصراع در صورت «کوتاه» یا «کشیده» بودن همانند هجای پایان مصراع، «بلند» شمرده‌می‌شود.</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4- هر مصراع از چهار رکن تشکیل می‌شود که دوبه‌دو‌، همسان هستند.  (                              )</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5- رکن پایانی در این وزن‌ها کوتاه نمی‌شود.</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6- در این وزن‌ها دو رکن کنار هم متفاوت هستند.</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A55FE384-0E4C-A752-0FC6-FA7F38A96474}"/>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sp>
        <p:nvSpPr>
          <p:cNvPr id="2" name="Isosceles Triangle 1">
            <a:extLst>
              <a:ext uri="{FF2B5EF4-FFF2-40B4-BE49-F238E27FC236}">
                <a16:creationId xmlns:a16="http://schemas.microsoft.com/office/drawing/2014/main" id="{D0305FA2-EBBB-C6C6-1884-695F19678838}"/>
              </a:ext>
            </a:extLst>
          </p:cNvPr>
          <p:cNvSpPr/>
          <p:nvPr/>
        </p:nvSpPr>
        <p:spPr>
          <a:xfrm>
            <a:off x="4304714" y="4868314"/>
            <a:ext cx="281354" cy="28135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Isosceles Triangle 2">
            <a:extLst>
              <a:ext uri="{FF2B5EF4-FFF2-40B4-BE49-F238E27FC236}">
                <a16:creationId xmlns:a16="http://schemas.microsoft.com/office/drawing/2014/main" id="{7FDF8A9C-F71F-12BC-5B2F-BF9F1D3BFB54}"/>
              </a:ext>
            </a:extLst>
          </p:cNvPr>
          <p:cNvSpPr/>
          <p:nvPr/>
        </p:nvSpPr>
        <p:spPr>
          <a:xfrm>
            <a:off x="3387969" y="4868313"/>
            <a:ext cx="281354" cy="281355"/>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96AF6E8-6691-1EE6-1DA8-298967A12864}"/>
              </a:ext>
            </a:extLst>
          </p:cNvPr>
          <p:cNvSpPr/>
          <p:nvPr/>
        </p:nvSpPr>
        <p:spPr>
          <a:xfrm>
            <a:off x="3826412" y="4868313"/>
            <a:ext cx="281354" cy="28135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B5AF449E-D60B-7F09-401B-75D4B23F7DC2}"/>
              </a:ext>
            </a:extLst>
          </p:cNvPr>
          <p:cNvSpPr/>
          <p:nvPr/>
        </p:nvSpPr>
        <p:spPr>
          <a:xfrm>
            <a:off x="2867464" y="4868313"/>
            <a:ext cx="281354" cy="28135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1119706"/>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478</TotalTime>
  <Words>3136</Words>
  <Application>Microsoft Office PowerPoint</Application>
  <PresentationFormat>Widescreen</PresentationFormat>
  <Paragraphs>453</Paragraphs>
  <Slides>49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dc:creator>
  <cp:lastModifiedBy>Ali</cp:lastModifiedBy>
  <cp:revision>11</cp:revision>
  <dcterms:created xsi:type="dcterms:W3CDTF">2025-02-21T15:46:36Z</dcterms:created>
  <dcterms:modified xsi:type="dcterms:W3CDTF">2025-02-23T12:28:05Z</dcterms:modified>
</cp:coreProperties>
</file>