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85" r:id="rId2"/>
    <p:sldId id="397" r:id="rId3"/>
    <p:sldId id="398" r:id="rId4"/>
    <p:sldId id="399" r:id="rId5"/>
    <p:sldId id="400" r:id="rId6"/>
    <p:sldId id="401" r:id="rId7"/>
    <p:sldId id="402" r:id="rId8"/>
    <p:sldId id="403" r:id="rId9"/>
    <p:sldId id="404" r:id="rId10"/>
    <p:sldId id="405" r:id="rId11"/>
    <p:sldId id="406" r:id="rId12"/>
    <p:sldId id="407" r:id="rId13"/>
    <p:sldId id="408" r:id="rId14"/>
    <p:sldId id="409" r:id="rId15"/>
    <p:sldId id="410" r:id="rId16"/>
    <p:sldId id="411" r:id="rId17"/>
    <p:sldId id="412" r:id="rId18"/>
    <p:sldId id="413" r:id="rId19"/>
    <p:sldId id="414" r:id="rId20"/>
    <p:sldId id="415" r:id="rId21"/>
    <p:sldId id="416" r:id="rId22"/>
    <p:sldId id="417" r:id="rId23"/>
    <p:sldId id="418" r:id="rId24"/>
    <p:sldId id="419" r:id="rId25"/>
    <p:sldId id="420" r:id="rId26"/>
    <p:sldId id="421" r:id="rId27"/>
    <p:sldId id="422" r:id="rId28"/>
    <p:sldId id="423" r:id="rId29"/>
    <p:sldId id="424" r:id="rId30"/>
    <p:sldId id="425" r:id="rId31"/>
    <p:sldId id="426" r:id="rId32"/>
    <p:sldId id="427" r:id="rId33"/>
    <p:sldId id="428" r:id="rId34"/>
    <p:sldId id="429" r:id="rId35"/>
    <p:sldId id="430" r:id="rId36"/>
    <p:sldId id="431" r:id="rId37"/>
    <p:sldId id="432" r:id="rId38"/>
    <p:sldId id="433" r:id="rId39"/>
    <p:sldId id="434" r:id="rId40"/>
    <p:sldId id="435" r:id="rId41"/>
    <p:sldId id="436" r:id="rId42"/>
    <p:sldId id="437" r:id="rId43"/>
    <p:sldId id="438" r:id="rId44"/>
    <p:sldId id="439" r:id="rId45"/>
    <p:sldId id="440" r:id="rId46"/>
    <p:sldId id="441" r:id="rId47"/>
    <p:sldId id="442" r:id="rId48"/>
    <p:sldId id="443" r:id="rId49"/>
    <p:sldId id="444" r:id="rId50"/>
    <p:sldId id="445" r:id="rId5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75" d="100"/>
          <a:sy n="75" d="100"/>
        </p:scale>
        <p:origin x="31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A87ACE-F0F5-3697-6B8B-02A86AAE3E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790A64B-02A4-EE05-BD37-4690304456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AB09EF-3480-382F-905F-80049DA8D2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FD906-CF84-4487-B7DB-35D5F0A3DAB7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BC8BCA-EB4F-ED80-7257-6AE6EB30E7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66047F-1CA0-48C8-0BC3-B738D6DBB3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B40E4-0D20-46F6-BB7B-2039B935D7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85314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5E43D0-9CCA-BD8F-3F0C-B38E1BD3B0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C95A419-C6EF-10B9-C5DF-7396F82215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A46C4E-3EE3-7643-9773-29F7B86324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FD906-CF84-4487-B7DB-35D5F0A3DAB7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910D43-478A-B932-DF42-169140E06E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62AFC4-DEC1-C4AB-290E-256DDB01EA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B40E4-0D20-46F6-BB7B-2039B935D7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316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C53B880-EFFF-A909-F922-AE1055BBE3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4678D5-268F-F166-3303-A2B3D8D429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7B5FD7-9F27-86E2-E39A-884FFF0F1A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FD906-CF84-4487-B7DB-35D5F0A3DAB7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3C6A1E-5DA8-3453-6BD5-5F858E2B03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B9CCD5-B20E-9CD8-5B6C-92673019F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B40E4-0D20-46F6-BB7B-2039B935D7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2027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3E81C28-22F5-831F-DD94-55A38B80CFB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" y="-112541"/>
            <a:ext cx="11612880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>
            <a:off x="8750103" y="-70339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علوم و فنون 2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447FAEF-8751-435F-8F78-00CB7C7398C7}"/>
              </a:ext>
            </a:extLst>
          </p:cNvPr>
          <p:cNvSpPr/>
          <p:nvPr userDrawn="1"/>
        </p:nvSpPr>
        <p:spPr>
          <a:xfrm>
            <a:off x="2468881" y="73354"/>
            <a:ext cx="5631764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درس سوم، تشبیه</a:t>
            </a:r>
          </a:p>
          <a:p>
            <a:pPr algn="ctr"/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0A071350-804D-0C3D-127A-3A58B550C5FF}"/>
              </a:ext>
            </a:extLst>
          </p:cNvPr>
          <p:cNvSpPr/>
          <p:nvPr userDrawn="1"/>
        </p:nvSpPr>
        <p:spPr>
          <a:xfrm rot="16200000">
            <a:off x="-424380" y="2950697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یازدهم انسانی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52090F0-3291-72B6-12F6-BCAFB679C6BD}"/>
              </a:ext>
            </a:extLst>
          </p:cNvPr>
          <p:cNvSpPr/>
          <p:nvPr userDrawn="1"/>
        </p:nvSpPr>
        <p:spPr>
          <a:xfrm rot="16200000">
            <a:off x="-747938" y="5032709"/>
            <a:ext cx="2661140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سید علی مرتضوی باروق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283791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DD8674-B0DD-B31C-4A73-CF5C28A870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C8C9CB-8BEB-DD9C-F9A1-7AB06DE1AB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9C5F2C-7AFA-890A-3ABE-D83D7CFCB4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FD906-CF84-4487-B7DB-35D5F0A3DAB7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F6233A-7741-5A5F-162E-B2098F1F1C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04C72E-7A85-69B8-6F52-FA7C2418D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B40E4-0D20-46F6-BB7B-2039B935D7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768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00CF63-E695-C026-DF01-BB6A4DA562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0C19C8-A83E-AC3C-57C5-41C375E13B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B2A626-2EE8-1730-580B-A6C43560AB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FD906-CF84-4487-B7DB-35D5F0A3DAB7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40FD43-68A4-B3E6-AB7D-E14DCD83B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155967-4EEC-13F0-F747-D4F88C513A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B40E4-0D20-46F6-BB7B-2039B935D7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9017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5AFB0A-8762-766F-1230-8A24D987D6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169E80-FC1F-E395-A9C4-F5019666204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0A94074-85C6-46EB-7C24-8D7D55D41C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079D91-FF10-1791-E7D8-F5682BB00C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FD906-CF84-4487-B7DB-35D5F0A3DAB7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22DED5-844D-3698-80DB-D65650AAA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C533E0B-E772-D512-5189-2045AC00A1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B40E4-0D20-46F6-BB7B-2039B935D7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153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3AC865-5C5E-8DC6-ED4C-5848E74958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AAC999-83D0-1295-955A-CEC89DE649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7304C2-4CF4-461F-DEA5-D1004D30A1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5D99634-C268-3E8C-ACF1-6DD52DA468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7FCA004-CF76-907D-43BF-02B152CF05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62BF531-7739-26BF-6D18-951D1FCE4E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FD906-CF84-4487-B7DB-35D5F0A3DAB7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26B750A-E824-3C7B-D357-258DE40B67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18C2825-B572-B6D8-9E43-35C2A05585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B40E4-0D20-46F6-BB7B-2039B935D7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017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4CA74B-789D-84CA-61F5-4EA139204F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E68193D-6526-16D0-BE61-04D8D4BCC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FD906-CF84-4487-B7DB-35D5F0A3DAB7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FC22289-03B4-DB5F-17E3-268346833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F911EC-A589-A344-E350-CE410966CD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B40E4-0D20-46F6-BB7B-2039B935D7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513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D728B2B-E286-3420-E098-16465D416B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FD906-CF84-4487-B7DB-35D5F0A3DAB7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79C8823-BE55-F358-CFCD-F5BF7553F4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7BD8A4-C37D-7A27-73CD-2F1AF9C8DE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B40E4-0D20-46F6-BB7B-2039B935D7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86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A57A11-8E3F-B685-D84F-089BBD465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E7FD93-1352-1E1E-0D1C-DA91F13667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0C2771-C10A-15D9-828B-603217EF48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BB9FC9-FF21-01EC-4640-FD6A4993BC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FD906-CF84-4487-B7DB-35D5F0A3DAB7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AF9A75-510C-FEBA-4537-C0C8CCB409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4E5303-39DB-2323-0B25-CB00566496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B40E4-0D20-46F6-BB7B-2039B935D7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60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47A60C-8428-0BA6-46FA-CC2F3D60F6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A059483-1A5A-2487-26B3-A10C27CC9D4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C707FB-9636-560F-D067-1F25AFBB6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3C32D8-B7D9-BCEE-5010-5704C8BB7C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FD906-CF84-4487-B7DB-35D5F0A3DAB7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7F2BB6-FD71-431F-89E4-9C917CC90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17FE70-EA6C-2EEE-7B83-10E9E051B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B40E4-0D20-46F6-BB7B-2039B935D7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8696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282FA63-2014-367E-BDDE-7C15A0990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DCDEC0-A334-DB22-1905-03227A5B26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D0262F-471B-6486-6053-241CC09BD1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1FD906-CF84-4487-B7DB-35D5F0A3DAB7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A6B0BE-2E95-7896-9CFF-F78E23E69B7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E54427-B6A0-60A0-58D6-709567C6A3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B40E4-0D20-46F6-BB7B-2039B935D7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518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49CA542-BA48-C7DC-2FED-4ECE1634DBCA}"/>
              </a:ext>
            </a:extLst>
          </p:cNvPr>
          <p:cNvSpPr txBox="1"/>
          <p:nvPr/>
        </p:nvSpPr>
        <p:spPr>
          <a:xfrm>
            <a:off x="2321169" y="105013"/>
            <a:ext cx="7965830" cy="66479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بسمه تعالی: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علوم و فنون یازدهم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فصل اول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درس سوم: </a:t>
            </a: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واج‌آرایی و واژه‌آرایی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هفتۀ سوم، زنگ اول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مدرس: </a:t>
            </a: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دکتر </a:t>
            </a: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سید ع</a:t>
            </a: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لی مرتضوی باروق</a:t>
            </a:r>
            <a:endParaRPr lang="fa-IR" sz="2400" b="1" dirty="0">
              <a:solidFill>
                <a:prstClr val="black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 err="1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Adabiat_mortazavi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38353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593EE59-CD2A-604F-1E8E-4AE541963635}"/>
              </a:ext>
            </a:extLst>
          </p:cNvPr>
          <p:cNvSpPr txBox="1"/>
          <p:nvPr/>
        </p:nvSpPr>
        <p:spPr>
          <a:xfrm>
            <a:off x="10481207" y="283703"/>
            <a:ext cx="147750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0F4E49-589B-5727-5977-E114B260DCBF}"/>
              </a:ext>
            </a:extLst>
          </p:cNvPr>
          <p:cNvSpPr txBox="1"/>
          <p:nvPr/>
        </p:nvSpPr>
        <p:spPr>
          <a:xfrm>
            <a:off x="1266092" y="970455"/>
            <a:ext cx="10692622" cy="4478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4-ادات تشبیه: (واژۀ همانندی) واژه‌ای است که آن را برای بیان شباهت میان دو پدیده به‌کار می‌بریم. مانند «چون، وش» در بیت زیر: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این زبان چون سنگ و هم آهن‌وش است	 و آنچه بجهد از زبـان، چون آتش است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واژۀ «مانند» و معادل‌های معنایی آن ادات تشبیه هستند.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انواع ادات تشبیه     1- حرف اضافه: چون، همچون، چو، همچو، چنان، چونان، چنانچون،...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	                 2- واژگان لغوی: صفت، رنگ، کردار، ماننده، مانا، گویی، گفتی، برابر کردن، به سان،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		     به شیوۀ...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		   3- پسوند: وش(فش)، وار، فام، گون، گونه، سان، سا، آسا ...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6E5CA75-68A7-825D-62AB-0DA5E9180DF1}"/>
              </a:ext>
            </a:extLst>
          </p:cNvPr>
          <p:cNvCxnSpPr>
            <a:cxnSpLocks/>
          </p:cNvCxnSpPr>
          <p:nvPr/>
        </p:nvCxnSpPr>
        <p:spPr>
          <a:xfrm>
            <a:off x="10056055" y="3429000"/>
            <a:ext cx="0" cy="1944858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03581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4E6DCAC-BA06-2BA4-D62F-B3C17720BF12}"/>
              </a:ext>
            </a:extLst>
          </p:cNvPr>
          <p:cNvSpPr txBox="1"/>
          <p:nvPr/>
        </p:nvSpPr>
        <p:spPr>
          <a:xfrm>
            <a:off x="1420838" y="1559305"/>
            <a:ext cx="10283482" cy="4944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تمرین: چهار پایۀ (رکن) تشبیه را در ابیات زیر مشخص کنید.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342900" marR="0" lvl="0" indent="-34290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  <a:buFont typeface="Times New Roman" panose="02020603050405020304" pitchFamily="18" charset="0"/>
              <a:buChar char="-"/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بلم آرام چون قویی سبکبار		به­نرمی بر سر کارون همی رفت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342900" marR="0" lvl="0" indent="-34290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  <a:buFont typeface="Times New Roman" panose="02020603050405020304" pitchFamily="18" charset="0"/>
              <a:buChar char="-"/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شب در تمام پنجره­های پریده­رنگ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indent="45720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مانند یک تصوّر مشکوک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indent="45720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پیوسته در تراکم و طغیان بود</a:t>
            </a:r>
            <a:r>
              <a:rPr lang="en-US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</a:t>
            </a:r>
          </a:p>
          <a:p>
            <a:pPr marL="342900" marR="0" lvl="0" indent="-34290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  <a:buFont typeface="Times New Roman" panose="02020603050405020304" pitchFamily="18" charset="0"/>
              <a:buChar char="-"/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و او به شیوة باران پر از طراوت تکرار بود</a:t>
            </a:r>
            <a:r>
              <a:rPr lang="en-US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7F2340-A1C0-7ECC-B046-B53ED526A1CB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5369052-4F27-6EB6-E9FF-EE5555C07D80}"/>
              </a:ext>
            </a:extLst>
          </p:cNvPr>
          <p:cNvSpPr txBox="1"/>
          <p:nvPr/>
        </p:nvSpPr>
        <p:spPr>
          <a:xfrm>
            <a:off x="10114669" y="1088049"/>
            <a:ext cx="191672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ar-SA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پایه­های تشبیه: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35508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1C11C51-D9FD-50AC-3A6A-5A317D09393B}"/>
              </a:ext>
            </a:extLst>
          </p:cNvPr>
          <p:cNvSpPr txBox="1"/>
          <p:nvPr/>
        </p:nvSpPr>
        <p:spPr>
          <a:xfrm>
            <a:off x="8131126" y="966237"/>
            <a:ext cx="3886199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انواع تشبیه از نظر پایه­ها(ارکان)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8297DBA-3978-52E9-76B2-83AAB7AE6205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7F48A3E-2B11-18D8-8E19-95927803701B}"/>
              </a:ext>
            </a:extLst>
          </p:cNvPr>
          <p:cNvSpPr txBox="1"/>
          <p:nvPr/>
        </p:nvSpPr>
        <p:spPr>
          <a:xfrm>
            <a:off x="1171134" y="1952685"/>
            <a:ext cx="10846191" cy="38985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الف) تشبیه گسترده: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تشبیهی که سه یا چهار رکن را در خود داشته­باشد. (در تشبیه وجود دو رکن «مشبّه» و «مشبّهٌ به» به عنوان طرفین تشبیه ضروری است اما سایر ارکان تشبیه قابل حذف است.)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مثال: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زندگی آتشگهی دیرنده پا برجاست/ گر بیفروزیش، رقص شعله­اش در هر کران پیداست / ور نه، خاموش است و خاموشی گناه ماست</a:t>
            </a:r>
            <a:r>
              <a:rPr lang="en-US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</a:t>
            </a: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این نمونه ادات تشبیه حذف شده و مشبّه، مشبّهٌ به و وجه شبه آمده­است.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56041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985E4C5-4AAF-0696-249B-C29E5D5B6295}"/>
              </a:ext>
            </a:extLst>
          </p:cNvPr>
          <p:cNvSpPr txBox="1"/>
          <p:nvPr/>
        </p:nvSpPr>
        <p:spPr>
          <a:xfrm>
            <a:off x="8131126" y="966237"/>
            <a:ext cx="3886199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انواع تشبیه از نظر پایه­ها(ارکان)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884FA17-1304-8C5E-8102-2695E14B9CD4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6DAFB28-6F66-8711-E8D8-13D59FDADC0C}"/>
              </a:ext>
            </a:extLst>
          </p:cNvPr>
          <p:cNvSpPr txBox="1"/>
          <p:nvPr/>
        </p:nvSpPr>
        <p:spPr>
          <a:xfrm>
            <a:off x="1045700" y="1797784"/>
            <a:ext cx="10578903" cy="24211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مثال­های دیگر از این نوع: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    	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نامت در چشمانم / چون لاله، سرخ / چون نسترن، سپید / و مثل سرو، سبز می­ایستد</a:t>
            </a:r>
            <a:r>
              <a:rPr lang="en-US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45720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سینه باید گشاده چون دریا		 تا کند نغمه­ای چو دریا ساز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93661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98107F1-AAC2-14AE-0134-BC23112F22EF}"/>
              </a:ext>
            </a:extLst>
          </p:cNvPr>
          <p:cNvSpPr txBox="1"/>
          <p:nvPr/>
        </p:nvSpPr>
        <p:spPr>
          <a:xfrm>
            <a:off x="8131126" y="966237"/>
            <a:ext cx="3886199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انواع تشبیه از نظر پایه­ها(ارکان)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0C1973C-ABD6-D3A1-9E6D-39DF8E86DB51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1B0A32F-752B-35AA-C622-1E8A0D88192F}"/>
              </a:ext>
            </a:extLst>
          </p:cNvPr>
          <p:cNvSpPr txBox="1"/>
          <p:nvPr/>
        </p:nvSpPr>
        <p:spPr>
          <a:xfrm>
            <a:off x="1252025" y="1573527"/>
            <a:ext cx="10765300" cy="24211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45720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ب) تشبیه فشرده(بلیغ):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این نوع تشبیه تنها طرفین اصلی (مشبه و مشبهٌ به) ذکر می­شود.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45720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مثال: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 مهتر، آفتاب چراغ آسمان است و تو چراغ زمینی، آفتاب چراغ دنیاست، تو چراغ دینی</a:t>
            </a:r>
            <a:r>
              <a:rPr lang="en-US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</a:t>
            </a:r>
            <a:r>
              <a:rPr lang="en-US" sz="2400" b="1" kern="100" dirty="0">
                <a:effectLst/>
                <a:latin typeface="B Nazanin" panose="00000400000000000000" pitchFamily="2" charset="-78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45720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26971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42CAF4C-B1DA-43D3-50D6-410CCC184CE7}"/>
              </a:ext>
            </a:extLst>
          </p:cNvPr>
          <p:cNvSpPr txBox="1"/>
          <p:nvPr/>
        </p:nvSpPr>
        <p:spPr>
          <a:xfrm>
            <a:off x="8131126" y="966237"/>
            <a:ext cx="3886199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انواع تشبیه از نظر پایه­ها(ارکان)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86F998A-DA74-7260-184F-E0734E34AC37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11" name="Rectangle 5">
            <a:extLst>
              <a:ext uri="{FF2B5EF4-FFF2-40B4-BE49-F238E27FC236}">
                <a16:creationId xmlns:a16="http://schemas.microsoft.com/office/drawing/2014/main" id="{70E10813-3BCE-0BF0-47AD-DC11BF3B86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a-IR" altLang="en-US" sz="12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اضافی(اضافۀ تشبیهی) </a:t>
            </a:r>
            <a:r>
              <a:rPr kumimoji="0" lang="fa-IR" altLang="en-US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این نوع تشبیه طرفین اصلی (مشبه و مشبهٌ به) جابه­جا شده یک گروه اسمی به صورت ترکیب اضافی (مضاف و مضاف­الیه) می­سازد.</a:t>
            </a:r>
            <a:endParaRPr kumimoji="0" lang="en-US" altLang="en-US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6">
            <a:extLst>
              <a:ext uri="{FF2B5EF4-FFF2-40B4-BE49-F238E27FC236}">
                <a16:creationId xmlns:a16="http://schemas.microsoft.com/office/drawing/2014/main" id="{859211C8-D040-9E9C-F44B-D918E21EB6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85952" y="4007784"/>
            <a:ext cx="920476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مثال: کیمیای سعادت («سعادت» مضاف­الیه و «مشبّه» است و «کیمیا» مضاف و مشبّهٌ به)</a:t>
            </a:r>
            <a:endParaRPr kumimoji="0" lang="fa-IR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D097201-775F-5AB8-0101-1BADB85E6634}"/>
              </a:ext>
            </a:extLst>
          </p:cNvPr>
          <p:cNvSpPr txBox="1"/>
          <p:nvPr/>
        </p:nvSpPr>
        <p:spPr>
          <a:xfrm>
            <a:off x="1125415" y="2269099"/>
            <a:ext cx="10765301" cy="1154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1- اضافی(اضافۀ تشبیهی) در این نوع تشبیه طرفین اصلی (مشبه و مشبهٌ به) جابه­جا شده یک گروه اسمی به صورت ترکیب اضافی (مضاف و مضاف­الیه) می­سازد.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B6997CC-E168-5F54-1535-80B1D11E71C7}"/>
              </a:ext>
            </a:extLst>
          </p:cNvPr>
          <p:cNvSpPr txBox="1"/>
          <p:nvPr/>
        </p:nvSpPr>
        <p:spPr>
          <a:xfrm>
            <a:off x="8581292" y="1873738"/>
            <a:ext cx="3787726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4572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انواع تشبیه فشرده (بلیغ):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88417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9DA7F81-1E93-F14D-5A06-08B3E6B22FF2}"/>
              </a:ext>
            </a:extLst>
          </p:cNvPr>
          <p:cNvSpPr txBox="1"/>
          <p:nvPr/>
        </p:nvSpPr>
        <p:spPr>
          <a:xfrm>
            <a:off x="8131126" y="966237"/>
            <a:ext cx="3886199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انواع تشبیه از نظر پایه­ها(ارکان)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DAFC436-EAD4-7EF5-AA4C-6835369226D6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98DF4CF-5230-5223-0D0A-34B2818DD327}"/>
              </a:ext>
            </a:extLst>
          </p:cNvPr>
          <p:cNvSpPr txBox="1"/>
          <p:nvPr/>
        </p:nvSpPr>
        <p:spPr>
          <a:xfrm>
            <a:off x="8581292" y="1367296"/>
            <a:ext cx="3787726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4572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انواع تشبیه فشرده (بلیغ):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1B15F32-B574-29EC-0883-1684E580140C}"/>
              </a:ext>
            </a:extLst>
          </p:cNvPr>
          <p:cNvSpPr txBox="1"/>
          <p:nvPr/>
        </p:nvSpPr>
        <p:spPr>
          <a:xfrm>
            <a:off x="1157066" y="1880337"/>
            <a:ext cx="10860259" cy="4431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مثال‌های دیگر از این نوع: 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-دست از مس وجود چو مردان ره بشوی 		تا کیمیای عشق بیابی و زر شوی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-آتش خشم اول در خداوند خشم افتد؛ پس آنگه به خصم رسد یا نرسد.(خشم منند آتش است.)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-نگارش دهد گلبن جویبار		 در آیینة آب رخسارها (آب مانند آینه است.)</a:t>
            </a:r>
          </a:p>
        </p:txBody>
      </p:sp>
    </p:spTree>
    <p:extLst>
      <p:ext uri="{BB962C8B-B14F-4D97-AF65-F5344CB8AC3E}">
        <p14:creationId xmlns:p14="http://schemas.microsoft.com/office/powerpoint/2010/main" val="39918918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A0FF57-5668-C49D-2E95-518E9FB92FA8}"/>
              </a:ext>
            </a:extLst>
          </p:cNvPr>
          <p:cNvSpPr txBox="1"/>
          <p:nvPr/>
        </p:nvSpPr>
        <p:spPr>
          <a:xfrm>
            <a:off x="8131126" y="966237"/>
            <a:ext cx="3886199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انواع تشبیه از نظر پایه­ها(ارکان)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196707C-9D85-4845-A628-D440E2C7F01C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A52F5AB-0461-872D-5DE0-DCCBA2ADE8A3}"/>
              </a:ext>
            </a:extLst>
          </p:cNvPr>
          <p:cNvSpPr txBox="1"/>
          <p:nvPr/>
        </p:nvSpPr>
        <p:spPr>
          <a:xfrm>
            <a:off x="1012875" y="2290308"/>
            <a:ext cx="11004450" cy="23185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2- غ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یراضافی:  این نوع تشبیه به صورت یک جمله (معمولاً جملۀ اسنادی) بیان می­شود. که ارکان تشبیه اجزای یک جمله هستند.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مثال: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تو آن درخت گلی کاعتدال قامت تو		بِبُرد قیمت سرو بلندبالا را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FBF94B4-307B-E8E1-5EF4-A3B514A6D62F}"/>
              </a:ext>
            </a:extLst>
          </p:cNvPr>
          <p:cNvSpPr txBox="1"/>
          <p:nvPr/>
        </p:nvSpPr>
        <p:spPr>
          <a:xfrm>
            <a:off x="8581292" y="1873738"/>
            <a:ext cx="3787726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4572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انواع تشبیه فشرده (بلیغ):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98129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6DC13BB-0CF0-0241-FA13-49942F76ED1C}"/>
              </a:ext>
            </a:extLst>
          </p:cNvPr>
          <p:cNvSpPr txBox="1"/>
          <p:nvPr/>
        </p:nvSpPr>
        <p:spPr>
          <a:xfrm>
            <a:off x="1997612" y="2759366"/>
            <a:ext cx="9706708" cy="27711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مثال‌های دیگر از این نوع:</a:t>
            </a:r>
          </a:p>
          <a:p>
            <a:pPr marL="4572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457200" algn="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تلمیذ بی­ارادت عاشق بی­زر است و رونده بی­معرفت مرغ بی­پر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         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457200" algn="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ابروش کمان قتل عاشق		گیسوش کمند عقل داناست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  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F561299-F24E-1D9C-50EA-A8D5F3CD24E8}"/>
              </a:ext>
            </a:extLst>
          </p:cNvPr>
          <p:cNvSpPr txBox="1"/>
          <p:nvPr/>
        </p:nvSpPr>
        <p:spPr>
          <a:xfrm>
            <a:off x="8131126" y="966237"/>
            <a:ext cx="3886199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انواع تشبیه از نظر پایه­ها(ارکان)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F52EA0-7CCE-1B94-8EAC-54AA0BA28E4B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2F6796D-C782-2913-B8EF-55B048E65D09}"/>
              </a:ext>
            </a:extLst>
          </p:cNvPr>
          <p:cNvSpPr txBox="1"/>
          <p:nvPr/>
        </p:nvSpPr>
        <p:spPr>
          <a:xfrm>
            <a:off x="8581292" y="1873738"/>
            <a:ext cx="3787726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4572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انواع تشبیه فشرده (بلیغ):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56816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EB83787-B5F4-599B-F18F-80A8649E3117}"/>
              </a:ext>
            </a:extLst>
          </p:cNvPr>
          <p:cNvSpPr txBox="1"/>
          <p:nvPr/>
        </p:nvSpPr>
        <p:spPr>
          <a:xfrm>
            <a:off x="10730133" y="745368"/>
            <a:ext cx="974187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نکته:</a:t>
            </a: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DBA539C-200D-64EE-7001-960621F7BF09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30BAA0-2F4D-1C8B-CD8E-A9B091F8DCE5}"/>
              </a:ext>
            </a:extLst>
          </p:cNvPr>
          <p:cNvSpPr txBox="1"/>
          <p:nvPr/>
        </p:nvSpPr>
        <p:spPr>
          <a:xfrm>
            <a:off x="1181687" y="1399405"/>
            <a:ext cx="10677378" cy="36473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1-گاهی در تشبیه غیر اضافی، مشبه به عنوان نهاد جمله به قرینۀ لفظی (شناسۀ فعل) حذف می­شود. در چنین تشبیهی «ضمیر» محذوف مشبه است.</a:t>
            </a:r>
          </a:p>
          <a:p>
            <a:pPr marR="0" lvl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indent="457200" algn="r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مثال: 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گویند روی سرخ تو سعدی که زرد کرد؟	 اکسیر عشق بر مسم افتاد و</a:t>
            </a:r>
            <a:r>
              <a:rPr lang="ar-SA" sz="2400" b="1" kern="1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[من]  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زر   شدم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indent="457200" algn="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                                                                                                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                        </a:t>
            </a:r>
            <a:endParaRPr lang="en-US" sz="1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590124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FB72AC96-8AC3-4EB5-9280-BB0E36359A12}"/>
              </a:ext>
            </a:extLst>
          </p:cNvPr>
          <p:cNvSpPr txBox="1"/>
          <p:nvPr/>
        </p:nvSpPr>
        <p:spPr>
          <a:xfrm>
            <a:off x="1350501" y="841496"/>
            <a:ext cx="10353820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 1- انواع سخن        الف) سخن عادی 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                               ب) سخن ادبی 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2-   عناصر بیان     1- تشبیه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		   2- مجاز 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                              3- استعاره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                              4- کنایه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 3- پایه¬های تشبیه    1- مشبّه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                                     2- مشبّهٌ به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                                     3- وجه شبه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                                     4- ادات تشبیه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انواع تشبیه     1- گسترده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                        2- فشرده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8669082-DBED-8DB9-D129-A1E44D62276F}"/>
              </a:ext>
            </a:extLst>
          </p:cNvPr>
          <p:cNvCxnSpPr/>
          <p:nvPr/>
        </p:nvCxnSpPr>
        <p:spPr>
          <a:xfrm>
            <a:off x="9678572" y="1209822"/>
            <a:ext cx="0" cy="745587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1B15FC2-EFE9-0327-7A7E-6BDB36613C56}"/>
              </a:ext>
            </a:extLst>
          </p:cNvPr>
          <p:cNvCxnSpPr>
            <a:cxnSpLocks/>
          </p:cNvCxnSpPr>
          <p:nvPr/>
        </p:nvCxnSpPr>
        <p:spPr>
          <a:xfrm>
            <a:off x="9676227" y="2051537"/>
            <a:ext cx="2345" cy="1577926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E58EC60B-DEAD-51F6-B73B-F42BA04AD023}"/>
              </a:ext>
            </a:extLst>
          </p:cNvPr>
          <p:cNvCxnSpPr>
            <a:cxnSpLocks/>
          </p:cNvCxnSpPr>
          <p:nvPr/>
        </p:nvCxnSpPr>
        <p:spPr>
          <a:xfrm>
            <a:off x="9254196" y="3795933"/>
            <a:ext cx="0" cy="1507587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5DB7BD1-C7E5-6BBA-1BE8-64BA48DD8878}"/>
              </a:ext>
            </a:extLst>
          </p:cNvPr>
          <p:cNvCxnSpPr>
            <a:cxnSpLocks/>
          </p:cNvCxnSpPr>
          <p:nvPr/>
        </p:nvCxnSpPr>
        <p:spPr>
          <a:xfrm>
            <a:off x="10112326" y="5360115"/>
            <a:ext cx="0" cy="1113692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21668AC7-00A1-9A06-F03B-214FE7CBA0DF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</p:spTree>
    <p:extLst>
      <p:ext uri="{BB962C8B-B14F-4D97-AF65-F5344CB8AC3E}">
        <p14:creationId xmlns:p14="http://schemas.microsoft.com/office/powerpoint/2010/main" val="36656725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03E77EB-F51E-FA8A-59DE-C3E6133F47DC}"/>
              </a:ext>
            </a:extLst>
          </p:cNvPr>
          <p:cNvSpPr txBox="1"/>
          <p:nvPr/>
        </p:nvSpPr>
        <p:spPr>
          <a:xfrm>
            <a:off x="1997612" y="1484533"/>
            <a:ext cx="9875520" cy="27238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50000"/>
              </a:lnSpc>
            </a:pPr>
            <a:r>
              <a:rPr lang="fa-I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2- گاهی دو طرف تشبیه باهم ترکیب شده یک صفت مرکب می­سازند که می­توان آن را </a:t>
            </a:r>
            <a:r>
              <a:rPr lang="fa-IR" sz="24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«تشبیه در واژه» یا «ترکیب تشبیهی» </a:t>
            </a:r>
            <a:r>
              <a:rPr lang="fa-I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نامید. مانند ترکیب­ «گل­اندام» (کسی که اندامش مانند گل است.) این نوع ترکیب را می­توان برآمده از تشبیه فشردۀ غیر اضافی دانست</a:t>
            </a:r>
            <a:endParaRPr lang="en-US" sz="2400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9596778-76BA-C927-A6CD-33316A0CCCFA}"/>
              </a:ext>
            </a:extLst>
          </p:cNvPr>
          <p:cNvSpPr txBox="1"/>
          <p:nvPr/>
        </p:nvSpPr>
        <p:spPr>
          <a:xfrm>
            <a:off x="10730133" y="745368"/>
            <a:ext cx="974187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نکته:</a:t>
            </a: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8EEB8E4-E1BA-B014-E937-7E509CA344FE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</p:spTree>
    <p:extLst>
      <p:ext uri="{BB962C8B-B14F-4D97-AF65-F5344CB8AC3E}">
        <p14:creationId xmlns:p14="http://schemas.microsoft.com/office/powerpoint/2010/main" val="38383863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4341E05-E7DB-34CF-08B8-2A034174FDA4}"/>
              </a:ext>
            </a:extLst>
          </p:cNvPr>
          <p:cNvSpPr txBox="1"/>
          <p:nvPr/>
        </p:nvSpPr>
        <p:spPr>
          <a:xfrm>
            <a:off x="10730133" y="745368"/>
            <a:ext cx="974187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نکته:</a:t>
            </a: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47C65D8-EF80-02CB-D145-F15DA94137B2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16CD96-CF3A-682F-D835-5CA37EFFB6A8}"/>
              </a:ext>
            </a:extLst>
          </p:cNvPr>
          <p:cNvSpPr txBox="1"/>
          <p:nvPr/>
        </p:nvSpPr>
        <p:spPr>
          <a:xfrm>
            <a:off x="1378634" y="1694539"/>
            <a:ext cx="9812214" cy="48000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3- گاهی ارتباط مشبّه و مشبّهٌ به پنهان (مضمر) است که یافتن تشبیه دقّت بیشتری می­طلبد.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52475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مثال: مه است این یا ملک یا آدمیزاد         تویی یا آفتاب عالم­افروز</a:t>
            </a:r>
          </a:p>
          <a:p>
            <a:pPr marL="752475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مثالی دیگر از این نوع: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52475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آن   ماه دو هفته در نقاب است		یا حوری دست در خضاب است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52475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752475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وان وسمه بر ابروان دلبند		یا قوس قزح بر آفتاب است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52475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      </a:t>
            </a:r>
            <a:endParaRPr lang="en-US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52475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17141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2DC872E-04BC-7898-0E3E-75E42C16AF2D}"/>
              </a:ext>
            </a:extLst>
          </p:cNvPr>
          <p:cNvSpPr txBox="1"/>
          <p:nvPr/>
        </p:nvSpPr>
        <p:spPr>
          <a:xfrm>
            <a:off x="10730133" y="745368"/>
            <a:ext cx="974187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نکته:</a:t>
            </a: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EB674CB-D97F-0AB1-5077-CD2E89F842D8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D4E4A8-2530-4EB8-0DD9-C0022B081FF2}"/>
              </a:ext>
            </a:extLst>
          </p:cNvPr>
          <p:cNvSpPr txBox="1"/>
          <p:nvPr/>
        </p:nvSpPr>
        <p:spPr>
          <a:xfrm>
            <a:off x="1322363" y="1519094"/>
            <a:ext cx="10381957" cy="28264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r" rtl="1">
              <a:lnSpc>
                <a:spcPct val="25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4-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گاهی شاعر مشبه را بر مشبّهٌ به، برتری می­دهد که علاوه بر پنهان بودن رابطۀ طرفین، تشبیه مرجّح نیز شکل می­گیرد.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>
              <a:lnSpc>
                <a:spcPct val="250000"/>
              </a:lnSpc>
            </a:pPr>
            <a:r>
              <a:rPr lang="ar-SA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مثال:  مادری دارم بهتر از برگ درخت/ دوستانی بهتر از آب روان/ و خدایی که در این نزدیکی است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7571668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1873FE5-0FF8-C420-541A-C9E236ADB720}"/>
              </a:ext>
            </a:extLst>
          </p:cNvPr>
          <p:cNvSpPr txBox="1"/>
          <p:nvPr/>
        </p:nvSpPr>
        <p:spPr>
          <a:xfrm>
            <a:off x="10730133" y="745368"/>
            <a:ext cx="974187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نکته:</a:t>
            </a: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24A680A-840A-3B06-CA47-C051E6BDD014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D7C724-A1BB-18F8-8B3F-48ADE1EF4674}"/>
              </a:ext>
            </a:extLst>
          </p:cNvPr>
          <p:cNvSpPr txBox="1"/>
          <p:nvPr/>
        </p:nvSpPr>
        <p:spPr>
          <a:xfrm>
            <a:off x="1209822" y="1242132"/>
            <a:ext cx="10747716" cy="45807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b="1" kern="100" dirty="0">
                <a:effectLst/>
                <a:latin typeface="B Nazanin" panose="00000400000000000000" pitchFamily="2" charset="-78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2400" b="1" kern="100" dirty="0">
                <a:effectLst/>
                <a:latin typeface="B Nazanin" panose="00000400000000000000" pitchFamily="2" charset="-78"/>
                <a:ea typeface="Calibri" panose="020F0502020204030204" pitchFamily="34" charset="0"/>
                <a:cs typeface="B Nazanin" panose="00000400000000000000" pitchFamily="2" charset="-78"/>
              </a:rPr>
              <a:t>مثال­های دیگر از این نوع: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ای سرو بلند بوستانی 	در پیش درخت قامتت پست (قامت بر سرو برتری داده­شده­است.)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   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457200" marR="0" indent="45720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نه چمن شکوفه‌ای رست چو روی دلستانت		نه صبا صنوبری یافت چو قامت بلندت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457200" marR="0" indent="45720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 </a:t>
            </a: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لبت بدیدم و لعلم بیوفتاد از چشم		سخن بگفتی و قیمت برفت لؤلؤ را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 	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295275" marR="0" indent="45720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به جایِ سرو بلندْ ایستاده بر لب جوی		چرا نظر نکنی یار سروِ بالا را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413030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25641D1-6CC6-A173-6237-4C8D7B705B85}"/>
              </a:ext>
            </a:extLst>
          </p:cNvPr>
          <p:cNvSpPr txBox="1"/>
          <p:nvPr/>
        </p:nvSpPr>
        <p:spPr>
          <a:xfrm>
            <a:off x="1392701" y="1232874"/>
            <a:ext cx="10311619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r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5-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گاهی تشبیه در جملۀ منفی می­آید که در این صورت اگر هدف توصیف باشد تشبیه همراه با تأکید است اما اگر هدف نفی همانندی باشد تشبیه وجود ندارد.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52475" marR="0" algn="r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مثال1: ای سرو به قامتش چه مانی         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زیباست ولی نه هر بلندی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52475" marR="0" algn="r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مثال 2: آتش است این بانگ نای و نیست باد		هر که این آتش ندارد نیست باد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52475" marR="0" algn="r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BC38A27-8E2C-9DB0-A2B8-58ADE78C9F98}"/>
              </a:ext>
            </a:extLst>
          </p:cNvPr>
          <p:cNvSpPr txBox="1"/>
          <p:nvPr/>
        </p:nvSpPr>
        <p:spPr>
          <a:xfrm>
            <a:off x="10730133" y="745368"/>
            <a:ext cx="974187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نکته:</a:t>
            </a: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BDDFA13-25FC-6AA4-E2A9-2A14F27E11B6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</p:spTree>
    <p:extLst>
      <p:ext uri="{BB962C8B-B14F-4D97-AF65-F5344CB8AC3E}">
        <p14:creationId xmlns:p14="http://schemas.microsoft.com/office/powerpoint/2010/main" val="16500499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53AC633-6866-0DF0-7D6D-98F9CC7BA6A6}"/>
              </a:ext>
            </a:extLst>
          </p:cNvPr>
          <p:cNvSpPr txBox="1"/>
          <p:nvPr/>
        </p:nvSpPr>
        <p:spPr>
          <a:xfrm>
            <a:off x="717453" y="930233"/>
            <a:ext cx="11221329" cy="57502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نوع تشبیه عبارت « دانا چون طبلۀ عطّار است، خاموش و هنرنمای» با کدام بیت یکسان است؟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0/25</a:t>
            </a:r>
          </a:p>
          <a:p>
            <a:pPr marL="0" marR="0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	(خرداد 1403)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الف) تو سرو جویباری تو لالۀ بهاری		تو یار غمگساری تو حور دلربایی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ب) نگارش دهد گلبن جویبار			 در آیینۀ آب رخساها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ج) هرگز کسی نداد بدین­سان نشان برف	گویی که لقمه­ایست جهان در دهان برف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 «ج» تشبیه در صورت سؤال و گزینۀ «ج» از نوع گسترده است.(دانا: مشبه، چون: ادات تشبیه، طبلۀ عطّار: مشبه به، خاموش و هنرنمای: وجه شبه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برف: مشبه، گویی: ادات تشبیه، لقمه: مشبّه به)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45720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بررسی سایر گزینه­ها: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45720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الف) تو: مشبه، سرو، لاله، حور: مشبّهٌ به  	ب) آب: مشبه، آیینه: مشبه به 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AF44F0A-E491-E43E-2D6D-204E99533C11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819580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D7C192F-27BA-929A-2F71-6C61325E2957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EDD5E08-DEA1-41C1-72FA-A7386D531897}"/>
              </a:ext>
            </a:extLst>
          </p:cNvPr>
          <p:cNvSpPr txBox="1"/>
          <p:nvPr/>
        </p:nvSpPr>
        <p:spPr>
          <a:xfrm>
            <a:off x="1508759" y="926339"/>
            <a:ext cx="10016197" cy="53450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نوع تشبیه عبارت « دانا چون طبلۀ عطّار است، خاموش و هنرنمای» با کدام بیت یکسان است؟ 		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				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(خرداد 1403)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الف) تو سرو جویباری تو لالۀ بهاری		تو یار غمگساری تو حور دلربایی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ب) نگارش دهد گلبن جویبار		 در آیینۀ آب رخساها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ج) هرگز کسی نداد بدین­سان نشان برف	گویی که لقمه­ایست جهان در دهان برف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 «ج»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شبیه در صورت سؤال و گزینۀ «ج» از نوع گسترده است.(دانا: مشبه، چون: ادات تشبیه، طبلۀ عطّار: مشبه به، خاموش و هنرنمای: وجه شبه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برف: مشبه، گویی: ادات تشبیه، لقمه: مشبّه به)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indent="457200" algn="r" rtl="1">
              <a:spcBef>
                <a:spcPts val="0"/>
              </a:spcBef>
              <a:spcAft>
                <a:spcPts val="800"/>
              </a:spcAft>
            </a:pPr>
            <a:r>
              <a:rPr lang="ar-SA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بررسی سایر گزینه­ها:</a:t>
            </a: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457200" algn="r" rtl="1">
              <a:spcBef>
                <a:spcPts val="0"/>
              </a:spcBef>
              <a:spcAft>
                <a:spcPts val="800"/>
              </a:spcAft>
            </a:pPr>
            <a:r>
              <a:rPr lang="ar-SA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الف) تو: مشبه، سرو، لاله، حور: مشبّهٌ به  	ب) آب: مشبه، آیینه: مشبه به  </a:t>
            </a: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77225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EF44AFF-2728-607F-6EE5-8AF323F29EDB}"/>
              </a:ext>
            </a:extLst>
          </p:cNvPr>
          <p:cNvSpPr txBox="1"/>
          <p:nvPr/>
        </p:nvSpPr>
        <p:spPr>
          <a:xfrm>
            <a:off x="1237956" y="1207433"/>
            <a:ext cx="10607040" cy="37805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72- وجه شبه را در سرودۀ زیر مشخّص کنید.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0/25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					(خرداد 1403)	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زندگی آتشگهی دیرنده پابرجاست / گر بیفروزیش رقص شعله­اش در هر کران پیداست /  ورنه خاموش است و خاموشی گناه ماست 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دیرنده، پابرجا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0CE50E-F9FC-DB27-1322-487B93E9CFA0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725888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6E8D63-463B-E1D6-DCB8-A1949723359A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6102E44-CE2D-B740-7483-DEAA2506CA09}"/>
              </a:ext>
            </a:extLst>
          </p:cNvPr>
          <p:cNvSpPr txBox="1"/>
          <p:nvPr/>
        </p:nvSpPr>
        <p:spPr>
          <a:xfrm>
            <a:off x="801859" y="1799734"/>
            <a:ext cx="11043138" cy="23185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بیت «این زبان چون سنگ و هم آهن­وش است / وآنچه بجهد از زبان چون آتش است» چند ادات تشبیه به­کار رفته­است؟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0/25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						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(خرداد 1403)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سه مورد (چون، وش)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44578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D03C9CC-5EAC-5E94-5B07-D51828D0F6C5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1B1A470-6762-EC5C-4423-62B3DF112D39}"/>
              </a:ext>
            </a:extLst>
          </p:cNvPr>
          <p:cNvSpPr txBox="1"/>
          <p:nvPr/>
        </p:nvSpPr>
        <p:spPr>
          <a:xfrm>
            <a:off x="1097280" y="1399373"/>
            <a:ext cx="10747717" cy="4334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نوع تشبیه را در مقابل آن بنویسید.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0/5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								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					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(خرداد 1403)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الف) خانۀ دل ما را از کرم عمارت کن / پیش از این که این خانه رو نهد به ویرانی(.....................)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ب) روز چو شمعی چو شب زودرو و سرفراز / شب چو چراغی به روز کاسته و نیم­تاب (..............)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	الف) فشردۀ اضافی  (خانۀ دل)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>
              <a:lnSpc>
                <a:spcPct val="150000"/>
              </a:lnSpc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ب) گسترده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0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(روز، شب: مشبه- چو: ادات تشبیه - شمع، چراغ: مشبه به - زودرو و سرفراز، کاسته و نیم­تاب: وجه شبه)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2219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20FBBF1-3F5D-ADDD-26CB-4B35D476D465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AC31C92-5EF9-E21B-6162-C9A3C69BEA7A}"/>
              </a:ext>
            </a:extLst>
          </p:cNvPr>
          <p:cNvSpPr txBox="1"/>
          <p:nvPr/>
        </p:nvSpPr>
        <p:spPr>
          <a:xfrm>
            <a:off x="1083212" y="1043345"/>
            <a:ext cx="10621108" cy="54324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سخن عادی: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سخنی که از عناصر آرایش­های لفظی و معنوی و بیان خالی باشد. مثل جملۀ «آفتاب طلوع کرد.» که هیچ عنصری از عناصر لفظی و معنوی و بیان در ان نیست و جمله تنها اطلاعی را منتقل می­کند.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سخن ادبی: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سخنی که دارای عناصر آرایش­های لفظی و معنوی و بیان باشد. مانند جملۀ «گل آفتاب شکفت» که در آن آفتاب به گلی تشبیه شده که در آسمان شکوفا شده­باشد. همچنین می­توان این سخن را با شگردهای بیانی دیگر هم ادبی کرد مانند: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پادشاه مشرق چهره نمود.(با استفاده از استعاره و کنایه)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خسرو خاور علم بر کوهساران زد (با استفاده از استعاره و کنایه)</a:t>
            </a:r>
          </a:p>
          <a:p>
            <a:pPr marL="4572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fa-IR" sz="2400" b="1" kern="1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با توجه به جمله­های ادبی بالا باید گفت که نگاه شاعران به زبان زیبایی­شناسانه است و با آفرینش زیبایی و جذّابیت در سخن، شنونده را برمی­انگیزند</a:t>
            </a:r>
            <a:r>
              <a:rPr lang="fa-IR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</a:t>
            </a:r>
            <a:endParaRPr lang="en-US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889251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CD91CEF-057C-ED6E-2B0F-3063693DC267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7849D7D-32D8-8C43-CEFD-2FAA01928DAD}"/>
              </a:ext>
            </a:extLst>
          </p:cNvPr>
          <p:cNvSpPr txBox="1"/>
          <p:nvPr/>
        </p:nvSpPr>
        <p:spPr>
          <a:xfrm>
            <a:off x="1406770" y="1431845"/>
            <a:ext cx="9931790" cy="38985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مصراع دوم بیت «جان به لب داریم و همچون صبح خندانیم ما / دست و تیغ عشق را زخم نمایانیم ما» یک اضافۀ تشبیهی بیابید.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0/25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(باتغییر)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											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				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(خرداد 1403)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تیغ عشق (عشق [مانند] تیغ)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516387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0234012-E967-3108-9BA2-535DFAA72DE7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6767A56-C2A9-A49F-DC20-98F354CDF61D}"/>
              </a:ext>
            </a:extLst>
          </p:cNvPr>
          <p:cNvSpPr txBox="1"/>
          <p:nvPr/>
        </p:nvSpPr>
        <p:spPr>
          <a:xfrm>
            <a:off x="1889760" y="1261740"/>
            <a:ext cx="9724291" cy="4991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ابیات زیر نوع تشبیه (فشرده - گسترده) را مشخّص کنید.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0/5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						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		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(خرداد 1402)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45720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الف) نامت در چشمانم / چون لاله سرخ / چون نسترن، سپید / و مثل سروسبز می­ایستد.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45720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ب) آتش خشم اول در خداوند خشم افتد؛ پس آنگه زبانه به خصم رسد یا نرسد.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indent="45720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	الف) گستر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ده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0 (نام: مشبه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چون، مثل: اداات تشبیه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لاله، نسترن و سرو:مشبه به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سرخ، سپید و سرسبز: وجه شبه)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ب)  فشردۀ اضافی  (خشم: مشبه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آتش: مشبه به)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255984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23E65A9-8A8F-B866-E28C-5E8AC8F1D6A1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287A19D-6879-BFED-7AFD-BEA57BFDAD5B}"/>
              </a:ext>
            </a:extLst>
          </p:cNvPr>
          <p:cNvSpPr txBox="1"/>
          <p:nvPr/>
        </p:nvSpPr>
        <p:spPr>
          <a:xfrm>
            <a:off x="1266093" y="1657599"/>
            <a:ext cx="10677378" cy="38831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مصراع اول  بیت «مشبّه» و «وجه شبه» را مشخّص کنید.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0/5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				(خرداد 1402)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ct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روز چو شمعی چو شب زودرو و سرفراز 		شب چو چراغی به روز کاسته و نیم­تاب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ct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fa-IR" sz="2400" b="1" kern="1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ct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مشبه: روز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-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وجه شبه: زودرو و سرفراز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670844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DF70B3F-CA6F-0DBC-59B4-46692D897338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E9F1846-4F88-C8B3-B2BA-50EAA66155BF}"/>
              </a:ext>
            </a:extLst>
          </p:cNvPr>
          <p:cNvSpPr txBox="1"/>
          <p:nvPr/>
        </p:nvSpPr>
        <p:spPr>
          <a:xfrm>
            <a:off x="1522828" y="1343321"/>
            <a:ext cx="10002128" cy="45397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بیت «گرت ز دست برآید چو نخل باش کریم / ورت به دست نیاید چو سرو باش آزاد» 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	(خرداد 1402)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45720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الف) «مشبّه به» در مصراع اول کدام واژه است؟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45720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ب) «آزاد» در مصراع دوم کدام رکن تشبیه است؟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indent="45720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fa-IR" sz="2400" b="1" kern="1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indent="45720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	الف) نخل 	ب) وجه شبه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341487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0DEED9-AF8A-2B5B-FD26-D6DE2972E053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FF6547F-F733-0E62-2B65-D870C8F51B75}"/>
              </a:ext>
            </a:extLst>
          </p:cNvPr>
          <p:cNvSpPr txBox="1"/>
          <p:nvPr/>
        </p:nvSpPr>
        <p:spPr>
          <a:xfrm>
            <a:off x="1012873" y="926339"/>
            <a:ext cx="10930597" cy="56725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ابیات زیر نوع تشبیه (فشرده - گسترده) را بنویسید. 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				(خرداد 1402)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الف) شب در تمام پنجره­های پریده­رنگ / مانند یک تصوّر مشکوک / پیوسته درتراکم و طغیان بود.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ب) ای مهتر، آفتاب چراغ آسمان است و تو چراغ زمینی، آفتاب چراغ دنیاست، تو چراغ دینی  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	الف) گسترده (شب: مشبه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مانند: ادات تشبیه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تصوّر مشکوک: مشبه به  - در تراکم و طغیان بودن: وجه شبه)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ب) فشردۀ غیراضافی (آفتاب، تو: مشبه </a:t>
            </a:r>
            <a:r>
              <a:rPr lang="ar-SA" sz="24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ar-SA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چراغ: مشبه به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766921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257C0E4-DA58-A827-AC04-59FA7EF06858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97537A2-A0ED-ABBB-3691-635B7DD5CDB5}"/>
              </a:ext>
            </a:extLst>
          </p:cNvPr>
          <p:cNvSpPr txBox="1"/>
          <p:nvPr/>
        </p:nvSpPr>
        <p:spPr>
          <a:xfrm>
            <a:off x="1294227" y="1413808"/>
            <a:ext cx="10100603" cy="48423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بیت «تو چو شمعی از او هراسان باش / کاول آتش ز شمع سر سوزد» «مشبّهٌ به» و «وجه شبه» را مشخص کنید (باتغییر) (خرداد 1402)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endParaRPr lang="fa-IR" sz="2400" b="1" kern="1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شمع: مشبه به  - هراسان: وجه شبه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225763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129C0C8-5881-8531-D5CA-130C48871419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768CE4F-270E-D268-42E8-809A44568A88}"/>
              </a:ext>
            </a:extLst>
          </p:cNvPr>
          <p:cNvSpPr txBox="1"/>
          <p:nvPr/>
        </p:nvSpPr>
        <p:spPr>
          <a:xfrm>
            <a:off x="984738" y="1498214"/>
            <a:ext cx="10540218" cy="48423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بیت «ز منجنیق فلک سنگ فتنه می­بارد / من ابلهانه گریزم به آبگینه حصار» یک تشبیه مشخّص کنید. (باتغییر)	(خرداد 1402)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endParaRPr lang="fa-IR" sz="2400" b="1" kern="1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منجنیق فلک (فلک: مشبه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منجنیق مشبه به، تشبیه فشردۀ اضافی)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759255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4F3AE34-7F1F-1B9E-1ECE-9F45E4F8A22D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C3B18BB-4CB9-513D-924B-7F548033691D}"/>
              </a:ext>
            </a:extLst>
          </p:cNvPr>
          <p:cNvSpPr txBox="1"/>
          <p:nvPr/>
        </p:nvSpPr>
        <p:spPr>
          <a:xfrm>
            <a:off x="1083212" y="1273132"/>
            <a:ext cx="10691447" cy="23185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بیت «تو سرو جویباری، تو لالۀ بهاری / تو یار غمگساری، تو حور دلربایی» کدام آرایۀ بیانی دیده­می­شود؟ (باتغییر)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						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(شهریور 1402)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تشبیه (تو: مشبه  - سرو، لاله، حور: مشبه به؛ تشبیه فشردۀ غیراضافی)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905266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B346950-AA30-0E84-EE26-2E8D263CBDB2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B29D714-65E9-D4AA-90FD-D274A8054BB8}"/>
              </a:ext>
            </a:extLst>
          </p:cNvPr>
          <p:cNvSpPr txBox="1"/>
          <p:nvPr/>
        </p:nvSpPr>
        <p:spPr>
          <a:xfrm>
            <a:off x="1266092" y="1085029"/>
            <a:ext cx="10483947" cy="5320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با توجه به بیت­های داده­شده، به پرسش­ها پاسخ دهید.1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					(شهریور 1402)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1- زمین چو سینۀ سهراب زیر جوشن برگ	فرونشسته بر آن ناوک صنوبر و غان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4572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2- روز چو شمعی به شب زودرو و سرفراز	شب چو چراغی به روز کاسته و نیم­تاب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الف) در بیت چند تشبیه فشرده وجود دارد؟		ب) در تشبیه گستردۀ بیت یک، وجه شبه چیست؟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ج) در بیت دو چند تشبیه وجود دارد؟ مشبّهٌ به را در تشبیه دوم همین بیت تعیین کنید.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/>
            <a:r>
              <a:rPr lang="ar-SA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	</a:t>
            </a:r>
            <a:endParaRPr lang="fa-IR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/>
            <a:r>
              <a:rPr lang="ar-SA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الف) سه مورد (جوشن برگ، ناوک صنوبر، ناوک غان)		</a:t>
            </a:r>
            <a:endParaRPr lang="fa-IR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/>
            <a:r>
              <a:rPr lang="ar-SA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ب) فرو نشسته بر او (توجه: «زیر جوشن بودن» هم وجه شبه است که در پاسخ­نامۀ سازمان نیامده­است.) 					</a:t>
            </a:r>
            <a:endParaRPr lang="fa-IR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/>
            <a:r>
              <a:rPr lang="ar-SA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ج) دو تشبیه </a:t>
            </a:r>
            <a:r>
              <a:rPr lang="ar-SA" sz="2400" b="1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ar-SA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کاسته و نیم­تاب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30796831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058AFE-7954-CCC4-13D8-E725D2E2DF8E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8F1864-0AC6-A01E-8AF6-3011CAD0F2A2}"/>
              </a:ext>
            </a:extLst>
          </p:cNvPr>
          <p:cNvSpPr txBox="1"/>
          <p:nvPr/>
        </p:nvSpPr>
        <p:spPr>
          <a:xfrm>
            <a:off x="1083212" y="1443071"/>
            <a:ext cx="10818055" cy="49673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با توجّه به بیت زیر به پرسش­ها پاسخ دهید. 1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کوهِ اندوهِ فراقت به چه حالت بکشد؟	حافظ خسته که از ناله تنش چون نالیست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الف) از بیت یک تشبیه فشرده و یک تشبیه گسترده بیابید.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ب) در مصراع دوم بین مشبّه و مشبّهٌ به کدام آرایۀ لفظی ایجاد شده­است؟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ج) کدام واژه ادات تشبیه است؟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fa-IR" sz="2400" b="1" kern="1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	الف) فشرده: کوه اندوه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گسترده: تنش چون نال (نی توخالی) 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ب) جناس افزایشی </a:t>
            </a:r>
            <a:endParaRPr lang="fa-IR" sz="2400" b="1" kern="1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ج) چون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07293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C9E96C1-1CDA-61EB-5F03-9C36DDB81DD7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C7FA141-4E9E-D121-43B4-2AD9D10EAD68}"/>
              </a:ext>
            </a:extLst>
          </p:cNvPr>
          <p:cNvSpPr txBox="1"/>
          <p:nvPr/>
        </p:nvSpPr>
        <p:spPr>
          <a:xfrm>
            <a:off x="1533378" y="1043073"/>
            <a:ext cx="10072468" cy="3738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25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علم بیان: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زبان در حالت عادی خود، نقش انتقال اطلاع را ایفا می­کند اما با استفاده از علم بیان که شامل «تشبیه، مجاز، استعاره و کنایه» است گوینده می­تواند زبان را قوی­تر و تأثیرگذارتر کند و با آفریدن «صور خیال» شنونده را با فضایی که ندیده­است ارتباط می­دهد.</a:t>
            </a:r>
          </a:p>
          <a:p>
            <a:pPr marL="0" marR="0" algn="r" rtl="1">
              <a:lnSpc>
                <a:spcPct val="25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تش</a:t>
            </a:r>
            <a:r>
              <a:rPr lang="fa-I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بیه مهم­ترین آرایۀ علم بیان است که انواع استعاره هم بر آن بنا می­شود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78136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761C135-4C5A-1269-4143-3CFC8F9C00D8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EE392AD-9136-DC4A-D108-8BEFB38C313B}"/>
              </a:ext>
            </a:extLst>
          </p:cNvPr>
          <p:cNvSpPr txBox="1"/>
          <p:nvPr/>
        </p:nvSpPr>
        <p:spPr>
          <a:xfrm>
            <a:off x="1237957" y="828862"/>
            <a:ext cx="10413608" cy="52017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با توجّه به بیت زیر، درستی یا نادرستی عبارت­ها را مشخّص کنید.1 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شربتی از لبِ لعلش نچشیدیم و بِرَفت	رویِ مَه پیکرِ او سیر ندیدیم و برفت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الف) در بیت دو نوع تشبیه فشرده می­توان یافت. 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4572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ب) در اضافۀ تشبیهی مصراع اول طرفین تشبیه جابه­جا نشده­است.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4572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ج) در مصراع دوم واژۀ «روی» مشبّه است.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4572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د) تشبیه در مصراع دوم غیراضافی است.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indent="4572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	الف)  نادرست (تنها یک مورد تشبیه فشرده وجود دارد؛ لب لعل)</a:t>
            </a:r>
            <a:endParaRPr lang="en-US" sz="20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ب) درست  (لب: مشبه -  لعل: مشبه به)</a:t>
            </a:r>
            <a:endParaRPr lang="en-US" sz="20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ج) نادرست («مه­پیکر» صفت مرکب برای «روی» است که از «مه»: مشبه­به و «پیکر»: مشبه ترکیب شده­است.)</a:t>
            </a:r>
            <a:endParaRPr lang="en-US" sz="20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د) درست (تشبیه درون­واژه یک واژه است نه ترکیب اضافی)</a:t>
            </a:r>
            <a:endParaRPr lang="en-US" sz="20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397077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F97F991-65CB-7288-4A23-8F55D3063D0A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D5CF8B6-9D17-A016-DBE6-4AE985203A8A}"/>
              </a:ext>
            </a:extLst>
          </p:cNvPr>
          <p:cNvSpPr txBox="1"/>
          <p:nvPr/>
        </p:nvSpPr>
        <p:spPr>
          <a:xfrm>
            <a:off x="1097280" y="1194189"/>
            <a:ext cx="10540218" cy="44696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با توجّه به بیت زیر به پرسش­ها پاسخ دهید. 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تا لشکرِ غمت نکند مُلکِ دل خراب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جانِ عزیزِ خود به نوا(گروگان) می‌فرستمت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الف) نوع تشبیه­های به کار رفته در مصراع اول را بنویسید.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ب) در مصراع دوم کدام نوع تشبیه فشرده دیده­می­شود؟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ج) واژه­های «غم» و «نوا» کدام پایه­های تشبیه هستند؟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	الف) فشردۀ اضافی (لشکر غم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ملک دل)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ب) فشردۀ غیراضافی (جان: مشبه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نوا: مشبه به)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ج)  مشبّهٌ به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328486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7ABC356-B2A1-4403-27E2-441D0D0F6004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3216B5D-7C42-6526-E976-120E3F75F5EB}"/>
              </a:ext>
            </a:extLst>
          </p:cNvPr>
          <p:cNvSpPr txBox="1"/>
          <p:nvPr/>
        </p:nvSpPr>
        <p:spPr>
          <a:xfrm>
            <a:off x="1209822" y="1418448"/>
            <a:ext cx="10621108" cy="3371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بیت زیر مشبّه و مشبّهٌ به را مشخّص کنید. 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رویِ خود تَفَرُّجِ صُنع خدای کن	کآیینۀ خدای‌نما می‌فرستمت</a:t>
            </a: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fa-IR" sz="2400" b="1" kern="1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fa-IR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روی: مشبه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آیینه: مشبه به  (توجه داشته باشید که این نوع تشبیه پنهان (مضمر) است و رابطۀ طرفین تشبیه در آن آشکار نیست.)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171537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51722EA-AFC2-0C7A-340D-00F2FD5D7893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41BD00D-A75B-8680-B909-B301FFF6506C}"/>
              </a:ext>
            </a:extLst>
          </p:cNvPr>
          <p:cNvSpPr txBox="1"/>
          <p:nvPr/>
        </p:nvSpPr>
        <p:spPr>
          <a:xfrm>
            <a:off x="667044" y="926339"/>
            <a:ext cx="11333870" cy="54425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b="1" kern="100" dirty="0">
                <a:effectLst/>
                <a:latin typeface="B Nazanin" panose="00000400000000000000" pitchFamily="2" charset="-78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ar-SA" sz="2400" b="1" kern="100" dirty="0">
                <a:effectLst/>
                <a:latin typeface="B Nazanin" panose="00000400000000000000" pitchFamily="2" charset="-78"/>
                <a:ea typeface="Calibri" panose="020F0502020204030204" pitchFamily="34" charset="0"/>
                <a:cs typeface="B Nazanin" panose="00000400000000000000" pitchFamily="2" charset="-78"/>
              </a:rPr>
              <a:t>درستی یا نادرستی توضیح داخل کمانک را درمورد هر بیت زیر تعیین کنید. 1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الف) در این شبِ سیاهم، گم گشت راهِ مقصود / از گوشه‌ای برون آی، ای کوکبِ هدایت(بیت دو تشبیه فشردۀ اضافی دارد.)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ب) پس از چندین شکیبایی شبی یا رب توان دیدن / که شمعِ دیده افروزیم در محرابِ ابرویت («شمع» و «ابرو» به ترتیب «مشبه به» و «مشبه» هستند)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ج) سوادِ لوح بینش را عزیز از بهر آن دارم	/ که جان را نسخه‌ای باشد ز لوحِ خالِ هندویت (شاعر در بیت پنج بار  تشبیه به کار برده­است.)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د) بیاضِ رویِ تو روشن چو عارِضِ رُخِ روز / سوادِ زلفِ سیاهِ تو هست ظلمت داج(شب تاریک) (تشبیه در مصراع اول گسترده و در مصراع دوم فشردۀ غیراضافی­است.)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2480934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554224D-896C-69D2-C5D1-646C781B1543}"/>
              </a:ext>
            </a:extLst>
          </p:cNvPr>
          <p:cNvSpPr txBox="1"/>
          <p:nvPr/>
        </p:nvSpPr>
        <p:spPr>
          <a:xfrm>
            <a:off x="8426548" y="438833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سؤالات نهایی و شبه نهایی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7209919-732D-52FE-1E91-2E9C1B17F975}"/>
              </a:ext>
            </a:extLst>
          </p:cNvPr>
          <p:cNvSpPr txBox="1"/>
          <p:nvPr/>
        </p:nvSpPr>
        <p:spPr>
          <a:xfrm>
            <a:off x="1046872" y="926339"/>
            <a:ext cx="10857912" cy="47218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پاسخ: 	</a:t>
            </a:r>
            <a:endParaRPr kumimoji="0" lang="fa-IR" sz="20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الف) نادرست (در بیت هیچ تشبیهی به کار نرفته­است چون شاعر «مقصود» راه و «هدایت» را به کوکب مانند نکرده­است بلکه برای «مقصود» راهی تصوّر کرده و معشوق را هم «کوکب» برای هدایت دانسته­است. این نکته را باید از معنای بیت بفهمید؛ البته با یادگیری استعاره تشخیص این نکته آسان­تر خواهد شد.)</a:t>
            </a:r>
            <a:endParaRPr kumimoji="0" lang="en-US" sz="20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ب) درست (دیده: مشبه </a:t>
            </a:r>
            <a:r>
              <a:rPr kumimoji="0" lang="ar-SA" sz="2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kumimoji="0" lang="ar-SA" sz="2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شمع: مشبه به / ابرو: مشبه </a:t>
            </a:r>
            <a:r>
              <a:rPr kumimoji="0" lang="ar-SA" sz="2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kumimoji="0" lang="ar-SA" sz="2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محراب: مشبه به)</a:t>
            </a:r>
            <a:endParaRPr kumimoji="0" lang="en-US" sz="20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ج)  نادرست (شاعر چهار بار تشبیه به کار برده­است. (لوح بینش(بینش(چشم) [مانند] لوح) –</a:t>
            </a:r>
            <a:endParaRPr kumimoji="0" lang="fa-IR" sz="20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سواد(سیاهی) [مانند] نسخه </a:t>
            </a:r>
            <a:r>
              <a:rPr kumimoji="0" lang="ar-SA" sz="2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kumimoji="0" lang="ar-SA" sz="2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لوح خال (خال [مانند] لوح) -  خال [مانند] هندو</a:t>
            </a:r>
            <a:endParaRPr kumimoji="0" lang="en-US" sz="20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د) نادرست 0 (در مصراع اول «چو» ادات تشبیه و «روشن» وجه شبه است و در مصراع دوم  «</a:t>
            </a:r>
            <a:r>
              <a:rPr kumimoji="0" lang="fa-IR" sz="2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سیاه</a:t>
            </a:r>
            <a:r>
              <a:rPr kumimoji="0" lang="ar-SA" sz="2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» وجه شبه است پس هر دو تشبیه گسترده است.)</a:t>
            </a:r>
            <a:endParaRPr kumimoji="0" lang="en-US" sz="20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861613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C05CE0B-72BF-1D3B-7F63-228D579498D6}"/>
              </a:ext>
            </a:extLst>
          </p:cNvPr>
          <p:cNvSpPr txBox="1"/>
          <p:nvPr/>
        </p:nvSpPr>
        <p:spPr>
          <a:xfrm>
            <a:off x="875713" y="1139373"/>
            <a:ext cx="10649243" cy="5159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در کدام گزینه همۀ ترکیب‌ها «اضافۀ تشبیهی» است؟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گوشۀ کلاه – روي ماه – روي تعظيم – قبّۀ عرش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آبروي بندگان – جمال عشق – اوج بلاغت – تقصير خويش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دروگر زمان – عصارۀ تاک – شهد فايق – موسم ربيع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بنات نبات – بحر مکاشفت – مهد زمين – تير مژگان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5DB386-5E27-B103-DBB2-A666499B37CB}"/>
              </a:ext>
            </a:extLst>
          </p:cNvPr>
          <p:cNvSpPr txBox="1"/>
          <p:nvPr/>
        </p:nvSpPr>
        <p:spPr>
          <a:xfrm>
            <a:off x="8426548" y="452901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نمونۀ تستی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8222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4AE9CD4-C376-45C0-9613-E2A23F9AC049}"/>
              </a:ext>
            </a:extLst>
          </p:cNvPr>
          <p:cNvSpPr txBox="1"/>
          <p:nvPr/>
        </p:nvSpPr>
        <p:spPr>
          <a:xfrm>
            <a:off x="1237957" y="1522553"/>
            <a:ext cx="10663311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آرایۀ «تشبیه» در کدام بیت کمتر است؟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1) هرچند نمی‌سوزد بر من دل سنگینت	 	گویی دل من سنگ است در چاه زنخدانت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2)  چون قامتم کمان‌صفت از غم خمیده دید	 	 چون تیر ناگهان ز کنارم بجست یار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3) دور از تو ستون خانۀ غم شده‌ام	 		بار غم عالم همه بر دوش من است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4)  فرهادوارم از لب شیرین گزیر نیست	 	 ور کوه محنتم به مثل بیستون شود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7C4058-A75C-45FA-2FF7-524C9C80E5E2}"/>
              </a:ext>
            </a:extLst>
          </p:cNvPr>
          <p:cNvSpPr txBox="1"/>
          <p:nvPr/>
        </p:nvSpPr>
        <p:spPr>
          <a:xfrm>
            <a:off x="8426548" y="452901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نمونۀ تستی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7152000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15936B2-0754-83DC-FCF7-077316110CD6}"/>
              </a:ext>
            </a:extLst>
          </p:cNvPr>
          <p:cNvSpPr txBox="1"/>
          <p:nvPr/>
        </p:nvSpPr>
        <p:spPr>
          <a:xfrm>
            <a:off x="1026941" y="864548"/>
            <a:ext cx="10691447" cy="5898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در همۀ گزینه‌ها آرایۀ تشبیه به‌کار رفته است مگر گزینۀ‌ ..................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عاکفان کعبۀ جلالش به تقصیر عبادت معترف و واصفان حلیۀ جمالش به تحیّر، منسوب.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باران رحمت بی‌حسابش همه را رسیده و خوان نعمت بی‌دریغش همه جا کشیده.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درختان را به خلعت نوروزی قبای سبز ورق در بر گرفته و اطفال شاخ را به قدوم موسم ربیع کلاه شکوفه بر سر نهاده.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عصارۀ تاکی به قدرت او شهد فایق گشته و تخم خرمایی به تربیتش، نخل باسق گشته.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FE9470D-D226-7C73-0A40-B6DA6D1BB675}"/>
              </a:ext>
            </a:extLst>
          </p:cNvPr>
          <p:cNvSpPr txBox="1"/>
          <p:nvPr/>
        </p:nvSpPr>
        <p:spPr>
          <a:xfrm>
            <a:off x="8426548" y="452901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نمونۀ تستی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4812543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12A00E7-116C-DA61-2017-4AEF93CDC349}"/>
              </a:ext>
            </a:extLst>
          </p:cNvPr>
          <p:cNvSpPr txBox="1"/>
          <p:nvPr/>
        </p:nvSpPr>
        <p:spPr>
          <a:xfrm>
            <a:off x="1139483" y="926339"/>
            <a:ext cx="10789919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در منظومۀ زیر چند تشبیه وجود دارد؟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«مرا هر لفظ فریادی است کز دل می‌کنم بیرون/ مرا هر شعر دریایی است لبریز از شراب خون / کجا شهد است این اشکی که در هر دانۀ لفظ است / مرا این، کاسۀ خون است / چنین آسان منوشیدش.»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سه		2) چهار		3) پنج	 	4) شش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259A248-C3E4-0A1D-932E-34B8F73B67CC}"/>
              </a:ext>
            </a:extLst>
          </p:cNvPr>
          <p:cNvSpPr txBox="1"/>
          <p:nvPr/>
        </p:nvSpPr>
        <p:spPr>
          <a:xfrm>
            <a:off x="8426548" y="452901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نمونۀ تستی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7098937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9B1C86B-17CC-837F-CA35-2F2B82728B98}"/>
              </a:ext>
            </a:extLst>
          </p:cNvPr>
          <p:cNvSpPr txBox="1"/>
          <p:nvPr/>
        </p:nvSpPr>
        <p:spPr>
          <a:xfrm>
            <a:off x="1350498" y="1661052"/>
            <a:ext cx="10174458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آرایه‌های تشبیه در کدام بیت بیشتر است؟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1) صد خار بلا از دل ديوانۀ ما خاست	 	 هر روز كه بي ساقي گلچهره نشستيم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2) اي سيل اشك خاك وجودم به باد ده	 	 تا بر دل كسي ننشيند غبار من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3) سروي است قامت تو از ناز سر كشيده	 	 ماهي است عارض تو از نور آفريده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4) مرغ دل تا دام زلف و دانۀ خال تو ديد	 	 طاير انديشه‌ام افتاد در دام هوس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3D87DE7-8724-604F-6D88-0D5BB6C460ED}"/>
              </a:ext>
            </a:extLst>
          </p:cNvPr>
          <p:cNvSpPr txBox="1"/>
          <p:nvPr/>
        </p:nvSpPr>
        <p:spPr>
          <a:xfrm>
            <a:off x="8426548" y="452901"/>
            <a:ext cx="309840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نمونۀ تستی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011262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1DC7C6-D26A-1644-EEEB-120BC93B1D66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C1F0075-2652-FCAA-6A1C-F943CC0718B9}"/>
              </a:ext>
            </a:extLst>
          </p:cNvPr>
          <p:cNvSpPr txBox="1"/>
          <p:nvPr/>
        </p:nvSpPr>
        <p:spPr>
          <a:xfrm>
            <a:off x="1899138" y="1179632"/>
            <a:ext cx="9495691" cy="29290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25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تشبیه: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ادعای همانندی خیالی میان دو یا چند چیز است.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r" rtl="1">
              <a:lnSpc>
                <a:spcPct val="250000"/>
              </a:lnSpc>
              <a:spcBef>
                <a:spcPts val="0"/>
              </a:spcBef>
              <a:spcAft>
                <a:spcPts val="800"/>
              </a:spcAft>
              <a:buFont typeface="Times New Roman" panose="02020603050405020304" pitchFamily="18" charset="0"/>
              <a:buChar char="-"/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بهره­گیری از شگرد تشبیه سخن را خیال­انگیز می­کند.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457200" marR="0" algn="r" rtl="1">
              <a:lnSpc>
                <a:spcPct val="25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مثال: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دانا چو طبلة عطار است؛ خاموش و هنرنمای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695687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E9A36C6-A25A-5401-7899-E059BE4C90C6}"/>
              </a:ext>
            </a:extLst>
          </p:cNvPr>
          <p:cNvSpPr txBox="1"/>
          <p:nvPr/>
        </p:nvSpPr>
        <p:spPr>
          <a:xfrm>
            <a:off x="1561514" y="3308643"/>
            <a:ext cx="9777046" cy="1179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66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شاد و پیروز باشید</a:t>
            </a:r>
            <a:endParaRPr lang="en-US" sz="6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206960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7A62D31-E83B-E20F-0CC9-387A3AAC9ADC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C115C8E-797F-ED70-7405-ABAD8FC0AE0A}"/>
              </a:ext>
            </a:extLst>
          </p:cNvPr>
          <p:cNvSpPr txBox="1"/>
          <p:nvPr/>
        </p:nvSpPr>
        <p:spPr>
          <a:xfrm>
            <a:off x="1041009" y="732802"/>
            <a:ext cx="10663311" cy="5615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SA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هدف از تشبیه: </a:t>
            </a:r>
            <a:endParaRPr lang="fa-IR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ar-SA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تشبیه یکی از راه­های توصیف است و هدف آن </a:t>
            </a:r>
            <a:r>
              <a:rPr lang="ar-SA" sz="2400" b="1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توصیف­ </a:t>
            </a:r>
            <a:r>
              <a:rPr lang="ar-SA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خیالی چیزی است که برای شنونده محسوس یا قابل مشاهده نیست.</a:t>
            </a:r>
            <a:endParaRPr lang="fa-IR" sz="2400" b="1" dirty="0">
              <a:latin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latin typeface="Calibri" panose="020F0502020204030204" pitchFamily="34" charset="0"/>
                <a:cs typeface="B Nazanin" panose="00000400000000000000" pitchFamily="2" charset="-78"/>
              </a:rPr>
              <a:t>مثال:</a:t>
            </a:r>
          </a:p>
          <a:p>
            <a:pPr marL="68580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صدهزاران دام و دانه است ای خدا 		ما چو مرغان ضعیفی بی­نوا</a:t>
            </a:r>
            <a:endParaRPr lang="fa-IR" sz="2400" b="1" kern="1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68580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fa-IR" sz="2400" b="1" kern="1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342900" marR="0" lvl="0" indent="-34290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Times New Roman" panose="02020603050405020304" pitchFamily="18" charset="0"/>
              <a:buChar char="-"/>
            </a:pPr>
            <a:r>
              <a:rPr lang="ar-SA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هر تشبیه ریشه در نوع نگاه و تفکّر گوینده دارد و آنچه موجب زیبایی تشبیه می­شود، وجه شباهتی است که شاعر و نویسنده به آن دست یافته است.</a:t>
            </a:r>
            <a:endParaRPr lang="en-US" sz="18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68580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0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33796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DA48E7-576F-0E45-D21E-FC14CAE7D35B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5525A7B-B16F-4992-F6FF-C54F0D9096B8}"/>
              </a:ext>
            </a:extLst>
          </p:cNvPr>
          <p:cNvSpPr txBox="1"/>
          <p:nvPr/>
        </p:nvSpPr>
        <p:spPr>
          <a:xfrm>
            <a:off x="1083213" y="2100842"/>
            <a:ext cx="10832123" cy="1579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1-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مشبّه: (توصیف شونده) پدیده­ای که برای توصیف، آن را به پدیدۀ دیگر مانند می­کنیم.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45720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مثال: ایّام گل چو عمر به رفتن شتاب کرد</a:t>
            </a:r>
            <a:endParaRPr lang="en-US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ED22CBE-8BE1-B33F-65CD-24C93E8307B1}"/>
              </a:ext>
            </a:extLst>
          </p:cNvPr>
          <p:cNvSpPr txBox="1"/>
          <p:nvPr/>
        </p:nvSpPr>
        <p:spPr>
          <a:xfrm>
            <a:off x="10114669" y="1088049"/>
            <a:ext cx="191672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ar-SA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پایه­های تشبیه: 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3B5AD91-A764-F4ED-2C58-9781B3050221}"/>
              </a:ext>
            </a:extLst>
          </p:cNvPr>
          <p:cNvSpPr txBox="1"/>
          <p:nvPr/>
        </p:nvSpPr>
        <p:spPr>
          <a:xfrm>
            <a:off x="4016325" y="1088049"/>
            <a:ext cx="6098344" cy="3886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هر تشبیهی چهار پایه (رکن) دارد.</a:t>
            </a:r>
            <a:endParaRPr lang="en-US" sz="18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212954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778CC53-2DBD-33E5-4262-679A5FF53FDF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0A64668-D418-E48A-90AE-E0FBC0615E7D}"/>
              </a:ext>
            </a:extLst>
          </p:cNvPr>
          <p:cNvSpPr txBox="1"/>
          <p:nvPr/>
        </p:nvSpPr>
        <p:spPr>
          <a:xfrm>
            <a:off x="1041009" y="1800542"/>
            <a:ext cx="10789919" cy="3749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2- مشبّهٌ به: (توصیفگر) پدیده­ای که به خاطر داشتن ویژگی­هایی می­تواند «مشبه: توصیف­شونده» را توصیف کرده و آن را محسوس­ترکند.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مانند «عمر» در مثال (</a:t>
            </a:r>
            <a:r>
              <a:rPr kumimoji="0" lang="ar-SA" sz="2400" b="1" i="0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ایّام گل </a:t>
            </a:r>
            <a:r>
              <a:rPr kumimoji="0" lang="ar-SA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چو</a:t>
            </a:r>
            <a:r>
              <a:rPr kumimoji="0" lang="ar-SA" sz="2400" b="1" i="0" u="sng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عمر </a:t>
            </a:r>
            <a:r>
              <a:rPr kumimoji="0" lang="ar-SA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به رفتن شتاب کرد. </a:t>
            </a: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)که به خاطر داشتن ویژگی «شتابان بودن» می­تواند گذرا بودن فصل بهار را محسوس­تر نشان بدهد.</a:t>
            </a:r>
            <a:endParaRPr kumimoji="0" lang="en-US" sz="24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0A48AD3-4079-C18A-8A31-CE8E4A2B5899}"/>
              </a:ext>
            </a:extLst>
          </p:cNvPr>
          <p:cNvSpPr txBox="1"/>
          <p:nvPr/>
        </p:nvSpPr>
        <p:spPr>
          <a:xfrm>
            <a:off x="10114669" y="1088049"/>
            <a:ext cx="191672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ar-SA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پایه­های تشبیه: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57238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C5E994A-E951-44FB-2A2B-668164277500}"/>
              </a:ext>
            </a:extLst>
          </p:cNvPr>
          <p:cNvSpPr txBox="1"/>
          <p:nvPr/>
        </p:nvSpPr>
        <p:spPr>
          <a:xfrm>
            <a:off x="10677377" y="283703"/>
            <a:ext cx="1026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تشبیه: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BD50140-EDF6-2A12-9304-13B1F7C26440}"/>
              </a:ext>
            </a:extLst>
          </p:cNvPr>
          <p:cNvSpPr txBox="1"/>
          <p:nvPr/>
        </p:nvSpPr>
        <p:spPr>
          <a:xfrm>
            <a:off x="1294229" y="2065914"/>
            <a:ext cx="10410091" cy="3647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3- وجه شبه: (علّت انتخاب مشبّهٌ به در نگرش شاعر) اگر از شاعر بپرسیم که چرا برای توصیف «گذرا بودن ایام گل» از «عمر» به­عنوان «مشبّهٌ به: توصیفگر» استفاده کرده­است، خواهد گفت:«به خاطر گذرا بودن عمر» وجه شبه ویژگی مشترک بین مشبّه و مشبّهٌ به است که در مشبّهٌ به پررنگ­تر و آشکارتر است. </a:t>
            </a:r>
            <a:endParaRPr kumimoji="0" lang="en-US" sz="24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469A6B4-348A-AEF9-E592-85FF6E4DA117}"/>
              </a:ext>
            </a:extLst>
          </p:cNvPr>
          <p:cNvSpPr txBox="1"/>
          <p:nvPr/>
        </p:nvSpPr>
        <p:spPr>
          <a:xfrm>
            <a:off x="10114669" y="1088049"/>
            <a:ext cx="191672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ar-SA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پایه­های تشبیه: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32984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5465</TotalTime>
  <Words>2056</Words>
  <Application>Microsoft Office PowerPoint</Application>
  <PresentationFormat>Widescreen</PresentationFormat>
  <Paragraphs>351</Paragraphs>
  <Slides>50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7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</dc:creator>
  <cp:lastModifiedBy>avni-st4</cp:lastModifiedBy>
  <cp:revision>12</cp:revision>
  <dcterms:created xsi:type="dcterms:W3CDTF">2024-10-29T18:59:08Z</dcterms:created>
  <dcterms:modified xsi:type="dcterms:W3CDTF">2024-11-03T13:06:31Z</dcterms:modified>
</cp:coreProperties>
</file>