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5" r:id="rId2"/>
    <p:sldId id="397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8" r:id="rId44"/>
    <p:sldId id="439" r:id="rId45"/>
    <p:sldId id="440" r:id="rId46"/>
    <p:sldId id="441" r:id="rId47"/>
    <p:sldId id="442" r:id="rId48"/>
    <p:sldId id="443" r:id="rId49"/>
    <p:sldId id="444" r:id="rId50"/>
    <p:sldId id="445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87ACE-F0F5-3697-6B8B-02A86AAE3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90A64B-02A4-EE05-BD37-469030445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B09EF-3480-382F-905F-80049DA8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C8BCA-EB4F-ED80-7257-6AE6EB30E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6047F-1CA0-48C8-0BC3-B738D6DBB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3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E43D0-9CCA-BD8F-3F0C-B38E1BD3B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5A419-C6EF-10B9-C5DF-7396F8221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46C4E-3EE3-7643-9773-29F7B8632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10D43-478A-B932-DF42-169140E06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2AFC4-DEC1-C4AB-290E-256DDB01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1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3B880-EFFF-A909-F922-AE1055BBE3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678D5-268F-F166-3303-A2B3D8D42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B5FD7-9F27-86E2-E39A-884FFF0F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C6A1E-5DA8-3453-6BD5-5F858E2B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9CCD5-B20E-9CD8-5B6C-92673019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2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سوم، تشبیه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37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8674-B0DD-B31C-4A73-CF5C28A87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8C9CB-8BEB-DD9C-F9A1-7AB06DE1A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C5F2C-7AFA-890A-3ABE-D83D7CFCB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6233A-7741-5A5F-162E-B2098F1F1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4C72E-7A85-69B8-6F52-FA7C2418D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6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0CF63-E695-C026-DF01-BB6A4DA56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C19C8-A83E-AC3C-57C5-41C375E13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2A626-2EE8-1730-580B-A6C43560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0FD43-68A4-B3E6-AB7D-E14DCD83B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55967-4EEC-13F0-F747-D4F88C51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01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AFB0A-8762-766F-1230-8A24D987D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69E80-FC1F-E395-A9C4-F50196662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A94074-85C6-46EB-7C24-8D7D55D41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079D91-FF10-1791-E7D8-F5682BB00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2DED5-844D-3698-80DB-D65650AAA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33E0B-E772-D512-5189-2045AC00A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5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AC865-5C5E-8DC6-ED4C-5848E749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AC999-83D0-1295-955A-CEC89DE6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7304C2-4CF4-461F-DEA5-D1004D30A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99634-C268-3E8C-ACF1-6DD52DA46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CA004-CF76-907D-43BF-02B152CF0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BF531-7739-26BF-6D18-951D1FCE4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B750A-E824-3C7B-D357-258DE40B6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8C2825-B572-B6D8-9E43-35C2A0558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17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CA74B-789D-84CA-61F5-4EA139204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8193D-6526-16D0-BE61-04D8D4BCC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C22289-03B4-DB5F-17E3-268346833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911EC-A589-A344-E350-CE410966C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1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728B2B-E286-3420-E098-16465D41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C8823-BE55-F358-CFCD-F5BF7553F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BD8A4-C37D-7A27-73CD-2F1AF9C8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7A11-8E3F-B685-D84F-089BBD46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7FD93-1352-1E1E-0D1C-DA91F1366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0C2771-C10A-15D9-828B-603217EF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B9FC9-FF21-01EC-4640-FD6A4993B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F9A75-510C-FEBA-4537-C0C8CCB4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E5303-39DB-2323-0B25-CB0056649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A60C-8428-0BA6-46FA-CC2F3D60F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059483-1A5A-2487-26B3-A10C27CC9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707FB-9636-560F-D067-1F25AFBB6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3C32D8-B7D9-BCEE-5010-5704C8BB7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F2BB6-FD71-431F-89E4-9C917CC9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FE70-EA6C-2EEE-7B83-10E9E051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69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82FA63-2014-367E-BDDE-7C15A099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CDEC0-A334-DB22-1905-03227A5B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0262F-471B-6486-6053-241CC09BD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6B0BE-2E95-7896-9CFF-F78E23E69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54427-B6A0-60A0-58D6-709567C6A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1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واج‌آرایی و واژه‌آرایی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3EE59-CD2A-604F-1E8E-4AE541963635}"/>
              </a:ext>
            </a:extLst>
          </p:cNvPr>
          <p:cNvSpPr txBox="1"/>
          <p:nvPr/>
        </p:nvSpPr>
        <p:spPr>
          <a:xfrm>
            <a:off x="10481207" y="283703"/>
            <a:ext cx="1477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F4E49-589B-5727-5977-E114B260DCBF}"/>
              </a:ext>
            </a:extLst>
          </p:cNvPr>
          <p:cNvSpPr txBox="1"/>
          <p:nvPr/>
        </p:nvSpPr>
        <p:spPr>
          <a:xfrm>
            <a:off x="1266092" y="970455"/>
            <a:ext cx="10692622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4-ادات تشبیه: (واژۀ همانندی) واژه‌ای است که آن را برای بیان شباهت میان دو پدیده به‌کار می‌بریم. مانند «چون، وش» در بیت زیر: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این زبان چون سنگ و هم آهن‌وش است	 و آنچه بجهد از زبـان، چون آتش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واژۀ «مانند» و معادل‌های معنایی آن ادات تشبیه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انواع ادات تشبیه     1- حرف اضافه: چون، همچون، چو، همچو، چنان، چونان، چنانچون،...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                 2- واژگان لغوی: صفت، رنگ، کردار، ماننده، مانا، گویی، گفتی، برابر کردن، به سان،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  به شیوۀ...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3- پسوند: وش(فش)، وار، فام، گون، گونه، سان، سا، آسا ...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E5CA75-68A7-825D-62AB-0DA5E9180DF1}"/>
              </a:ext>
            </a:extLst>
          </p:cNvPr>
          <p:cNvCxnSpPr>
            <a:cxnSpLocks/>
          </p:cNvCxnSpPr>
          <p:nvPr/>
        </p:nvCxnSpPr>
        <p:spPr>
          <a:xfrm>
            <a:off x="10056055" y="3429000"/>
            <a:ext cx="0" cy="194485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358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E6DCAC-BA06-2BA4-D62F-B3C17720BF12}"/>
              </a:ext>
            </a:extLst>
          </p:cNvPr>
          <p:cNvSpPr txBox="1"/>
          <p:nvPr/>
        </p:nvSpPr>
        <p:spPr>
          <a:xfrm>
            <a:off x="1420838" y="1559305"/>
            <a:ext cx="10283482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تمرین: چهار پایۀ (رکن) تشبیه را در ابیات زیر مشخص کنید.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بلم آرام چون قویی سبکبار		به­نرمی بر سر کارون همی 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 در تمام پنجره­های پریده­رنگ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مانند یک تصوّر مشکوک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پیوسته در تراکم و طغیان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او به شیوة باران پر از طراوت تکرار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F2340-A1C0-7ECC-B046-B53ED526A1C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369052-4F27-6EB6-E9FF-EE5555C07D80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55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C11C51-D9FD-50AC-3A6A-5A317D09393B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97DBA-3978-52E9-76B2-83AAB7AE620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F48A3E-2B11-18D8-8E19-95927803701B}"/>
              </a:ext>
            </a:extLst>
          </p:cNvPr>
          <p:cNvSpPr txBox="1"/>
          <p:nvPr/>
        </p:nvSpPr>
        <p:spPr>
          <a:xfrm>
            <a:off x="1171134" y="1952685"/>
            <a:ext cx="10846191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الف) تشبیه گسترده: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تشبیهی که سه یا چهار رکن را در خود داشته­باشد. (در تشبیه وجود دو رکن «مشبّه» و «مشبّهٌ به» به عنوان طرفین تشبیه ضروری است اما سایر ارکان تشبیه قابل حذف 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 برجاست/ گر بیفروزیش، رقص شعله­اش در هر کران پیداست / ور نه، خاموش است و خاموشی گناه ماست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نمونه ادات تشبیه حذف شده و مشبّه، مشبّهٌ به و وجه شبه آمده­است.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604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5E4C5-4AAF-0696-249B-C29E5D5B6295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84FA17-1304-8C5E-8102-2695E14B9CD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DAFB28-6F66-8711-E8D8-13D59FDADC0C}"/>
              </a:ext>
            </a:extLst>
          </p:cNvPr>
          <p:cNvSpPr txBox="1"/>
          <p:nvPr/>
        </p:nvSpPr>
        <p:spPr>
          <a:xfrm>
            <a:off x="1045700" y="1797784"/>
            <a:ext cx="10578903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	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نامت در چشمانم / چون لاله، سرخ / چون نسترن، سپید / و مثل سرو، سبز می­ایستد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سینه باید گشاده چون دریا		 تا کند نغمه­ای چو دریا ساز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66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8107F1-AAC2-14AE-0134-BC23112F22EF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C1973C-ABD6-D3A1-9E6D-39DF8E86DB51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0A32F-752B-35AA-C622-1E8A0D88192F}"/>
              </a:ext>
            </a:extLst>
          </p:cNvPr>
          <p:cNvSpPr txBox="1"/>
          <p:nvPr/>
        </p:nvSpPr>
        <p:spPr>
          <a:xfrm>
            <a:off x="1252025" y="1573527"/>
            <a:ext cx="10765300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ب) تشبیه فشرده(بلیغ):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تنها طرفین اصلی (مشبه و مشبهٌ به) ذکر می­شود.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 مهتر، آفتاب چراغ آسمان است و تو چراغ زمینی، آفتاب چراغ دنیاست، تو چراغ دینی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697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2CAF4C-B1DA-43D3-50D6-410CCC184CE7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F998A-DA74-7260-184F-E0734E34AC3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0E10813-3BCE-0BF0-47AD-DC11BF3B8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اضافی(اضافۀ تشبیهی) </a:t>
            </a:r>
            <a:r>
              <a:rPr kumimoji="0" lang="fa-IR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طرفین اصلی (مشبه و مشبهٌ به) جابه­جا شده یک گروه اسمی به صورت ترکیب اضافی (مضاف و مضاف­الیه) می­سازد.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859211C8-D040-9E9C-F44B-D918E21EB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952" y="4007784"/>
            <a:ext cx="9204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کیمیای سعادت («سعادت» مضاف­الیه و «مشبّه» است و «کیمیا» مضاف و مشبّهٌ به)</a:t>
            </a:r>
            <a:endParaRPr kumimoji="0" lang="fa-IR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097201-775F-5AB8-0101-1BADB85E6634}"/>
              </a:ext>
            </a:extLst>
          </p:cNvPr>
          <p:cNvSpPr txBox="1"/>
          <p:nvPr/>
        </p:nvSpPr>
        <p:spPr>
          <a:xfrm>
            <a:off x="1125415" y="2269099"/>
            <a:ext cx="1076530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اضافی(اضافۀ تشبیهی) در این نوع تشبیه طرفین اصلی (مشبه و مشبهٌ به) جابه­جا شده یک گروه اسمی به صورت ترکیب اضافی (مضاف و مضاف­الیه) می­سازد.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997CC-E168-5F54-1535-80B1D11E71C7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41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A7F81-1E93-F14D-5A06-08B3E6B22FF2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AFC436-EAD4-7EF5-AA4C-6835369226D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8DF4CF-5230-5223-0D0A-34B2818DD327}"/>
              </a:ext>
            </a:extLst>
          </p:cNvPr>
          <p:cNvSpPr txBox="1"/>
          <p:nvPr/>
        </p:nvSpPr>
        <p:spPr>
          <a:xfrm>
            <a:off x="8581292" y="1367296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B15F32-B574-29EC-0883-1684E580140C}"/>
              </a:ext>
            </a:extLst>
          </p:cNvPr>
          <p:cNvSpPr txBox="1"/>
          <p:nvPr/>
        </p:nvSpPr>
        <p:spPr>
          <a:xfrm>
            <a:off x="1157066" y="1880337"/>
            <a:ext cx="1086025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مثال‌های دیگر از این نوع: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-دست از مس وجود چو مردان ره بشوی 		تا کیمیای عشق بیابی و زر شوی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-آتش خشم اول در خداوند خشم افتد؛ پس آنگه به خصم رسد یا نرسد.(خشم منند آتش است.)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-نگارش دهد گلبن جویبار		 در آیینة آب رخسارها (آب مانند آینه است.)</a:t>
            </a:r>
          </a:p>
        </p:txBody>
      </p:sp>
    </p:spTree>
    <p:extLst>
      <p:ext uri="{BB962C8B-B14F-4D97-AF65-F5344CB8AC3E}">
        <p14:creationId xmlns:p14="http://schemas.microsoft.com/office/powerpoint/2010/main" val="3991891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0FF57-5668-C49D-2E95-518E9FB92FA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96707C-9D85-4845-A628-D440E2C7F01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2F5AB-0461-872D-5DE0-DCCBA2ADE8A3}"/>
              </a:ext>
            </a:extLst>
          </p:cNvPr>
          <p:cNvSpPr txBox="1"/>
          <p:nvPr/>
        </p:nvSpPr>
        <p:spPr>
          <a:xfrm>
            <a:off x="1012875" y="2290308"/>
            <a:ext cx="11004450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غ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یراضافی:  این نوع تشبیه به صورت یک جمله (معمولاً جملۀ اسنادی) بیان می­شود. که ارکان تشبیه اجزای یک جمله هستند.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 آن درخت گلی کاعتدال قامت تو		بِبُرد قیمت سرو بلندبالا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BF94B4-307B-E8E1-5EF4-A3B514A6D62F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12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DC13BB-0CF0-0241-FA13-49942F76ED1C}"/>
              </a:ext>
            </a:extLst>
          </p:cNvPr>
          <p:cNvSpPr txBox="1"/>
          <p:nvPr/>
        </p:nvSpPr>
        <p:spPr>
          <a:xfrm>
            <a:off x="1997612" y="2759366"/>
            <a:ext cx="9706708" cy="2771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مثال‌های دیگر از این نوع: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تلمیذ بی­ارادت عاشق بی­زر است و رونده بی­معرفت مرغ بی­پر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ابروش کمان قتل عاشق		گیسوش کمند عقل داناست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561299-F24E-1D9C-50EA-A8D5F3CD24E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52EA0-7CCE-1B94-8EAC-54AA0BA28E4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F6796D-C782-2913-B8EF-55B048E65D09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681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B83787-B5F4-599B-F18F-80A8649E3117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BA539C-200D-64EE-7001-960621F7BF09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30BAA0-2F4D-1C8B-CD8E-A9B091F8DCE5}"/>
              </a:ext>
            </a:extLst>
          </p:cNvPr>
          <p:cNvSpPr txBox="1"/>
          <p:nvPr/>
        </p:nvSpPr>
        <p:spPr>
          <a:xfrm>
            <a:off x="1181687" y="1399405"/>
            <a:ext cx="10677378" cy="364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1-گاهی در تشبیه غیر اضافی، مشبه به عنوان نهاد جمله به قرینۀ لفظی (شناسۀ فعل) حذف می­شود. در چنین تشبیهی «ضمیر» محذوف مشبه است.</a:t>
            </a: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گویند روی سرخ تو سعدی که زرد کرد؟	 اکسیر عشق بر مسم افتاد و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[من] 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زر  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                                                               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</a:t>
            </a:r>
            <a:endParaRPr lang="en-US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901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72AC96-8AC3-4EB5-9280-BB0E36359A12}"/>
              </a:ext>
            </a:extLst>
          </p:cNvPr>
          <p:cNvSpPr txBox="1"/>
          <p:nvPr/>
        </p:nvSpPr>
        <p:spPr>
          <a:xfrm>
            <a:off x="1350501" y="841496"/>
            <a:ext cx="1035382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1- انواع سخن        الف) سخن عادی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ب) سخن ادبی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  عناصر بیان     1- تشبیه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   2- مجاز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3- استعاره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4- کنایه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3- پایه¬های تشبیه    1- مشبّه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2- مشبّهٌ 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3- وجه شبه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4- ادات تشبیه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انواع تشبیه     1- گسترده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2- فشرده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8669082-DBED-8DB9-D129-A1E44D62276F}"/>
              </a:ext>
            </a:extLst>
          </p:cNvPr>
          <p:cNvCxnSpPr/>
          <p:nvPr/>
        </p:nvCxnSpPr>
        <p:spPr>
          <a:xfrm>
            <a:off x="9678572" y="1209822"/>
            <a:ext cx="0" cy="745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B15FC2-EFE9-0327-7A7E-6BDB36613C56}"/>
              </a:ext>
            </a:extLst>
          </p:cNvPr>
          <p:cNvCxnSpPr>
            <a:cxnSpLocks/>
          </p:cNvCxnSpPr>
          <p:nvPr/>
        </p:nvCxnSpPr>
        <p:spPr>
          <a:xfrm>
            <a:off x="9676227" y="2051537"/>
            <a:ext cx="2345" cy="15779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58EC60B-DEAD-51F6-B73B-F42BA04AD023}"/>
              </a:ext>
            </a:extLst>
          </p:cNvPr>
          <p:cNvCxnSpPr>
            <a:cxnSpLocks/>
          </p:cNvCxnSpPr>
          <p:nvPr/>
        </p:nvCxnSpPr>
        <p:spPr>
          <a:xfrm>
            <a:off x="9254196" y="3795933"/>
            <a:ext cx="0" cy="1507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DB7BD1-C7E5-6BBA-1BE8-64BA48DD8878}"/>
              </a:ext>
            </a:extLst>
          </p:cNvPr>
          <p:cNvCxnSpPr>
            <a:cxnSpLocks/>
          </p:cNvCxnSpPr>
          <p:nvPr/>
        </p:nvCxnSpPr>
        <p:spPr>
          <a:xfrm>
            <a:off x="10112326" y="5360115"/>
            <a:ext cx="0" cy="11136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1668AC7-00A1-9A06-F03B-214FE7CBA0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665672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3E77EB-F51E-FA8A-59DE-C3E6133F47DC}"/>
              </a:ext>
            </a:extLst>
          </p:cNvPr>
          <p:cNvSpPr txBox="1"/>
          <p:nvPr/>
        </p:nvSpPr>
        <p:spPr>
          <a:xfrm>
            <a:off x="1997612" y="1484533"/>
            <a:ext cx="9875520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2- گاهی دو طرف تشبیه باهم ترکیب شده یک صفت مرکب می­سازند که می­توان آن را </a:t>
            </a:r>
            <a:r>
              <a:rPr lang="fa-I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«تشبیه در واژه» یا «ترکیب تشبیهی»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نامید. مانند ترکیب­ «گل­اندام» (کسی که اندامش مانند گل است.) این نوع ترکیب را می­توان برآمده از تشبیه فشردۀ غیر اضافی دانست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596778-76BA-C927-A6CD-33316A0CCCFA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EEB8E4-E1BA-B014-E937-7E509CA344FE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838386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341E05-E7DB-34CF-08B8-2A034174FDA4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C65D8-EF80-02CB-D145-F15DA94137B2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6CD96-CF3A-682F-D835-5CA37EFFB6A8}"/>
              </a:ext>
            </a:extLst>
          </p:cNvPr>
          <p:cNvSpPr txBox="1"/>
          <p:nvPr/>
        </p:nvSpPr>
        <p:spPr>
          <a:xfrm>
            <a:off x="1378634" y="1694539"/>
            <a:ext cx="9812214" cy="4800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گاهی ارتباط مشبّه و مشبّهٌ به پنهان (مضمر) است که یافتن تشبیه دقّت بیشتری می­طلبد.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مه است این یا ملک یا آدمیزاد         تویی یا آفتاب عالم­افروز</a:t>
            </a: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   ماه دو هفته در نقاب است		یا حوری دست در خضاب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وان وسمه بر ابروان دلبند		یا قوس قزح بر آفتاب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14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DC872E-04BC-7898-0E3E-75E42C16AF2D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B674CB-D97F-0AB1-5077-CD2E89F842D8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D4E4A8-2530-4EB8-0DD9-C0022B081FF2}"/>
              </a:ext>
            </a:extLst>
          </p:cNvPr>
          <p:cNvSpPr txBox="1"/>
          <p:nvPr/>
        </p:nvSpPr>
        <p:spPr>
          <a:xfrm>
            <a:off x="1322363" y="1519094"/>
            <a:ext cx="10381957" cy="282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شاعر مشبه را بر مشبّهٌ به، برتری می­دهد که علاوه بر پنهان بودن رابطۀ طرفین، تشبیه مرجّح نیز شکل می­گیرد.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مادری دارم بهتر از برگ درخت/ دوستانی بهتر از آب روان/ و خدایی که در این نزدیکی است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57166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73FE5-0FF8-C420-541A-C9E236ADB720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4A680A-840A-3B06-CA47-C051E6BDD01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7C724-A1BB-18F8-8B3F-48ADE1EF4674}"/>
              </a:ext>
            </a:extLst>
          </p:cNvPr>
          <p:cNvSpPr txBox="1"/>
          <p:nvPr/>
        </p:nvSpPr>
        <p:spPr>
          <a:xfrm>
            <a:off x="1209822" y="1242132"/>
            <a:ext cx="10747716" cy="4580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ای سرو بلند بوستانی 	در پیش درخت قامتت پست (قامت بر سرو برتری داده­شده­است.)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نه چمن شکوفه‌ای رست چو روی دلستانت		نه صبا صنوبری یافت چو قامت بلندت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لبت بدیدم و لعلم بیوفتاد از چشم		سخن بگفتی و قیمت برفت لؤلؤ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5275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جایِ سرو بلندْ ایستاده بر لب جوی		چرا نظر نکنی یار سروِ 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303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5641D1-6CC6-A173-6237-4C8D7B705B85}"/>
              </a:ext>
            </a:extLst>
          </p:cNvPr>
          <p:cNvSpPr txBox="1"/>
          <p:nvPr/>
        </p:nvSpPr>
        <p:spPr>
          <a:xfrm>
            <a:off x="1392701" y="1232874"/>
            <a:ext cx="1031161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تشبیه در جملۀ منفی می­آید که در این صورت اگر هدف توصیف باشد تشبیه همراه با تأکید است اما اگر هدف نفی همانندی باشد تشبیه وجود ندارد.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مثال1: ای سرو به قامتش چه مانی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زیباست ولی نه هر بلندی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 2: آتش است این بانگ نای و نیست باد		هر که این آتش ندارد نیست باد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C38A27-8E2C-9DB0-A2B8-58ADE78C9F98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DFA13-25FC-6AA4-E2A9-2A14F27E11B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1650049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3AC633-6866-0DF0-7D6D-98F9CC7BA6A6}"/>
              </a:ext>
            </a:extLst>
          </p:cNvPr>
          <p:cNvSpPr txBox="1"/>
          <p:nvPr/>
        </p:nvSpPr>
        <p:spPr>
          <a:xfrm>
            <a:off x="717453" y="930233"/>
            <a:ext cx="11221329" cy="5750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تشبیه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F44F0A-E491-E43E-2D6D-204E99533C1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19580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7C192F-27BA-929A-2F71-6C61325E295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D5E08-DEA1-41C1-72FA-A7386D531897}"/>
              </a:ext>
            </a:extLst>
          </p:cNvPr>
          <p:cNvSpPr txBox="1"/>
          <p:nvPr/>
        </p:nvSpPr>
        <p:spPr>
          <a:xfrm>
            <a:off x="1508759" y="926339"/>
            <a:ext cx="10016197" cy="5345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 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22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F44AFF-2728-607F-6EE5-8AF323F29EDB}"/>
              </a:ext>
            </a:extLst>
          </p:cNvPr>
          <p:cNvSpPr txBox="1"/>
          <p:nvPr/>
        </p:nvSpPr>
        <p:spPr>
          <a:xfrm>
            <a:off x="1237956" y="1207433"/>
            <a:ext cx="1060704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72- وجه شبه را در سرودۀ زیر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(خرداد 1403)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پابرجاست / گر بیفروزیش رقص شعله­اش در هر کران پیداست /  ورنه خاموش است و خاموشی گناه ماست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دیرنده، پابرجا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0CE50E-F9FC-DB27-1322-487B93E9CFA0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2588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E8D63-463B-E1D6-DCB8-A1949723359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02E44-CE2D-B740-7483-DEAA2506CA09}"/>
              </a:ext>
            </a:extLst>
          </p:cNvPr>
          <p:cNvSpPr txBox="1"/>
          <p:nvPr/>
        </p:nvSpPr>
        <p:spPr>
          <a:xfrm>
            <a:off x="801859" y="1799734"/>
            <a:ext cx="11043138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«این زبان چون سنگ و هم آهن­وش است / وآنچه بجهد از زبان چون آتش است» چند ادات تشبیه به­کار رفته­است؟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سه مورد (چون، وش)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45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03C9CC-5EAC-5E94-5B07-D51828D0F6C5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1A470-6762-EC5C-4423-62B3DF112D39}"/>
              </a:ext>
            </a:extLst>
          </p:cNvPr>
          <p:cNvSpPr txBox="1"/>
          <p:nvPr/>
        </p:nvSpPr>
        <p:spPr>
          <a:xfrm>
            <a:off x="1097280" y="1399373"/>
            <a:ext cx="10747717" cy="4334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را در مقابل آن بنویسید.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خانۀ دل ما را از کرم عمارت کن / پیش از این که این خانه رو نهد به ویرانی(.....................)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روز چو شمعی چو شب زودرو و سرفراز / شب چو چراغی به روز کاسته و نیم­تاب (..............)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 (خانۀ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گسترده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(روز، شب: مشبه- چو: ادات تشبیه - شمع، چراغ: مشبه به - زودرو و سرفراز، کاسته و نیم­تاب: وجه شبه)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1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0FBBF1-3F5D-ADDD-26CB-4B35D476D46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C31C92-5EF9-E21B-6162-C9A3C69BEA7A}"/>
              </a:ext>
            </a:extLst>
          </p:cNvPr>
          <p:cNvSpPr txBox="1"/>
          <p:nvPr/>
        </p:nvSpPr>
        <p:spPr>
          <a:xfrm>
            <a:off x="1083212" y="1043345"/>
            <a:ext cx="10621108" cy="5432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عادی: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از عناصر آرایش­های لفظی و معنوی و بیان خالی باشد. مثل جملۀ «آفتاب طلوع کرد.» که هیچ عنصری از عناصر لفظی و معنوی و بیان در ان نیست و جمله تنها اطلاعی را منتقل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ادبی: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دارای عناصر آرایش­های لفظی و معنوی و بیان باشد. مانند جملۀ «گل آفتاب شکفت» که در آن آفتاب به گلی تشبیه شده که در آسمان شکوفا شده­باشد. همچنین می­توان این سخن را با شگردهای بیانی دیگر هم ادبی کرد مانند: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پادشاه مشرق چهره نمود.(با استفاده از استعاره و کنایه)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خسرو خاور علم بر کوهساران زد (با استفاده از استعاره و کنایه)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جمله­های ادبی بالا باید گفت که نگاه شاعران به زبان زیبایی­شناسانه است و با آفرینش زیبایی و جذّابیت در سخن، شنونده را برمی­انگیزند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2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91CEF-057C-ED6E-2B0F-3063693DC26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849D7D-32D8-8C43-CEFD-2FAA01928DAD}"/>
              </a:ext>
            </a:extLst>
          </p:cNvPr>
          <p:cNvSpPr txBox="1"/>
          <p:nvPr/>
        </p:nvSpPr>
        <p:spPr>
          <a:xfrm>
            <a:off x="1406770" y="1431845"/>
            <a:ext cx="9931790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دوم بیت «جان به لب داریم و همچون صبح خندانیم ما / دست و تیغ عشق را زخم نمایانیم ما» یک اضافۀ تشبیهی بیابید.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(باتغییر)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تیغ عشق (عشق [مانند] تیغ)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1638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34012-E967-3108-9BA2-535DFAA72DE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767A56-C2A9-A49F-DC20-98F354CDF61D}"/>
              </a:ext>
            </a:extLst>
          </p:cNvPr>
          <p:cNvSpPr txBox="1"/>
          <p:nvPr/>
        </p:nvSpPr>
        <p:spPr>
          <a:xfrm>
            <a:off x="1889760" y="1261740"/>
            <a:ext cx="9724291" cy="4991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الف) نامت در چشمانم / چون لاله سرخ / چون نسترن، سپید / و مثل سروسبز می­ایستد.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آتش خشم اول در خداوند خشم افتد؛ پس آنگه زبانه به خصم رسد یا نرسد.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ده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 (نام: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چون، مثل: اداات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لاله، نسترن و سرو:مشبه 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سرخ، سپید و سرسبز: وجه شبه)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 فشردۀ اضافی  (خشم: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آتش: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559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3E65A9-8A8F-B866-E28C-5E8AC8F1D6A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7A19D-6879-BFED-7AFD-BEA57BFDAD5B}"/>
              </a:ext>
            </a:extLst>
          </p:cNvPr>
          <p:cNvSpPr txBox="1"/>
          <p:nvPr/>
        </p:nvSpPr>
        <p:spPr>
          <a:xfrm>
            <a:off x="1266093" y="1657599"/>
            <a:ext cx="10677378" cy="3883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اول  بیت «مشبّه» و «وجه شبه»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چو شمعی چو شب زودرو و سرفراز 		شب چو چراغی به روز کاسته و نیم­تاب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مشبه: روز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وجه شبه: زودرو و سرفراز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08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F70B3F-CA6F-0DBC-59B4-46692D89733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F1846-4F88-C8B3-B2BA-50EAA66155BF}"/>
              </a:ext>
            </a:extLst>
          </p:cNvPr>
          <p:cNvSpPr txBox="1"/>
          <p:nvPr/>
        </p:nvSpPr>
        <p:spPr>
          <a:xfrm>
            <a:off x="1522828" y="1343321"/>
            <a:ext cx="10002128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«گرت ز دست برآید چو نخل باش کریم / ورت به دست نیاید چو سرو باش آزاد»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«مشبّه به» در مصراع اول کدام واژه 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«آزاد» در مصراع دوم کدام رکن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نخل 	ب)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14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0DEED9-AF8A-2B5B-FD26-D6DE2972E05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F6547F-F733-0E62-2B65-D870C8F51B75}"/>
              </a:ext>
            </a:extLst>
          </p:cNvPr>
          <p:cNvSpPr txBox="1"/>
          <p:nvPr/>
        </p:nvSpPr>
        <p:spPr>
          <a:xfrm>
            <a:off x="1012873" y="926339"/>
            <a:ext cx="10930597" cy="5672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بنویسید.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شب در تمام پنجره­های پریده­رنگ / مانند یک تصوّر مشکوک / پیوسته درتراکم و طغیان بود.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ای مهتر، آفتاب چراغ آسمان است و تو چراغ زمینی، آفتاب چراغ دنیاست، تو چراغ دینی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گسترده (شب: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مانند: ادات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تصوّر مشکوک: مشبه به  - در تراکم و طغیان بودن: وجه شبه)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فشردۀ غیراضافی (آفتاب، تو: مشبه </a:t>
            </a:r>
            <a:r>
              <a:rPr lang="ar-S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چراغ: مشبه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69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57C0E4-DA58-A827-AC04-59FA7EF0685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7537A2-A0ED-ABBB-3691-635B7DD5CDB5}"/>
              </a:ext>
            </a:extLst>
          </p:cNvPr>
          <p:cNvSpPr txBox="1"/>
          <p:nvPr/>
        </p:nvSpPr>
        <p:spPr>
          <a:xfrm>
            <a:off x="1294227" y="1413808"/>
            <a:ext cx="10100603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چو شمعی از او هراسان باش / کاول آتش ز شمع سر سوزد» «مشبّهٌ به» و «وجه شبه» را مشخص کنید (باتغییر) 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شمع: مشبه به  - هراسان: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257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29C0C8-5881-8531-D5CA-130C48871419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68CE4F-270E-D268-42E8-809A44568A88}"/>
              </a:ext>
            </a:extLst>
          </p:cNvPr>
          <p:cNvSpPr txBox="1"/>
          <p:nvPr/>
        </p:nvSpPr>
        <p:spPr>
          <a:xfrm>
            <a:off x="984738" y="1498214"/>
            <a:ext cx="10540218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«ز منجنیق فلک سنگ فتنه می­بارد / من ابلهانه گریزم به آبگینه حصار» یک تشبیه مشخّص کنید. (باتغییر)	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منجنیق فلک (فلک: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منجنیق مشبه به، تشبیه فشردۀ 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5925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F3AE34-7F1F-1B9E-1ECE-9F45E4F8A22D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3B18BB-4CB9-513D-924B-7F548033691D}"/>
              </a:ext>
            </a:extLst>
          </p:cNvPr>
          <p:cNvSpPr txBox="1"/>
          <p:nvPr/>
        </p:nvSpPr>
        <p:spPr>
          <a:xfrm>
            <a:off x="1083212" y="1273132"/>
            <a:ext cx="10691447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سرو جویباری، تو لالۀ بهاری / تو یار غمگساری، تو حور دلربایی» کدام آرایۀ بیانی دیده­می­شود؟ (باتغییر)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تشبیه (تو: مشبه  - سرو، لاله، حور: مشبه به؛ تشبیه فشردۀ غیراضافی)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52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346950-AA30-0E84-EE26-2E8D263CBDB2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9D714-65E9-D4AA-90FD-D274A8054BB8}"/>
              </a:ext>
            </a:extLst>
          </p:cNvPr>
          <p:cNvSpPr txBox="1"/>
          <p:nvPr/>
        </p:nvSpPr>
        <p:spPr>
          <a:xfrm>
            <a:off x="1266092" y="1085029"/>
            <a:ext cx="10483947" cy="532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بیت­های داده­شده، به پرسش­ها پاسخ دهید.1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1- زمین چو سینۀ سهراب زیر جوشن برگ	فرونشسته بر آن ناوک صنوبر و غان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روز چو شمعی به شب زودرو و سرفراز	شب چو چراغی به روز کاسته و نیم­تاب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در بیت چند تشبیه فشرده وجود دارد؟		ب) در تشبیه گستردۀ بیت یک، وجه شبه چیست؟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در بیت دو چند تشبیه وجود دارد؟ مشبّهٌ به را در تشبیه دوم همین بیت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سه مورد (جوشن برگ، ناوک صنوبر، ناوک غان)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فرو نشسته بر او (توجه: «زیر جوشن بودن» هم وجه شبه است که در پاسخ­نامۀ سازمان نیامده­است.) 			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دو تشبیه </a:t>
            </a:r>
            <a:r>
              <a:rPr lang="ar-SA" sz="24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کاسته و نیم­تاب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079683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058AFE-7954-CCC4-13D8-E725D2E2DF8E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F1864-0AC6-A01E-8AF6-3011CAD0F2A2}"/>
              </a:ext>
            </a:extLst>
          </p:cNvPr>
          <p:cNvSpPr txBox="1"/>
          <p:nvPr/>
        </p:nvSpPr>
        <p:spPr>
          <a:xfrm>
            <a:off x="1083212" y="1443071"/>
            <a:ext cx="10818055" cy="4967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کوهِ اندوهِ فراقت به چه حالت بکشد؟	حافظ خسته که از ناله تنش چون نالیست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از بیت یک تشبیه فشرده و یک تشبیه گسترده بیابید.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بین مشبّه و مشبّهٌ به کدام آرایۀ لفظی ایجاد شده­است؟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کدام واژه ادات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فشرده: کوه اندوه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گسترده: تنش چون نال (نی توخالی)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جناس افزایشی 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چون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2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9E96C1-1CDA-61EB-5F03-9C36DDB81DD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7FA141-4E9E-D121-43B4-2AD9D10EAD68}"/>
              </a:ext>
            </a:extLst>
          </p:cNvPr>
          <p:cNvSpPr txBox="1"/>
          <p:nvPr/>
        </p:nvSpPr>
        <p:spPr>
          <a:xfrm>
            <a:off x="1533378" y="1043073"/>
            <a:ext cx="10072468" cy="373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علم بیان: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زبان در حالت عادی خود، نقش انتقال اطلاع را ایفا می­کند اما با استفاده از علم بیان که شامل «تشبیه، مجاز، استعاره و کنایه» است گوینده می­تواند زبان را قوی­تر و تأثیرگذارتر کند و با آفریدن «صور خیال» شنونده را با فضایی که ندیده­است ارتباط می­دهد.</a:t>
            </a: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بیه مهم­ترین آرایۀ علم بیان است که انواع استعاره هم بر آن بنا می­شود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13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61C135-4C5A-1269-4143-3CFC8F9C00D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E392AD-9136-DC4A-D108-8BEFB38C313B}"/>
              </a:ext>
            </a:extLst>
          </p:cNvPr>
          <p:cNvSpPr txBox="1"/>
          <p:nvPr/>
        </p:nvSpPr>
        <p:spPr>
          <a:xfrm>
            <a:off x="1237957" y="828862"/>
            <a:ext cx="10413608" cy="5201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زیر، درستی یا نادرستی عبارت­ها را مشخّص کنید.1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شربتی از لبِ لعلش نچشیدیم و بِرَفت	رویِ مَه پیکرِ او سیر ندیدیم و برفت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بیت دو نوع تشبیه فشرده می­توان یافت.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 اضافۀ تشبیهی مصراع اول طرفین تشبیه جابه­جا نشده­است.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در مصراع دوم واژۀ «روی» مشبّه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تشبیه در مصراع دوم غیراضافی است.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 نادرست (تنها یک مورد تشبیه فشرده وجود دارد؛ لب لعل)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درست  (لب: مشبه -  لعل: مشبه به)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نادرست («مه­پیکر» صفت مرکب برای «روی» است که از «مه»: مشبه­به و «پیکر»: مشبه ترکیب شده­است.)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د) درست (تشبیه درون­واژه یک واژه است نه ترکیب اضافی)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707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97F991-65CB-7288-4A23-8F55D3063D0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CF8B6-9D17-A016-DBE6-4AE985203A8A}"/>
              </a:ext>
            </a:extLst>
          </p:cNvPr>
          <p:cNvSpPr txBox="1"/>
          <p:nvPr/>
        </p:nvSpPr>
        <p:spPr>
          <a:xfrm>
            <a:off x="1097280" y="1194189"/>
            <a:ext cx="10540218" cy="446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لشکرِ غمت نکند مُلکِ دل خراب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جانِ عزیزِ خود به نوا(گروگان) می‌فرستمت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نوع تشبیه­های به کار رفته در مصراع اول را بنویسید.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کدام نوع تشبیه فشرده دیده­می­شود؟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واژه­های «غم» و «نوا» کدام پایه­های تشبیه هستند؟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(لشکر غم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ملک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فشردۀ غیراضافی (جان: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نوا: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 مشبّهٌ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84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ABC356-B2A1-4403-27E2-441D0D0F6004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216B5D-7C42-6526-E976-120E3F75F5EB}"/>
              </a:ext>
            </a:extLst>
          </p:cNvPr>
          <p:cNvSpPr txBox="1"/>
          <p:nvPr/>
        </p:nvSpPr>
        <p:spPr>
          <a:xfrm>
            <a:off x="1209822" y="1418448"/>
            <a:ext cx="10621108" cy="3371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زیر مشبّه و مشبّهٌ به را مشخّص کنید.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رویِ خود تَفَرُّجِ صُنع خدای کن	کآیینۀ خدای‌نما می‌فرستمت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روی: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آیینه: مشبه به  (توجه داشته باشید که این نوع تشبیه پنهان (مضمر) است و رابطۀ طرفین تشبیه در آن آشکار نیست.)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7153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722EA-AFC2-0C7A-340D-00F2FD5D789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1BD00D-A75B-8680-B909-B301FFF6506C}"/>
              </a:ext>
            </a:extLst>
          </p:cNvPr>
          <p:cNvSpPr txBox="1"/>
          <p:nvPr/>
        </p:nvSpPr>
        <p:spPr>
          <a:xfrm>
            <a:off x="667044" y="926339"/>
            <a:ext cx="11333870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درستی یا نادرستی توضیح داخل کمانک را درمورد هر بیت زیر تعیین کنید.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این شبِ سیاهم، گم گشت راهِ مقصود / از گوشه‌ای برون آی، ای کوکبِ هدایت(بیت دو تشبیه فشردۀ اضافی دارد.)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پس از چندین شکیبایی شبی یا رب توان دیدن / که شمعِ دیده افروزیم در محرابِ ابرویت («شمع» و «ابرو» به ترتیب «مشبه به» و «مشبه» هستند)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سوادِ لوح بینش را عزیز از بهر آن دارم	/ که جان را نسخه‌ای باشد ز لوحِ خالِ هندویت (شاعر در بیت پنج بار  تشبیه به کار برده­است.)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بیاضِ رویِ تو روشن چو عارِضِ رُخِ روز / سوادِ زلفِ سیاهِ تو هست ظلمت داج(شب تاریک) (تشبیه در مصراع اول گسترده و در مصراع دوم فشردۀ غیراضافی­است.)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48093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54224D-896C-69D2-C5D1-646C781B154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209919-732D-52FE-1E91-2E9C1B17F975}"/>
              </a:ext>
            </a:extLst>
          </p:cNvPr>
          <p:cNvSpPr txBox="1"/>
          <p:nvPr/>
        </p:nvSpPr>
        <p:spPr>
          <a:xfrm>
            <a:off x="1046872" y="926339"/>
            <a:ext cx="10857912" cy="4721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kumimoji="0" lang="fa-IR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نادرست (در بیت هیچ تشبیهی به کار نرفته­است چون شاعر «مقصود» راه و «هدایت» را به کوکب مانند نکرده­است بلکه برای «مقصود» راهی تصوّر کرده و معشوق را هم «کوکب» برای هدایت دانسته­است. این نکته را باید از معنای بیت بفهمید؛ البته با یادگیری استعاره تشخیص این نکته آسان­تر خواهد شد.)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درست (دیده: مشبه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شمع: مشبه به / ابرو: مشبه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محراب: مشبه به)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 نادرست (شاعر چهار بار تشبیه به کار برده­است. (لوح بینش(بینش(چشم) [مانند] لوح) –</a:t>
            </a:r>
            <a:endParaRPr kumimoji="0" lang="fa-IR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سواد(سیاهی) [مانند] نسخه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لوح خال (خال [مانند] لوح) -  خال [مانند] هندو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نادرست 0 (در مصراع اول «چو» ادات تشبیه و «روشن» وجه شبه است و در مصراع دوم  «</a:t>
            </a:r>
            <a:r>
              <a:rPr kumimoji="0" lang="fa-IR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سیاه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» وجه شبه است پس هر دو تشبیه گسترده است.)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6161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05CE0B-72BF-1D3B-7F63-228D579498D6}"/>
              </a:ext>
            </a:extLst>
          </p:cNvPr>
          <p:cNvSpPr txBox="1"/>
          <p:nvPr/>
        </p:nvSpPr>
        <p:spPr>
          <a:xfrm>
            <a:off x="875713" y="1139373"/>
            <a:ext cx="10649243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همۀ ترکیب‌ها «اضافۀ تشبیهی»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گوشۀ کلاه – روي ماه – روي تعظيم – قبّۀ عرش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آبروي بندگان – جمال عشق – اوج بلاغت – تقصير خويش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دروگر زمان – عصارۀ تاک – شهد فايق – موسم ربيع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بنات نبات – بحر مکاشفت – مهد زمين – تير مژگان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5DB386-5E27-B103-DBB2-A666499B37CB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2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AE9CD4-C376-45C0-9613-E2A23F9AC049}"/>
              </a:ext>
            </a:extLst>
          </p:cNvPr>
          <p:cNvSpPr txBox="1"/>
          <p:nvPr/>
        </p:nvSpPr>
        <p:spPr>
          <a:xfrm>
            <a:off x="1237957" y="1522553"/>
            <a:ext cx="1066331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«تشبیه» در کدام بیت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هرچند نمی‌سوزد بر من دل سنگینت	 	گویی دل من سنگ است در چاه زنخدانت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چون قامتم کمان‌صفت از غم خمیده دید	 	 چون تیر ناگهان ز کنارم بجست یار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دور از تو ستون خانۀ غم شده‌ام	 		بار غم عالم همه بر دوش من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فرهادوارم از لب شیرین گزیر نیست	 	 ور کوه محنتم به مثل بیستون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C4058-A75C-45FA-2FF7-524C9C80E5E2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15200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5936B2-0754-83DC-FCF7-077316110CD6}"/>
              </a:ext>
            </a:extLst>
          </p:cNvPr>
          <p:cNvSpPr txBox="1"/>
          <p:nvPr/>
        </p:nvSpPr>
        <p:spPr>
          <a:xfrm>
            <a:off x="1026941" y="864548"/>
            <a:ext cx="10691447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همۀ گزینه‌ها آرایۀ تشبیه به‌کار رفته است مگر گزینۀ‌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عاکفان کعبۀ جلالش به تقصیر عبادت معترف و واصفان حلیۀ جمالش به تحیّر، منسوب.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باران رحمت بی‌حسابش همه را رسیده و خوان نعمت بی‌دریغش همه جا کشیده.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درختان را به خلعت نوروزی قبای سبز ورق در بر گرفته و اطفال شاخ را به قدوم موسم ربیع کلاه شکوفه بر سر نهاده.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عصارۀ تاکی به قدرت او شهد فایق گشته و تخم خرمایی به تربیتش، نخل باسق گشته.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E9470D-D226-7C73-0A40-B6DA6D1BB675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1254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2A00E7-116C-DA61-2017-4AEF93CDC349}"/>
              </a:ext>
            </a:extLst>
          </p:cNvPr>
          <p:cNvSpPr txBox="1"/>
          <p:nvPr/>
        </p:nvSpPr>
        <p:spPr>
          <a:xfrm>
            <a:off x="1139483" y="926339"/>
            <a:ext cx="1078991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منظومۀ زیر چند تشبیه وجود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«مرا هر لفظ فریادی است کز دل می‌کنم بیرون/ مرا هر شعر دریایی است لبریز از شراب خون / کجا شهد است این اشکی که در هر دانۀ لفظ است / مرا این، کاسۀ خون است / چنین آسان منوشیدش.»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سه		2) چهار		3) پنج	 	4) شش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9A248-C3E4-0A1D-932E-34B8F73B67CC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9893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1C86B-17CC-837F-CA35-2F2B82728B98}"/>
              </a:ext>
            </a:extLst>
          </p:cNvPr>
          <p:cNvSpPr txBox="1"/>
          <p:nvPr/>
        </p:nvSpPr>
        <p:spPr>
          <a:xfrm>
            <a:off x="1350498" y="1661052"/>
            <a:ext cx="1017445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آرایه‌های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صد خار بلا از دل ديوانۀ ما خاست	 	 هر روز كه بي ساقي گلچهره نشستيم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اي سيل اشك خاك وجودم به باد ده	 	 تا بر دل كسي ننشيند غبار من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سروي است قامت تو از ناز سر كشيده	 	 ماهي است عارض تو از نور آفريده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 تا دام زلف و دانۀ خال تو ديد	 	 طاير انديشه‌ام افتاد در دام هوس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D87DE7-8724-604F-6D88-0D5BB6C460ED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126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DC7C6-D26A-1644-EEEB-120BC93B1D6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F0075-2652-FCAA-6A1C-F943CC0718B9}"/>
              </a:ext>
            </a:extLst>
          </p:cNvPr>
          <p:cNvSpPr txBox="1"/>
          <p:nvPr/>
        </p:nvSpPr>
        <p:spPr>
          <a:xfrm>
            <a:off x="1899138" y="1179632"/>
            <a:ext cx="9495691" cy="2929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تشبیه: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ادعای همانندی خیالی میان دو یا چند چیز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بهره­گیری از شگرد تشبیه سخن را خیال­انگیز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دانا چو طبلة عطار است؛ خاموش و هنرنمای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9568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9A36C6-A25A-5401-7899-E059BE4C90C6}"/>
              </a:ext>
            </a:extLst>
          </p:cNvPr>
          <p:cNvSpPr txBox="1"/>
          <p:nvPr/>
        </p:nvSpPr>
        <p:spPr>
          <a:xfrm>
            <a:off x="1561514" y="3308643"/>
            <a:ext cx="9777046" cy="1179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6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شاد و پیروز باشید</a:t>
            </a:r>
            <a:endParaRPr lang="en-US" sz="6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696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62D31-E83B-E20F-0CC9-387A3AAC9AD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115C8E-797F-ED70-7405-ABAD8FC0AE0A}"/>
              </a:ext>
            </a:extLst>
          </p:cNvPr>
          <p:cNvSpPr txBox="1"/>
          <p:nvPr/>
        </p:nvSpPr>
        <p:spPr>
          <a:xfrm>
            <a:off x="1041009" y="732802"/>
            <a:ext cx="10663311" cy="5615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هدف از تشبیه: 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 یکی از راه­های توصیف است و هدف آن </a:t>
            </a:r>
            <a:r>
              <a:rPr lang="ar-SA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توصیف­ 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خیالی چیزی است که برای شنونده محسوس یا قابل مشاهده نیست.</a:t>
            </a:r>
            <a:endParaRPr lang="fa-IR" sz="2400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latin typeface="Calibri" panose="020F0502020204030204" pitchFamily="34" charset="0"/>
                <a:cs typeface="B Nazanin" panose="00000400000000000000" pitchFamily="2" charset="-78"/>
              </a:rPr>
              <a:t>مثال:</a:t>
            </a: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صدهزاران دام و دانه است ای خدا 		ما چو مرغان ضعیفی بی­نوا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 ریشه در نوع نگاه و تفکّر گوینده دارد و آنچه موجب زیبایی تشبیه می­شود، وجه شباهتی است که شاعر و نویسنده به آن دست یافته است.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37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DA48E7-576F-0E45-D21E-FC14CAE7D35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25A7B-B16F-4992-F6FF-C54F0D9096B8}"/>
              </a:ext>
            </a:extLst>
          </p:cNvPr>
          <p:cNvSpPr txBox="1"/>
          <p:nvPr/>
        </p:nvSpPr>
        <p:spPr>
          <a:xfrm>
            <a:off x="1083213" y="2100842"/>
            <a:ext cx="10832123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مشبّه: (توصیف شونده) پدیده­ای که برای توصیف، آن را به پدیدۀ دیگر مانند می­کنیم.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ایّام گل چو عمر به رفتن شتاب کرد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D22CBE-8BE1-B33F-65CD-24C93E8307B1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B5AD91-A764-F4ED-2C58-9781B3050221}"/>
              </a:ext>
            </a:extLst>
          </p:cNvPr>
          <p:cNvSpPr txBox="1"/>
          <p:nvPr/>
        </p:nvSpPr>
        <p:spPr>
          <a:xfrm>
            <a:off x="4016325" y="1088049"/>
            <a:ext cx="6098344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تشبیهی چهار پایه (رکن) دارد.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129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8CC53-2DBD-33E5-4262-679A5FF53F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A64668-D418-E48A-90AE-E0FBC0615E7D}"/>
              </a:ext>
            </a:extLst>
          </p:cNvPr>
          <p:cNvSpPr txBox="1"/>
          <p:nvPr/>
        </p:nvSpPr>
        <p:spPr>
          <a:xfrm>
            <a:off x="1041009" y="1800542"/>
            <a:ext cx="10789919" cy="3749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مشبّهٌ به: (توصیفگر) پدیده­ای که به خاطر داشتن ویژگی­هایی می­تواند «مشبه: توصیف­شونده» را توصیف کرده و آن را محسوس­ترکند.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 «عمر» در مثال (</a:t>
            </a:r>
            <a:r>
              <a:rPr kumimoji="0" lang="ar-SA" sz="2400" b="1" i="0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ایّام گل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چو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عمر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رفتن شتاب کرد. </a:t>
            </a: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)که به خاطر داشتن ویژگی «شتابان بودن» می­تواند گذرا بودن فصل بهار را محسوس­تر نشان بدهد.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48AD3-4079-C18A-8A31-CE8E4A2B5899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723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5E994A-E951-44FB-2A2B-668164277500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D50140-EDF6-2A12-9304-13B1F7C26440}"/>
              </a:ext>
            </a:extLst>
          </p:cNvPr>
          <p:cNvSpPr txBox="1"/>
          <p:nvPr/>
        </p:nvSpPr>
        <p:spPr>
          <a:xfrm>
            <a:off x="1294229" y="2065914"/>
            <a:ext cx="10410091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وجه شبه: (علّت انتخاب مشبّهٌ به در نگرش شاعر) اگر از شاعر بپرسیم که چرا برای توصیف «گذرا بودن ایام گل» از «عمر» به­عنوان «مشبّهٌ به: توصیفگر» استفاده کرده­است، خواهد گفت:«به خاطر گذرا بودن عمر» وجه شبه ویژگی مشترک بین مشبّه و مشبّهٌ به است که در مشبّهٌ به پررنگ­تر و آشکارتر است.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69A6B4-348A-AEF9-E592-85FF6E4DA117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298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</TotalTime>
  <Words>2056</Words>
  <Application>Microsoft Office PowerPoint</Application>
  <PresentationFormat>Widescreen</PresentationFormat>
  <Paragraphs>351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avni-st4</cp:lastModifiedBy>
  <cp:revision>12</cp:revision>
  <dcterms:created xsi:type="dcterms:W3CDTF">2024-10-29T18:59:08Z</dcterms:created>
  <dcterms:modified xsi:type="dcterms:W3CDTF">2024-11-01T11:39:15Z</dcterms:modified>
</cp:coreProperties>
</file>