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385" r:id="rId2"/>
    <p:sldId id="386" r:id="rId3"/>
    <p:sldId id="387" r:id="rId4"/>
    <p:sldId id="388" r:id="rId5"/>
    <p:sldId id="389" r:id="rId6"/>
    <p:sldId id="390" r:id="rId7"/>
    <p:sldId id="391" r:id="rId8"/>
    <p:sldId id="392" r:id="rId9"/>
    <p:sldId id="436" r:id="rId10"/>
    <p:sldId id="393" r:id="rId11"/>
    <p:sldId id="394" r:id="rId12"/>
    <p:sldId id="395" r:id="rId13"/>
    <p:sldId id="396" r:id="rId14"/>
    <p:sldId id="397" r:id="rId15"/>
    <p:sldId id="398" r:id="rId16"/>
    <p:sldId id="399" r:id="rId17"/>
    <p:sldId id="437" r:id="rId18"/>
    <p:sldId id="400" r:id="rId19"/>
    <p:sldId id="401" r:id="rId20"/>
    <p:sldId id="402" r:id="rId21"/>
    <p:sldId id="403" r:id="rId22"/>
    <p:sldId id="404" r:id="rId23"/>
    <p:sldId id="405" r:id="rId24"/>
    <p:sldId id="406" r:id="rId25"/>
    <p:sldId id="407" r:id="rId26"/>
    <p:sldId id="408" r:id="rId27"/>
    <p:sldId id="409" r:id="rId28"/>
    <p:sldId id="410" r:id="rId29"/>
    <p:sldId id="411" r:id="rId30"/>
    <p:sldId id="412" r:id="rId31"/>
    <p:sldId id="439" r:id="rId32"/>
    <p:sldId id="413" r:id="rId33"/>
    <p:sldId id="414" r:id="rId34"/>
    <p:sldId id="415" r:id="rId35"/>
    <p:sldId id="416" r:id="rId36"/>
    <p:sldId id="417" r:id="rId37"/>
    <p:sldId id="418" r:id="rId38"/>
    <p:sldId id="419" r:id="rId39"/>
    <p:sldId id="420" r:id="rId40"/>
    <p:sldId id="421" r:id="rId41"/>
    <p:sldId id="422" r:id="rId42"/>
    <p:sldId id="423" r:id="rId43"/>
    <p:sldId id="424" r:id="rId44"/>
    <p:sldId id="425" r:id="rId45"/>
    <p:sldId id="426" r:id="rId46"/>
    <p:sldId id="427" r:id="rId47"/>
    <p:sldId id="428" r:id="rId48"/>
    <p:sldId id="429" r:id="rId49"/>
    <p:sldId id="430" r:id="rId50"/>
    <p:sldId id="431" r:id="rId51"/>
    <p:sldId id="432" r:id="rId52"/>
    <p:sldId id="433" r:id="rId53"/>
    <p:sldId id="434" r:id="rId54"/>
    <p:sldId id="435" r:id="rId5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000" autoAdjust="0"/>
    <p:restoredTop sz="94660"/>
  </p:normalViewPr>
  <p:slideViewPr>
    <p:cSldViewPr snapToGrid="0">
      <p:cViewPr varScale="1">
        <p:scale>
          <a:sx n="98" d="100"/>
          <a:sy n="98" d="100"/>
        </p:scale>
        <p:origin x="684" y="12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2E9DCE-8296-597E-8572-DEB65B4C9C9D}"/>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D944EA40-F172-98EA-0D38-1A0EBBACC00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2A8EF908-78B1-2B20-4CB4-9DC7F57B61B7}"/>
              </a:ext>
            </a:extLst>
          </p:cNvPr>
          <p:cNvSpPr>
            <a:spLocks noGrp="1"/>
          </p:cNvSpPr>
          <p:nvPr>
            <p:ph type="dt" sz="half" idx="10"/>
          </p:nvPr>
        </p:nvSpPr>
        <p:spPr/>
        <p:txBody>
          <a:bodyPr/>
          <a:lstStyle/>
          <a:p>
            <a:fld id="{3C531159-7F54-45D0-8B42-88026CDE0AF6}" type="datetimeFigureOut">
              <a:rPr lang="en-US" smtClean="0"/>
              <a:t>1/24/2025</a:t>
            </a:fld>
            <a:endParaRPr lang="en-US"/>
          </a:p>
        </p:txBody>
      </p:sp>
      <p:sp>
        <p:nvSpPr>
          <p:cNvPr id="5" name="Footer Placeholder 4">
            <a:extLst>
              <a:ext uri="{FF2B5EF4-FFF2-40B4-BE49-F238E27FC236}">
                <a16:creationId xmlns:a16="http://schemas.microsoft.com/office/drawing/2014/main" id="{4DB8E74F-12AD-1551-36BA-8F83B0B6FE9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0B1FE14-1B3B-9C98-E9EB-1B87EB670AA4}"/>
              </a:ext>
            </a:extLst>
          </p:cNvPr>
          <p:cNvSpPr>
            <a:spLocks noGrp="1"/>
          </p:cNvSpPr>
          <p:nvPr>
            <p:ph type="sldNum" sz="quarter" idx="12"/>
          </p:nvPr>
        </p:nvSpPr>
        <p:spPr/>
        <p:txBody>
          <a:bodyPr/>
          <a:lstStyle/>
          <a:p>
            <a:fld id="{B8F240D5-CDDB-4524-9DC5-D45ECC4CDFD5}" type="slidenum">
              <a:rPr lang="en-US" smtClean="0"/>
              <a:t>‹#›</a:t>
            </a:fld>
            <a:endParaRPr lang="en-US"/>
          </a:p>
        </p:txBody>
      </p:sp>
    </p:spTree>
    <p:extLst>
      <p:ext uri="{BB962C8B-B14F-4D97-AF65-F5344CB8AC3E}">
        <p14:creationId xmlns:p14="http://schemas.microsoft.com/office/powerpoint/2010/main" val="27043823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EB3C7A-0857-38DE-0DBA-39C498753776}"/>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3E266D2D-21DB-82A0-64C6-3F2E59AF2BF7}"/>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17BEE05-DD50-FB5A-2ECC-B88828D54C61}"/>
              </a:ext>
            </a:extLst>
          </p:cNvPr>
          <p:cNvSpPr>
            <a:spLocks noGrp="1"/>
          </p:cNvSpPr>
          <p:nvPr>
            <p:ph type="dt" sz="half" idx="10"/>
          </p:nvPr>
        </p:nvSpPr>
        <p:spPr/>
        <p:txBody>
          <a:bodyPr/>
          <a:lstStyle/>
          <a:p>
            <a:fld id="{3C531159-7F54-45D0-8B42-88026CDE0AF6}" type="datetimeFigureOut">
              <a:rPr lang="en-US" smtClean="0"/>
              <a:t>1/24/2025</a:t>
            </a:fld>
            <a:endParaRPr lang="en-US"/>
          </a:p>
        </p:txBody>
      </p:sp>
      <p:sp>
        <p:nvSpPr>
          <p:cNvPr id="5" name="Footer Placeholder 4">
            <a:extLst>
              <a:ext uri="{FF2B5EF4-FFF2-40B4-BE49-F238E27FC236}">
                <a16:creationId xmlns:a16="http://schemas.microsoft.com/office/drawing/2014/main" id="{93FC9CE1-D5ED-3BD0-7B35-494D3E674F9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51B413B-E12E-64E7-EB5A-DAD4FD593EC1}"/>
              </a:ext>
            </a:extLst>
          </p:cNvPr>
          <p:cNvSpPr>
            <a:spLocks noGrp="1"/>
          </p:cNvSpPr>
          <p:nvPr>
            <p:ph type="sldNum" sz="quarter" idx="12"/>
          </p:nvPr>
        </p:nvSpPr>
        <p:spPr/>
        <p:txBody>
          <a:bodyPr/>
          <a:lstStyle/>
          <a:p>
            <a:fld id="{B8F240D5-CDDB-4524-9DC5-D45ECC4CDFD5}" type="slidenum">
              <a:rPr lang="en-US" smtClean="0"/>
              <a:t>‹#›</a:t>
            </a:fld>
            <a:endParaRPr lang="en-US"/>
          </a:p>
        </p:txBody>
      </p:sp>
    </p:spTree>
    <p:extLst>
      <p:ext uri="{BB962C8B-B14F-4D97-AF65-F5344CB8AC3E}">
        <p14:creationId xmlns:p14="http://schemas.microsoft.com/office/powerpoint/2010/main" val="91521953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F163FA4B-ADE4-72C8-ECBB-0EC6BBB7B6F8}"/>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ED9B41A2-F90E-637F-3F0F-5B7D923AE8E7}"/>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33D8D65-EFF6-F3B2-497E-E851BFB7D39A}"/>
              </a:ext>
            </a:extLst>
          </p:cNvPr>
          <p:cNvSpPr>
            <a:spLocks noGrp="1"/>
          </p:cNvSpPr>
          <p:nvPr>
            <p:ph type="dt" sz="half" idx="10"/>
          </p:nvPr>
        </p:nvSpPr>
        <p:spPr/>
        <p:txBody>
          <a:bodyPr/>
          <a:lstStyle/>
          <a:p>
            <a:fld id="{3C531159-7F54-45D0-8B42-88026CDE0AF6}" type="datetimeFigureOut">
              <a:rPr lang="en-US" smtClean="0"/>
              <a:t>1/24/2025</a:t>
            </a:fld>
            <a:endParaRPr lang="en-US"/>
          </a:p>
        </p:txBody>
      </p:sp>
      <p:sp>
        <p:nvSpPr>
          <p:cNvPr id="5" name="Footer Placeholder 4">
            <a:extLst>
              <a:ext uri="{FF2B5EF4-FFF2-40B4-BE49-F238E27FC236}">
                <a16:creationId xmlns:a16="http://schemas.microsoft.com/office/drawing/2014/main" id="{7D09F982-F64F-DC12-9D05-B53E97E3D38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49319C3-B31F-C44D-FF96-ACF4EFB0E65F}"/>
              </a:ext>
            </a:extLst>
          </p:cNvPr>
          <p:cNvSpPr>
            <a:spLocks noGrp="1"/>
          </p:cNvSpPr>
          <p:nvPr>
            <p:ph type="sldNum" sz="quarter" idx="12"/>
          </p:nvPr>
        </p:nvSpPr>
        <p:spPr/>
        <p:txBody>
          <a:bodyPr/>
          <a:lstStyle/>
          <a:p>
            <a:fld id="{B8F240D5-CDDB-4524-9DC5-D45ECC4CDFD5}" type="slidenum">
              <a:rPr lang="en-US" smtClean="0"/>
              <a:t>‹#›</a:t>
            </a:fld>
            <a:endParaRPr lang="en-US"/>
          </a:p>
        </p:txBody>
      </p:sp>
    </p:spTree>
    <p:extLst>
      <p:ext uri="{BB962C8B-B14F-4D97-AF65-F5344CB8AC3E}">
        <p14:creationId xmlns:p14="http://schemas.microsoft.com/office/powerpoint/2010/main" val="302276930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3E81C28-22F5-831F-DD94-55A38B80CFB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89559" y="-73354"/>
            <a:ext cx="11793583" cy="7140360"/>
          </a:xfrm>
          <a:prstGeom prst="rect">
            <a:avLst/>
          </a:prstGeom>
        </p:spPr>
      </p:pic>
      <p:sp>
        <p:nvSpPr>
          <p:cNvPr id="9" name="Rectangle: Rounded Corners 8">
            <a:extLst>
              <a:ext uri="{FF2B5EF4-FFF2-40B4-BE49-F238E27FC236}">
                <a16:creationId xmlns:a16="http://schemas.microsoft.com/office/drawing/2014/main" id="{D9E6B155-43A5-CA8C-4E0C-E7DFB686B78D}"/>
              </a:ext>
            </a:extLst>
          </p:cNvPr>
          <p:cNvSpPr/>
          <p:nvPr userDrawn="1"/>
        </p:nvSpPr>
        <p:spPr>
          <a:xfrm>
            <a:off x="8750103" y="-5024"/>
            <a:ext cx="2025747" cy="393895"/>
          </a:xfrm>
          <a:prstGeom prst="round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a-IR" dirty="0">
                <a:solidFill>
                  <a:srgbClr val="FFFF00"/>
                </a:solidFill>
                <a:cs typeface="B Titr" panose="00000700000000000000" pitchFamily="2" charset="-78"/>
              </a:rPr>
              <a:t>علوم و فنون 2</a:t>
            </a:r>
            <a:endParaRPr lang="en-US" dirty="0">
              <a:solidFill>
                <a:srgbClr val="FFFF00"/>
              </a:solidFill>
              <a:cs typeface="B Titr" panose="00000700000000000000" pitchFamily="2" charset="-78"/>
            </a:endParaRPr>
          </a:p>
        </p:txBody>
      </p:sp>
      <p:sp>
        <p:nvSpPr>
          <p:cNvPr id="10" name="Rectangle: Rounded Corners 9">
            <a:extLst>
              <a:ext uri="{FF2B5EF4-FFF2-40B4-BE49-F238E27FC236}">
                <a16:creationId xmlns:a16="http://schemas.microsoft.com/office/drawing/2014/main" id="{2447FAEF-8751-435F-8F78-00CB7C7398C7}"/>
              </a:ext>
            </a:extLst>
          </p:cNvPr>
          <p:cNvSpPr/>
          <p:nvPr userDrawn="1"/>
        </p:nvSpPr>
        <p:spPr>
          <a:xfrm>
            <a:off x="2782391" y="-13063"/>
            <a:ext cx="5631764" cy="393895"/>
          </a:xfrm>
          <a:prstGeom prst="round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a-IR" dirty="0">
                <a:solidFill>
                  <a:srgbClr val="FFFF00"/>
                </a:solidFill>
                <a:cs typeface="B Titr" panose="00000700000000000000" pitchFamily="2" charset="-78"/>
              </a:rPr>
              <a:t>درس نهم (استعاره)</a:t>
            </a:r>
          </a:p>
        </p:txBody>
      </p:sp>
      <p:sp>
        <p:nvSpPr>
          <p:cNvPr id="11" name="Rectangle: Rounded Corners 10">
            <a:extLst>
              <a:ext uri="{FF2B5EF4-FFF2-40B4-BE49-F238E27FC236}">
                <a16:creationId xmlns:a16="http://schemas.microsoft.com/office/drawing/2014/main" id="{0A071350-804D-0C3D-127A-3A58B550C5FF}"/>
              </a:ext>
            </a:extLst>
          </p:cNvPr>
          <p:cNvSpPr/>
          <p:nvPr userDrawn="1"/>
        </p:nvSpPr>
        <p:spPr>
          <a:xfrm rot="16200000">
            <a:off x="-424380" y="3120516"/>
            <a:ext cx="2025747" cy="393895"/>
          </a:xfrm>
          <a:prstGeom prst="round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a-IR" dirty="0">
                <a:solidFill>
                  <a:srgbClr val="FFFF00"/>
                </a:solidFill>
                <a:cs typeface="B Titr" panose="00000700000000000000" pitchFamily="2" charset="-78"/>
              </a:rPr>
              <a:t>یازدهم انسانی</a:t>
            </a:r>
            <a:endParaRPr lang="en-US" dirty="0">
              <a:solidFill>
                <a:srgbClr val="FFFF00"/>
              </a:solidFill>
              <a:cs typeface="B Titr" panose="00000700000000000000" pitchFamily="2" charset="-78"/>
            </a:endParaRPr>
          </a:p>
        </p:txBody>
      </p:sp>
      <p:sp>
        <p:nvSpPr>
          <p:cNvPr id="12" name="Rectangle: Rounded Corners 11">
            <a:extLst>
              <a:ext uri="{FF2B5EF4-FFF2-40B4-BE49-F238E27FC236}">
                <a16:creationId xmlns:a16="http://schemas.microsoft.com/office/drawing/2014/main" id="{652090F0-3291-72B6-12F6-BCAFB679C6BD}"/>
              </a:ext>
            </a:extLst>
          </p:cNvPr>
          <p:cNvSpPr/>
          <p:nvPr userDrawn="1"/>
        </p:nvSpPr>
        <p:spPr>
          <a:xfrm rot="16200000">
            <a:off x="-747938" y="5267843"/>
            <a:ext cx="2661140" cy="393895"/>
          </a:xfrm>
          <a:prstGeom prst="round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a-IR" dirty="0">
                <a:solidFill>
                  <a:srgbClr val="FFFF00"/>
                </a:solidFill>
                <a:cs typeface="B Titr" panose="00000700000000000000" pitchFamily="2" charset="-78"/>
              </a:rPr>
              <a:t>سید علی مرتضوی باروق</a:t>
            </a:r>
            <a:endParaRPr lang="en-US" dirty="0">
              <a:solidFill>
                <a:srgbClr val="FFFF00"/>
              </a:solidFill>
              <a:cs typeface="B Titr" panose="00000700000000000000" pitchFamily="2" charset="-78"/>
            </a:endParaRPr>
          </a:p>
        </p:txBody>
      </p:sp>
    </p:spTree>
    <p:extLst>
      <p:ext uri="{BB962C8B-B14F-4D97-AF65-F5344CB8AC3E}">
        <p14:creationId xmlns:p14="http://schemas.microsoft.com/office/powerpoint/2010/main" val="292794943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6DD592-9FDF-4D81-C9EA-52D5A335EE9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C9A2D13-BEE6-7C14-9A43-FC53C27CF2C0}"/>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DE165DC-2BBD-B6F7-F906-C5664088AAC5}"/>
              </a:ext>
            </a:extLst>
          </p:cNvPr>
          <p:cNvSpPr>
            <a:spLocks noGrp="1"/>
          </p:cNvSpPr>
          <p:nvPr>
            <p:ph type="dt" sz="half" idx="10"/>
          </p:nvPr>
        </p:nvSpPr>
        <p:spPr/>
        <p:txBody>
          <a:bodyPr/>
          <a:lstStyle/>
          <a:p>
            <a:fld id="{3C531159-7F54-45D0-8B42-88026CDE0AF6}" type="datetimeFigureOut">
              <a:rPr lang="en-US" smtClean="0"/>
              <a:t>1/24/2025</a:t>
            </a:fld>
            <a:endParaRPr lang="en-US"/>
          </a:p>
        </p:txBody>
      </p:sp>
      <p:sp>
        <p:nvSpPr>
          <p:cNvPr id="5" name="Footer Placeholder 4">
            <a:extLst>
              <a:ext uri="{FF2B5EF4-FFF2-40B4-BE49-F238E27FC236}">
                <a16:creationId xmlns:a16="http://schemas.microsoft.com/office/drawing/2014/main" id="{21B97EE6-32FB-A916-F51A-EB37431DF2B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7F9EC6A-8907-6616-8102-31FD075C8BA8}"/>
              </a:ext>
            </a:extLst>
          </p:cNvPr>
          <p:cNvSpPr>
            <a:spLocks noGrp="1"/>
          </p:cNvSpPr>
          <p:nvPr>
            <p:ph type="sldNum" sz="quarter" idx="12"/>
          </p:nvPr>
        </p:nvSpPr>
        <p:spPr/>
        <p:txBody>
          <a:bodyPr/>
          <a:lstStyle/>
          <a:p>
            <a:fld id="{B8F240D5-CDDB-4524-9DC5-D45ECC4CDFD5}" type="slidenum">
              <a:rPr lang="en-US" smtClean="0"/>
              <a:t>‹#›</a:t>
            </a:fld>
            <a:endParaRPr lang="en-US"/>
          </a:p>
        </p:txBody>
      </p:sp>
    </p:spTree>
    <p:extLst>
      <p:ext uri="{BB962C8B-B14F-4D97-AF65-F5344CB8AC3E}">
        <p14:creationId xmlns:p14="http://schemas.microsoft.com/office/powerpoint/2010/main" val="86179898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B0F9EC-F505-FE60-B58A-FB8D4D4E128D}"/>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436100DF-83CB-1FBF-BB56-ADD53B584C3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52B6056F-3A0F-00A1-979A-BB35457B509E}"/>
              </a:ext>
            </a:extLst>
          </p:cNvPr>
          <p:cNvSpPr>
            <a:spLocks noGrp="1"/>
          </p:cNvSpPr>
          <p:nvPr>
            <p:ph type="dt" sz="half" idx="10"/>
          </p:nvPr>
        </p:nvSpPr>
        <p:spPr/>
        <p:txBody>
          <a:bodyPr/>
          <a:lstStyle/>
          <a:p>
            <a:fld id="{3C531159-7F54-45D0-8B42-88026CDE0AF6}" type="datetimeFigureOut">
              <a:rPr lang="en-US" smtClean="0"/>
              <a:t>1/24/2025</a:t>
            </a:fld>
            <a:endParaRPr lang="en-US"/>
          </a:p>
        </p:txBody>
      </p:sp>
      <p:sp>
        <p:nvSpPr>
          <p:cNvPr id="5" name="Footer Placeholder 4">
            <a:extLst>
              <a:ext uri="{FF2B5EF4-FFF2-40B4-BE49-F238E27FC236}">
                <a16:creationId xmlns:a16="http://schemas.microsoft.com/office/drawing/2014/main" id="{B357B75C-B004-3137-EF4B-151ED5226D1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5B222A2-D5C9-6F57-0F7D-05F18A4A889C}"/>
              </a:ext>
            </a:extLst>
          </p:cNvPr>
          <p:cNvSpPr>
            <a:spLocks noGrp="1"/>
          </p:cNvSpPr>
          <p:nvPr>
            <p:ph type="sldNum" sz="quarter" idx="12"/>
          </p:nvPr>
        </p:nvSpPr>
        <p:spPr/>
        <p:txBody>
          <a:bodyPr/>
          <a:lstStyle/>
          <a:p>
            <a:fld id="{B8F240D5-CDDB-4524-9DC5-D45ECC4CDFD5}" type="slidenum">
              <a:rPr lang="en-US" smtClean="0"/>
              <a:t>‹#›</a:t>
            </a:fld>
            <a:endParaRPr lang="en-US"/>
          </a:p>
        </p:txBody>
      </p:sp>
    </p:spTree>
    <p:extLst>
      <p:ext uri="{BB962C8B-B14F-4D97-AF65-F5344CB8AC3E}">
        <p14:creationId xmlns:p14="http://schemas.microsoft.com/office/powerpoint/2010/main" val="127924573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EDA490-DF00-A31C-2233-1BDA15A434B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AA037EC-126B-49F1-1534-14E48E904046}"/>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3BEAB00F-5798-0974-3D63-9F061C0395BF}"/>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474505BC-CD9E-DBF3-A128-AE2BFB41DC1F}"/>
              </a:ext>
            </a:extLst>
          </p:cNvPr>
          <p:cNvSpPr>
            <a:spLocks noGrp="1"/>
          </p:cNvSpPr>
          <p:nvPr>
            <p:ph type="dt" sz="half" idx="10"/>
          </p:nvPr>
        </p:nvSpPr>
        <p:spPr/>
        <p:txBody>
          <a:bodyPr/>
          <a:lstStyle/>
          <a:p>
            <a:fld id="{3C531159-7F54-45D0-8B42-88026CDE0AF6}" type="datetimeFigureOut">
              <a:rPr lang="en-US" smtClean="0"/>
              <a:t>1/24/2025</a:t>
            </a:fld>
            <a:endParaRPr lang="en-US"/>
          </a:p>
        </p:txBody>
      </p:sp>
      <p:sp>
        <p:nvSpPr>
          <p:cNvPr id="6" name="Footer Placeholder 5">
            <a:extLst>
              <a:ext uri="{FF2B5EF4-FFF2-40B4-BE49-F238E27FC236}">
                <a16:creationId xmlns:a16="http://schemas.microsoft.com/office/drawing/2014/main" id="{0279AA8B-2208-B184-FEFE-FC0888FA4FC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9D1C1AC-9D71-C06A-0387-90DC5C5EF732}"/>
              </a:ext>
            </a:extLst>
          </p:cNvPr>
          <p:cNvSpPr>
            <a:spLocks noGrp="1"/>
          </p:cNvSpPr>
          <p:nvPr>
            <p:ph type="sldNum" sz="quarter" idx="12"/>
          </p:nvPr>
        </p:nvSpPr>
        <p:spPr/>
        <p:txBody>
          <a:bodyPr/>
          <a:lstStyle/>
          <a:p>
            <a:fld id="{B8F240D5-CDDB-4524-9DC5-D45ECC4CDFD5}" type="slidenum">
              <a:rPr lang="en-US" smtClean="0"/>
              <a:t>‹#›</a:t>
            </a:fld>
            <a:endParaRPr lang="en-US"/>
          </a:p>
        </p:txBody>
      </p:sp>
    </p:spTree>
    <p:extLst>
      <p:ext uri="{BB962C8B-B14F-4D97-AF65-F5344CB8AC3E}">
        <p14:creationId xmlns:p14="http://schemas.microsoft.com/office/powerpoint/2010/main" val="325096232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11FBB2-5FE5-466E-D21C-A226FAFBE508}"/>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C5F745F9-023C-16D2-89BB-41BEA7D7ED7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BA5B47A6-2A93-97B6-8C84-93026646F67C}"/>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57BA1BD5-F312-3993-49AF-2BF8E1DA1A9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28F6A057-95CB-B840-1A40-179F592996D3}"/>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7FF01235-A554-C460-0179-85E646DF5E4B}"/>
              </a:ext>
            </a:extLst>
          </p:cNvPr>
          <p:cNvSpPr>
            <a:spLocks noGrp="1"/>
          </p:cNvSpPr>
          <p:nvPr>
            <p:ph type="dt" sz="half" idx="10"/>
          </p:nvPr>
        </p:nvSpPr>
        <p:spPr/>
        <p:txBody>
          <a:bodyPr/>
          <a:lstStyle/>
          <a:p>
            <a:fld id="{3C531159-7F54-45D0-8B42-88026CDE0AF6}" type="datetimeFigureOut">
              <a:rPr lang="en-US" smtClean="0"/>
              <a:t>1/24/2025</a:t>
            </a:fld>
            <a:endParaRPr lang="en-US"/>
          </a:p>
        </p:txBody>
      </p:sp>
      <p:sp>
        <p:nvSpPr>
          <p:cNvPr id="8" name="Footer Placeholder 7">
            <a:extLst>
              <a:ext uri="{FF2B5EF4-FFF2-40B4-BE49-F238E27FC236}">
                <a16:creationId xmlns:a16="http://schemas.microsoft.com/office/drawing/2014/main" id="{20E0124C-011C-2FAB-2FEA-2994CC957BB1}"/>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C5128E76-861A-D230-FD15-607F74056C38}"/>
              </a:ext>
            </a:extLst>
          </p:cNvPr>
          <p:cNvSpPr>
            <a:spLocks noGrp="1"/>
          </p:cNvSpPr>
          <p:nvPr>
            <p:ph type="sldNum" sz="quarter" idx="12"/>
          </p:nvPr>
        </p:nvSpPr>
        <p:spPr/>
        <p:txBody>
          <a:bodyPr/>
          <a:lstStyle/>
          <a:p>
            <a:fld id="{B8F240D5-CDDB-4524-9DC5-D45ECC4CDFD5}" type="slidenum">
              <a:rPr lang="en-US" smtClean="0"/>
              <a:t>‹#›</a:t>
            </a:fld>
            <a:endParaRPr lang="en-US"/>
          </a:p>
        </p:txBody>
      </p:sp>
    </p:spTree>
    <p:extLst>
      <p:ext uri="{BB962C8B-B14F-4D97-AF65-F5344CB8AC3E}">
        <p14:creationId xmlns:p14="http://schemas.microsoft.com/office/powerpoint/2010/main" val="365431668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D4CE07-7DF9-5306-2A12-7D7875D321D9}"/>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9DBBF6FA-7739-808F-B731-A1260BEACE8B}"/>
              </a:ext>
            </a:extLst>
          </p:cNvPr>
          <p:cNvSpPr>
            <a:spLocks noGrp="1"/>
          </p:cNvSpPr>
          <p:nvPr>
            <p:ph type="dt" sz="half" idx="10"/>
          </p:nvPr>
        </p:nvSpPr>
        <p:spPr/>
        <p:txBody>
          <a:bodyPr/>
          <a:lstStyle/>
          <a:p>
            <a:fld id="{3C531159-7F54-45D0-8B42-88026CDE0AF6}" type="datetimeFigureOut">
              <a:rPr lang="en-US" smtClean="0"/>
              <a:t>1/24/2025</a:t>
            </a:fld>
            <a:endParaRPr lang="en-US"/>
          </a:p>
        </p:txBody>
      </p:sp>
      <p:sp>
        <p:nvSpPr>
          <p:cNvPr id="4" name="Footer Placeholder 3">
            <a:extLst>
              <a:ext uri="{FF2B5EF4-FFF2-40B4-BE49-F238E27FC236}">
                <a16:creationId xmlns:a16="http://schemas.microsoft.com/office/drawing/2014/main" id="{C01B8ABA-1756-C6E7-33AE-FC1C357403DC}"/>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B2560872-B0B7-06BC-BB8F-71E6EFD9B963}"/>
              </a:ext>
            </a:extLst>
          </p:cNvPr>
          <p:cNvSpPr>
            <a:spLocks noGrp="1"/>
          </p:cNvSpPr>
          <p:nvPr>
            <p:ph type="sldNum" sz="quarter" idx="12"/>
          </p:nvPr>
        </p:nvSpPr>
        <p:spPr/>
        <p:txBody>
          <a:bodyPr/>
          <a:lstStyle/>
          <a:p>
            <a:fld id="{B8F240D5-CDDB-4524-9DC5-D45ECC4CDFD5}" type="slidenum">
              <a:rPr lang="en-US" smtClean="0"/>
              <a:t>‹#›</a:t>
            </a:fld>
            <a:endParaRPr lang="en-US"/>
          </a:p>
        </p:txBody>
      </p:sp>
    </p:spTree>
    <p:extLst>
      <p:ext uri="{BB962C8B-B14F-4D97-AF65-F5344CB8AC3E}">
        <p14:creationId xmlns:p14="http://schemas.microsoft.com/office/powerpoint/2010/main" val="118977115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897410D-969F-5E9F-CFA6-9F796E3D24CA}"/>
              </a:ext>
            </a:extLst>
          </p:cNvPr>
          <p:cNvSpPr>
            <a:spLocks noGrp="1"/>
          </p:cNvSpPr>
          <p:nvPr>
            <p:ph type="dt" sz="half" idx="10"/>
          </p:nvPr>
        </p:nvSpPr>
        <p:spPr/>
        <p:txBody>
          <a:bodyPr/>
          <a:lstStyle/>
          <a:p>
            <a:fld id="{3C531159-7F54-45D0-8B42-88026CDE0AF6}" type="datetimeFigureOut">
              <a:rPr lang="en-US" smtClean="0"/>
              <a:t>1/24/2025</a:t>
            </a:fld>
            <a:endParaRPr lang="en-US"/>
          </a:p>
        </p:txBody>
      </p:sp>
      <p:sp>
        <p:nvSpPr>
          <p:cNvPr id="3" name="Footer Placeholder 2">
            <a:extLst>
              <a:ext uri="{FF2B5EF4-FFF2-40B4-BE49-F238E27FC236}">
                <a16:creationId xmlns:a16="http://schemas.microsoft.com/office/drawing/2014/main" id="{C80FF330-9CC3-D076-4906-AC2A4A1EB12A}"/>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4F7417DB-0A72-E78B-A508-1677D7896B56}"/>
              </a:ext>
            </a:extLst>
          </p:cNvPr>
          <p:cNvSpPr>
            <a:spLocks noGrp="1"/>
          </p:cNvSpPr>
          <p:nvPr>
            <p:ph type="sldNum" sz="quarter" idx="12"/>
          </p:nvPr>
        </p:nvSpPr>
        <p:spPr/>
        <p:txBody>
          <a:bodyPr/>
          <a:lstStyle/>
          <a:p>
            <a:fld id="{B8F240D5-CDDB-4524-9DC5-D45ECC4CDFD5}" type="slidenum">
              <a:rPr lang="en-US" smtClean="0"/>
              <a:t>‹#›</a:t>
            </a:fld>
            <a:endParaRPr lang="en-US"/>
          </a:p>
        </p:txBody>
      </p:sp>
    </p:spTree>
    <p:extLst>
      <p:ext uri="{BB962C8B-B14F-4D97-AF65-F5344CB8AC3E}">
        <p14:creationId xmlns:p14="http://schemas.microsoft.com/office/powerpoint/2010/main" val="307420894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865835-FD7A-8E8E-97A9-97CDDE7650A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95218C13-9791-5142-7E9F-1D2CC45F02DC}"/>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1FE429EF-A40E-5C69-8464-0FCB8863DC5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3FC4F83-2500-64FC-E9A3-6689A7D0BB19}"/>
              </a:ext>
            </a:extLst>
          </p:cNvPr>
          <p:cNvSpPr>
            <a:spLocks noGrp="1"/>
          </p:cNvSpPr>
          <p:nvPr>
            <p:ph type="dt" sz="half" idx="10"/>
          </p:nvPr>
        </p:nvSpPr>
        <p:spPr/>
        <p:txBody>
          <a:bodyPr/>
          <a:lstStyle/>
          <a:p>
            <a:fld id="{3C531159-7F54-45D0-8B42-88026CDE0AF6}" type="datetimeFigureOut">
              <a:rPr lang="en-US" smtClean="0"/>
              <a:t>1/24/2025</a:t>
            </a:fld>
            <a:endParaRPr lang="en-US"/>
          </a:p>
        </p:txBody>
      </p:sp>
      <p:sp>
        <p:nvSpPr>
          <p:cNvPr id="6" name="Footer Placeholder 5">
            <a:extLst>
              <a:ext uri="{FF2B5EF4-FFF2-40B4-BE49-F238E27FC236}">
                <a16:creationId xmlns:a16="http://schemas.microsoft.com/office/drawing/2014/main" id="{4753F59B-50E7-ADCC-F32A-826E19C6E59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ECCF463-7B2E-726E-7BA0-96007F1406B9}"/>
              </a:ext>
            </a:extLst>
          </p:cNvPr>
          <p:cNvSpPr>
            <a:spLocks noGrp="1"/>
          </p:cNvSpPr>
          <p:nvPr>
            <p:ph type="sldNum" sz="quarter" idx="12"/>
          </p:nvPr>
        </p:nvSpPr>
        <p:spPr/>
        <p:txBody>
          <a:bodyPr/>
          <a:lstStyle/>
          <a:p>
            <a:fld id="{B8F240D5-CDDB-4524-9DC5-D45ECC4CDFD5}" type="slidenum">
              <a:rPr lang="en-US" smtClean="0"/>
              <a:t>‹#›</a:t>
            </a:fld>
            <a:endParaRPr lang="en-US"/>
          </a:p>
        </p:txBody>
      </p:sp>
    </p:spTree>
    <p:extLst>
      <p:ext uri="{BB962C8B-B14F-4D97-AF65-F5344CB8AC3E}">
        <p14:creationId xmlns:p14="http://schemas.microsoft.com/office/powerpoint/2010/main" val="149437000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56E90D-41D0-32E9-D806-619C89244CD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057FC71F-373E-F790-E2D7-3806759D53C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40F1629E-B3CD-FBBA-F2A7-A8669222849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4C1BD19-9F8D-FA4C-383E-3C7BDB4370BD}"/>
              </a:ext>
            </a:extLst>
          </p:cNvPr>
          <p:cNvSpPr>
            <a:spLocks noGrp="1"/>
          </p:cNvSpPr>
          <p:nvPr>
            <p:ph type="dt" sz="half" idx="10"/>
          </p:nvPr>
        </p:nvSpPr>
        <p:spPr/>
        <p:txBody>
          <a:bodyPr/>
          <a:lstStyle/>
          <a:p>
            <a:fld id="{3C531159-7F54-45D0-8B42-88026CDE0AF6}" type="datetimeFigureOut">
              <a:rPr lang="en-US" smtClean="0"/>
              <a:t>1/24/2025</a:t>
            </a:fld>
            <a:endParaRPr lang="en-US"/>
          </a:p>
        </p:txBody>
      </p:sp>
      <p:sp>
        <p:nvSpPr>
          <p:cNvPr id="6" name="Footer Placeholder 5">
            <a:extLst>
              <a:ext uri="{FF2B5EF4-FFF2-40B4-BE49-F238E27FC236}">
                <a16:creationId xmlns:a16="http://schemas.microsoft.com/office/drawing/2014/main" id="{CF20D4E3-280C-982C-63E3-784B7BFCC72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B156A7D-9484-E691-FB42-853309AC7C55}"/>
              </a:ext>
            </a:extLst>
          </p:cNvPr>
          <p:cNvSpPr>
            <a:spLocks noGrp="1"/>
          </p:cNvSpPr>
          <p:nvPr>
            <p:ph type="sldNum" sz="quarter" idx="12"/>
          </p:nvPr>
        </p:nvSpPr>
        <p:spPr/>
        <p:txBody>
          <a:bodyPr/>
          <a:lstStyle/>
          <a:p>
            <a:fld id="{B8F240D5-CDDB-4524-9DC5-D45ECC4CDFD5}" type="slidenum">
              <a:rPr lang="en-US" smtClean="0"/>
              <a:t>‹#›</a:t>
            </a:fld>
            <a:endParaRPr lang="en-US"/>
          </a:p>
        </p:txBody>
      </p:sp>
    </p:spTree>
    <p:extLst>
      <p:ext uri="{BB962C8B-B14F-4D97-AF65-F5344CB8AC3E}">
        <p14:creationId xmlns:p14="http://schemas.microsoft.com/office/powerpoint/2010/main" val="106436718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5F733A0-D538-CD7F-CEE2-FA4CA4E4D4C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33898D02-B3E8-D36A-08D9-962339FDB49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D2B30E4-8DF2-6656-AF8A-2DE26A8B95B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C531159-7F54-45D0-8B42-88026CDE0AF6}" type="datetimeFigureOut">
              <a:rPr lang="en-US" smtClean="0"/>
              <a:t>1/24/2025</a:t>
            </a:fld>
            <a:endParaRPr lang="en-US"/>
          </a:p>
        </p:txBody>
      </p:sp>
      <p:sp>
        <p:nvSpPr>
          <p:cNvPr id="5" name="Footer Placeholder 4">
            <a:extLst>
              <a:ext uri="{FF2B5EF4-FFF2-40B4-BE49-F238E27FC236}">
                <a16:creationId xmlns:a16="http://schemas.microsoft.com/office/drawing/2014/main" id="{8EAD02D7-EEFF-34A8-F0B0-582A4CDAAB2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8C12D022-765A-5BB5-8CCE-C5F0278B977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8F240D5-CDDB-4524-9DC5-D45ECC4CDFD5}" type="slidenum">
              <a:rPr lang="en-US" smtClean="0"/>
              <a:t>‹#›</a:t>
            </a:fld>
            <a:endParaRPr lang="en-US"/>
          </a:p>
        </p:txBody>
      </p:sp>
    </p:spTree>
    <p:extLst>
      <p:ext uri="{BB962C8B-B14F-4D97-AF65-F5344CB8AC3E}">
        <p14:creationId xmlns:p14="http://schemas.microsoft.com/office/powerpoint/2010/main" val="131904654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449CA542-BA48-C7DC-2FED-4ECE1634DBCA}"/>
              </a:ext>
            </a:extLst>
          </p:cNvPr>
          <p:cNvSpPr txBox="1"/>
          <p:nvPr/>
        </p:nvSpPr>
        <p:spPr>
          <a:xfrm>
            <a:off x="1280160" y="20613"/>
            <a:ext cx="10118187" cy="6740307"/>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بسمه تعالی:</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هفتۀ یازدهم (هفتۀ سوم نیمسال دوم)</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علوم و فنون یازدهم، فصل </a:t>
            </a:r>
            <a:r>
              <a:rPr kumimoji="0" lang="fa-IR" sz="3200" b="1" i="0" u="none" strike="noStrike" kern="1200" cap="none" spc="0" normalizeH="0" baseline="0" noProof="0" dirty="0" smtClean="0">
                <a:ln>
                  <a:noFill/>
                </a:ln>
                <a:solidFill>
                  <a:prstClr val="black"/>
                </a:solidFill>
                <a:effectLst/>
                <a:uLnTx/>
                <a:uFillTx/>
                <a:latin typeface="Calibri" panose="020F0502020204030204"/>
                <a:ea typeface="+mn-ea"/>
                <a:cs typeface="B Titr" panose="00000700000000000000" pitchFamily="2" charset="-78"/>
              </a:rPr>
              <a:t>سوم</a:t>
            </a:r>
            <a:endPar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endParaRP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درس نهم (</a:t>
            </a:r>
            <a:r>
              <a:rPr lang="fa-IR" sz="3200" b="1" dirty="0">
                <a:solidFill>
                  <a:prstClr val="black"/>
                </a:solidFill>
                <a:latin typeface="Calibri" panose="020F0502020204030204"/>
                <a:cs typeface="B Titr" panose="00000700000000000000" pitchFamily="2" charset="-78"/>
              </a:rPr>
              <a:t>استعاره</a:t>
            </a: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زنگ </a:t>
            </a:r>
            <a:r>
              <a:rPr kumimoji="0" lang="fa-IR" sz="3200" b="1" i="0" u="none" strike="noStrike" kern="1200" cap="none" spc="0" normalizeH="0" baseline="0" noProof="0" dirty="0" smtClean="0">
                <a:ln>
                  <a:noFill/>
                </a:ln>
                <a:solidFill>
                  <a:prstClr val="black"/>
                </a:solidFill>
                <a:effectLst/>
                <a:uLnTx/>
                <a:uFillTx/>
                <a:latin typeface="Calibri" panose="020F0502020204030204"/>
                <a:ea typeface="+mn-ea"/>
                <a:cs typeface="B Titr" panose="00000700000000000000" pitchFamily="2" charset="-78"/>
              </a:rPr>
              <a:t>سوم</a:t>
            </a:r>
            <a:endPar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endParaRP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مدرس: دکتر سید علی مرتضوی باروق</a:t>
            </a:r>
            <a:endPar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endParaRP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en-US" sz="2400" b="1" i="0" u="none" strike="noStrike" kern="1200" cap="none" spc="0" normalizeH="0" baseline="0" noProof="0" dirty="0" err="1">
                <a:ln>
                  <a:noFill/>
                </a:ln>
                <a:solidFill>
                  <a:prstClr val="black"/>
                </a:solidFill>
                <a:effectLst/>
                <a:uLnTx/>
                <a:uFillTx/>
                <a:latin typeface="Calibri" panose="020F0502020204030204"/>
                <a:ea typeface="+mn-ea"/>
                <a:cs typeface="B Titr" panose="00000700000000000000" pitchFamily="2" charset="-78"/>
              </a:rPr>
              <a:t>Adabiat_mortazavi</a:t>
            </a:r>
            <a:endPar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endParaRPr>
          </a:p>
        </p:txBody>
      </p:sp>
    </p:spTree>
    <p:extLst>
      <p:ext uri="{BB962C8B-B14F-4D97-AF65-F5344CB8AC3E}">
        <p14:creationId xmlns:p14="http://schemas.microsoft.com/office/powerpoint/2010/main" val="42383531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F0F067EC-E247-9217-2198-CC5EE1E592CA}"/>
              </a:ext>
            </a:extLst>
          </p:cNvPr>
          <p:cNvSpPr txBox="1"/>
          <p:nvPr/>
        </p:nvSpPr>
        <p:spPr>
          <a:xfrm>
            <a:off x="1097280" y="220429"/>
            <a:ext cx="10874325" cy="2723823"/>
          </a:xfrm>
          <a:prstGeom prst="rect">
            <a:avLst/>
          </a:prstGeom>
          <a:noFill/>
        </p:spPr>
        <p:txBody>
          <a:bodyPr wrap="square">
            <a:spAutoFit/>
          </a:bodyPr>
          <a:lstStyle/>
          <a:p>
            <a:pPr algn="r" rtl="1">
              <a:lnSpc>
                <a:spcPct val="250000"/>
              </a:lnSpc>
            </a:pPr>
            <a:r>
              <a:rPr lang="fa-IR" sz="2400" b="1" dirty="0">
                <a:cs typeface="B Titr" panose="00000700000000000000" pitchFamily="2" charset="-78"/>
              </a:rPr>
              <a:t>استعاره:</a:t>
            </a:r>
          </a:p>
          <a:p>
            <a:pPr algn="r" rtl="1">
              <a:lnSpc>
                <a:spcPct val="250000"/>
              </a:lnSpc>
            </a:pPr>
            <a:r>
              <a:rPr lang="fa-IR" sz="2400" b="1" dirty="0">
                <a:cs typeface="B Nazanin" panose="00000400000000000000" pitchFamily="2" charset="-78"/>
              </a:rPr>
              <a:t>نمونه‌های دیگر:</a:t>
            </a:r>
          </a:p>
          <a:p>
            <a:pPr algn="r" rtl="1">
              <a:lnSpc>
                <a:spcPct val="250000"/>
              </a:lnSpc>
            </a:pPr>
            <a:r>
              <a:rPr lang="fa-IR" sz="2400" b="1" dirty="0">
                <a:cs typeface="B Nazanin" panose="00000400000000000000" pitchFamily="2" charset="-78"/>
              </a:rPr>
              <a:t>تا تو را جای شد ای سرو روان در دل من	 هیچ کس می‌نپسندم که به جای تو بود</a:t>
            </a:r>
          </a:p>
        </p:txBody>
      </p:sp>
    </p:spTree>
    <p:extLst>
      <p:ext uri="{BB962C8B-B14F-4D97-AF65-F5344CB8AC3E}">
        <p14:creationId xmlns:p14="http://schemas.microsoft.com/office/powerpoint/2010/main" val="26425120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0375595-E2D1-0DB7-864C-CF68D574B427}"/>
              </a:ext>
            </a:extLst>
          </p:cNvPr>
          <p:cNvSpPr txBox="1"/>
          <p:nvPr/>
        </p:nvSpPr>
        <p:spPr>
          <a:xfrm>
            <a:off x="1097280" y="220429"/>
            <a:ext cx="10874325" cy="2723823"/>
          </a:xfrm>
          <a:prstGeom prst="rect">
            <a:avLst/>
          </a:prstGeom>
          <a:noFill/>
        </p:spPr>
        <p:txBody>
          <a:bodyPr wrap="square">
            <a:spAutoFit/>
          </a:bodyPr>
          <a:lstStyle/>
          <a:p>
            <a:pPr algn="r" rtl="1">
              <a:lnSpc>
                <a:spcPct val="250000"/>
              </a:lnSpc>
            </a:pPr>
            <a:r>
              <a:rPr lang="fa-IR" sz="2400" b="1" dirty="0">
                <a:cs typeface="B Titr" panose="00000700000000000000" pitchFamily="2" charset="-78"/>
              </a:rPr>
              <a:t>استعاره:</a:t>
            </a:r>
          </a:p>
          <a:p>
            <a:pPr algn="r" rtl="1">
              <a:lnSpc>
                <a:spcPct val="250000"/>
              </a:lnSpc>
            </a:pPr>
            <a:r>
              <a:rPr lang="fa-IR" sz="2400" b="1" dirty="0">
                <a:cs typeface="B Nazanin" panose="00000400000000000000" pitchFamily="2" charset="-78"/>
              </a:rPr>
              <a:t>نمونه‌های دیگر:</a:t>
            </a:r>
          </a:p>
          <a:p>
            <a:pPr algn="r" rtl="1">
              <a:lnSpc>
                <a:spcPct val="250000"/>
              </a:lnSpc>
            </a:pPr>
            <a:r>
              <a:rPr lang="fa-IR" sz="2400" b="1" dirty="0">
                <a:cs typeface="B Nazanin" panose="00000400000000000000" pitchFamily="2" charset="-78"/>
              </a:rPr>
              <a:t>نه / این برف را / دیگر سر باز ایستادن نیست/ برفی که بر ابرو و موی ما می‌نشیند.</a:t>
            </a:r>
          </a:p>
        </p:txBody>
      </p:sp>
    </p:spTree>
    <p:extLst>
      <p:ext uri="{BB962C8B-B14F-4D97-AF65-F5344CB8AC3E}">
        <p14:creationId xmlns:p14="http://schemas.microsoft.com/office/powerpoint/2010/main" val="147241222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AB6D379D-F7E9-A8EB-8395-A78C3752C8A5}"/>
              </a:ext>
            </a:extLst>
          </p:cNvPr>
          <p:cNvSpPr txBox="1"/>
          <p:nvPr/>
        </p:nvSpPr>
        <p:spPr>
          <a:xfrm>
            <a:off x="1097280" y="220429"/>
            <a:ext cx="10874325" cy="4570482"/>
          </a:xfrm>
          <a:prstGeom prst="rect">
            <a:avLst/>
          </a:prstGeom>
          <a:noFill/>
        </p:spPr>
        <p:txBody>
          <a:bodyPr wrap="square">
            <a:spAutoFit/>
          </a:bodyPr>
          <a:lstStyle/>
          <a:p>
            <a:pPr algn="r" rtl="1">
              <a:lnSpc>
                <a:spcPct val="250000"/>
              </a:lnSpc>
            </a:pPr>
            <a:r>
              <a:rPr lang="fa-IR" sz="2400" b="1" dirty="0">
                <a:cs typeface="B Titr" panose="00000700000000000000" pitchFamily="2" charset="-78"/>
              </a:rPr>
              <a:t>استعاره:</a:t>
            </a:r>
          </a:p>
          <a:p>
            <a:pPr algn="r" rtl="1">
              <a:lnSpc>
                <a:spcPct val="250000"/>
              </a:lnSpc>
            </a:pPr>
            <a:r>
              <a:rPr lang="fa-IR" sz="2400" b="1" dirty="0">
                <a:latin typeface="2-B Titr"/>
                <a:cs typeface="B Titr" panose="00000700000000000000" pitchFamily="2" charset="-78"/>
              </a:rPr>
              <a:t>2- استعارۀ پنهان (مکنیّه)</a:t>
            </a:r>
            <a:r>
              <a:rPr lang="fa-IR" sz="2400" b="1" dirty="0">
                <a:latin typeface="2-B Titr"/>
                <a:cs typeface="B Nazanin" panose="00000400000000000000" pitchFamily="2" charset="-78"/>
              </a:rPr>
              <a:t> یعنی؛ حذف مشبّهً به و باقی ماندن مشبّه همراه با لوازم یا ویژگی‌های مشبّهً به محذوف. به عبارت دیگر، نسبت دادن خیالی ویژگی یا اجزای چیزی به چیز دیگر </a:t>
            </a:r>
          </a:p>
          <a:p>
            <a:pPr algn="r" rtl="1">
              <a:lnSpc>
                <a:spcPct val="250000"/>
              </a:lnSpc>
            </a:pPr>
            <a:r>
              <a:rPr lang="fa-IR" sz="2400" b="1" dirty="0">
                <a:latin typeface="2-B Titr"/>
                <a:cs typeface="B Nazanin" panose="00000400000000000000" pitchFamily="2" charset="-78"/>
              </a:rPr>
              <a:t>مثال: هزار نقش برآرد زمانه و نبود 		یکی چنان که در آیینة تصور ماست</a:t>
            </a:r>
            <a:endParaRPr lang="fa-IR" sz="2400" b="1" dirty="0">
              <a:latin typeface="2-B Titr"/>
              <a:cs typeface="B Titr" panose="00000700000000000000" pitchFamily="2" charset="-78"/>
            </a:endParaRPr>
          </a:p>
          <a:p>
            <a:pPr algn="r" rtl="1">
              <a:lnSpc>
                <a:spcPct val="250000"/>
              </a:lnSpc>
            </a:pPr>
            <a:endParaRPr lang="fa-IR" sz="2400" b="1" dirty="0">
              <a:cs typeface="B Nazanin" panose="00000400000000000000" pitchFamily="2" charset="-78"/>
            </a:endParaRPr>
          </a:p>
        </p:txBody>
      </p:sp>
    </p:spTree>
    <p:extLst>
      <p:ext uri="{BB962C8B-B14F-4D97-AF65-F5344CB8AC3E}">
        <p14:creationId xmlns:p14="http://schemas.microsoft.com/office/powerpoint/2010/main" val="163333948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A3C2772-B9F7-99F7-759D-8030F3457D42}"/>
              </a:ext>
            </a:extLst>
          </p:cNvPr>
          <p:cNvSpPr txBox="1"/>
          <p:nvPr/>
        </p:nvSpPr>
        <p:spPr>
          <a:xfrm>
            <a:off x="1097280" y="220429"/>
            <a:ext cx="10874325" cy="5909310"/>
          </a:xfrm>
          <a:prstGeom prst="rect">
            <a:avLst/>
          </a:prstGeom>
          <a:noFill/>
        </p:spPr>
        <p:txBody>
          <a:bodyPr wrap="square">
            <a:spAutoFit/>
          </a:bodyPr>
          <a:lstStyle/>
          <a:p>
            <a:pPr algn="r" rtl="1">
              <a:lnSpc>
                <a:spcPct val="200000"/>
              </a:lnSpc>
            </a:pPr>
            <a:r>
              <a:rPr lang="fa-IR" sz="2400" b="1" dirty="0">
                <a:cs typeface="B Titr" panose="00000700000000000000" pitchFamily="2" charset="-78"/>
              </a:rPr>
              <a:t>استعاره:</a:t>
            </a:r>
          </a:p>
          <a:p>
            <a:pPr algn="r" rtl="1">
              <a:lnSpc>
                <a:spcPct val="200000"/>
              </a:lnSpc>
            </a:pPr>
            <a:r>
              <a:rPr lang="fa-IR" sz="2400" b="1" dirty="0">
                <a:latin typeface="2-B Titr"/>
                <a:cs typeface="B Titr" panose="00000700000000000000" pitchFamily="2" charset="-78"/>
              </a:rPr>
              <a:t>2- استعارۀ پنهان (مکنیّه)</a:t>
            </a:r>
            <a:r>
              <a:rPr lang="fa-IR" sz="2400" b="1" dirty="0">
                <a:latin typeface="2-B Titr"/>
                <a:cs typeface="B Nazanin" panose="00000400000000000000" pitchFamily="2" charset="-78"/>
              </a:rPr>
              <a:t> </a:t>
            </a:r>
          </a:p>
          <a:p>
            <a:pPr algn="r" rtl="1">
              <a:lnSpc>
                <a:spcPct val="200000"/>
              </a:lnSpc>
            </a:pPr>
            <a:r>
              <a:rPr lang="fa-IR" sz="2400" b="1" dirty="0">
                <a:cs typeface="B Nazanin" panose="00000400000000000000" pitchFamily="2" charset="-78"/>
              </a:rPr>
              <a:t> </a:t>
            </a:r>
            <a:r>
              <a:rPr lang="fa-IR" sz="2400" b="1" dirty="0">
                <a:cs typeface="B Titr" panose="00000700000000000000" pitchFamily="2" charset="-78"/>
              </a:rPr>
              <a:t>جان‌بخشی یا تشخیص:</a:t>
            </a:r>
            <a:r>
              <a:rPr lang="fa-IR" sz="2400" b="1" dirty="0">
                <a:cs typeface="B Nazanin" panose="00000400000000000000" pitchFamily="2" charset="-78"/>
              </a:rPr>
              <a:t> گاهی در استعارۀ پنهان مشبّه موجود غیر جاندار یا غیر انسان است و مشبّهً به محذوف جاندار یا انسان است که موجب ایجاد جان‌بخشی یا تشخیص ایجاد می‌شود. به عبارت دیگر؛ نسبت دادن ویژگی یا اجزای موجود زنده یا انسان به موجود غیر زنده یا غیر انسان</a:t>
            </a:r>
          </a:p>
          <a:p>
            <a:pPr algn="r" rtl="1">
              <a:lnSpc>
                <a:spcPct val="200000"/>
              </a:lnSpc>
            </a:pPr>
            <a:r>
              <a:rPr lang="fa-IR" sz="2400" b="1" dirty="0">
                <a:cs typeface="B Nazanin" panose="00000400000000000000" pitchFamily="2" charset="-78"/>
              </a:rPr>
              <a:t>مثال:</a:t>
            </a:r>
            <a:endParaRPr lang="fa-IR" sz="2400" b="1" dirty="0">
              <a:cs typeface="B Titr" panose="00000700000000000000" pitchFamily="2" charset="-78"/>
            </a:endParaRPr>
          </a:p>
          <a:p>
            <a:pPr algn="r" rtl="1">
              <a:lnSpc>
                <a:spcPct val="200000"/>
              </a:lnSpc>
            </a:pPr>
            <a:r>
              <a:rPr lang="fa-IR" sz="2400" b="1" dirty="0">
                <a:cs typeface="B Nazanin" panose="00000400000000000000" pitchFamily="2" charset="-78"/>
              </a:rPr>
              <a:t>باغ سلام می‌کند، سرو قیام می‌کند		 سبزه پیاده می‌رود، غنچه سوار می‌رسد</a:t>
            </a:r>
          </a:p>
          <a:p>
            <a:pPr algn="r" rtl="1">
              <a:lnSpc>
                <a:spcPct val="200000"/>
              </a:lnSpc>
            </a:pPr>
            <a:r>
              <a:rPr lang="fa-IR" sz="2400" b="1" dirty="0">
                <a:cs typeface="B Nazanin" panose="00000400000000000000" pitchFamily="2" charset="-78"/>
              </a:rPr>
              <a:t>نفس باد صبا مشک‌فشان خواهد شد 	عالم پیر دگرباره جوان خواهد شد</a:t>
            </a:r>
          </a:p>
        </p:txBody>
      </p:sp>
    </p:spTree>
    <p:extLst>
      <p:ext uri="{BB962C8B-B14F-4D97-AF65-F5344CB8AC3E}">
        <p14:creationId xmlns:p14="http://schemas.microsoft.com/office/powerpoint/2010/main" val="47417315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38CD9EE-7CCD-1FCF-DB4C-35CF693F4DEF}"/>
              </a:ext>
            </a:extLst>
          </p:cNvPr>
          <p:cNvSpPr txBox="1"/>
          <p:nvPr/>
        </p:nvSpPr>
        <p:spPr>
          <a:xfrm>
            <a:off x="1097280" y="220429"/>
            <a:ext cx="10874325" cy="5909310"/>
          </a:xfrm>
          <a:prstGeom prst="rect">
            <a:avLst/>
          </a:prstGeom>
          <a:noFill/>
        </p:spPr>
        <p:txBody>
          <a:bodyPr wrap="square">
            <a:spAutoFit/>
          </a:bodyPr>
          <a:lstStyle/>
          <a:p>
            <a:pPr algn="r" rtl="1">
              <a:lnSpc>
                <a:spcPct val="200000"/>
              </a:lnSpc>
            </a:pPr>
            <a:r>
              <a:rPr lang="fa-IR" sz="2400" b="1" dirty="0">
                <a:cs typeface="B Titr" panose="00000700000000000000" pitchFamily="2" charset="-78"/>
              </a:rPr>
              <a:t>استعاره:</a:t>
            </a:r>
          </a:p>
          <a:p>
            <a:pPr algn="r" rtl="1">
              <a:lnSpc>
                <a:spcPct val="200000"/>
              </a:lnSpc>
            </a:pPr>
            <a:r>
              <a:rPr lang="fa-IR" sz="2400" b="1" dirty="0">
                <a:latin typeface="2-B Titr"/>
                <a:cs typeface="B Titr" panose="00000700000000000000" pitchFamily="2" charset="-78"/>
              </a:rPr>
              <a:t>2- استعارۀ پنهان (مکنیّه)</a:t>
            </a:r>
            <a:r>
              <a:rPr lang="fa-IR" sz="2400" b="1" dirty="0">
                <a:latin typeface="2-B Titr"/>
                <a:cs typeface="B Nazanin" panose="00000400000000000000" pitchFamily="2" charset="-78"/>
              </a:rPr>
              <a:t> </a:t>
            </a:r>
          </a:p>
          <a:p>
            <a:pPr algn="r" rtl="1">
              <a:lnSpc>
                <a:spcPct val="200000"/>
              </a:lnSpc>
            </a:pPr>
            <a:r>
              <a:rPr lang="fa-IR" sz="2400" b="1" dirty="0">
                <a:cs typeface="B Nazanin" panose="00000400000000000000" pitchFamily="2" charset="-78"/>
              </a:rPr>
              <a:t> </a:t>
            </a:r>
            <a:r>
              <a:rPr lang="fa-IR" sz="2400" b="1" dirty="0">
                <a:cs typeface="B Titr" panose="00000700000000000000" pitchFamily="2" charset="-78"/>
              </a:rPr>
              <a:t>جان‌بخشی یا تشخیص:</a:t>
            </a:r>
            <a:r>
              <a:rPr lang="fa-IR" sz="2400" b="1" dirty="0">
                <a:cs typeface="B Nazanin" panose="00000400000000000000" pitchFamily="2" charset="-78"/>
              </a:rPr>
              <a:t> </a:t>
            </a:r>
          </a:p>
          <a:p>
            <a:pPr algn="r" rtl="1">
              <a:lnSpc>
                <a:spcPct val="200000"/>
              </a:lnSpc>
            </a:pPr>
            <a:r>
              <a:rPr lang="fa-IR" sz="2400" b="1" dirty="0">
                <a:cs typeface="B Nazanin" panose="00000400000000000000" pitchFamily="2" charset="-78"/>
              </a:rPr>
              <a:t>توجّه1: اگر مشبّه به محذوف موجود زنده باشد جانبخشی ایجاد می‌شود و اگر انسان باشد، تشخیص ایجاد می شود.</a:t>
            </a:r>
          </a:p>
          <a:p>
            <a:pPr algn="r" rtl="1">
              <a:lnSpc>
                <a:spcPct val="200000"/>
              </a:lnSpc>
            </a:pPr>
            <a:r>
              <a:rPr lang="fa-IR" sz="2400" b="1" dirty="0">
                <a:cs typeface="B Nazanin" panose="00000400000000000000" pitchFamily="2" charset="-78"/>
              </a:rPr>
              <a:t>توجّه 2: اگر ویژگی یا اجزای نسبت‌داده‌شده بین انسان و موجود زندۀ غیر انسان مشترک باشد با تشخیص ایجاد می‌شود</a:t>
            </a:r>
          </a:p>
          <a:p>
            <a:pPr algn="r" rtl="1">
              <a:lnSpc>
                <a:spcPct val="200000"/>
              </a:lnSpc>
            </a:pPr>
            <a:endParaRPr lang="fa-IR" sz="2400" b="1" dirty="0">
              <a:cs typeface="B Nazanin" panose="00000400000000000000" pitchFamily="2" charset="-78"/>
            </a:endParaRPr>
          </a:p>
        </p:txBody>
      </p:sp>
    </p:spTree>
    <p:extLst>
      <p:ext uri="{BB962C8B-B14F-4D97-AF65-F5344CB8AC3E}">
        <p14:creationId xmlns:p14="http://schemas.microsoft.com/office/powerpoint/2010/main" val="93822281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5E974E0-CAEB-30B0-E43A-C6211D14A73A}"/>
              </a:ext>
            </a:extLst>
          </p:cNvPr>
          <p:cNvSpPr txBox="1"/>
          <p:nvPr/>
        </p:nvSpPr>
        <p:spPr>
          <a:xfrm>
            <a:off x="1097280" y="220429"/>
            <a:ext cx="10874325" cy="5909310"/>
          </a:xfrm>
          <a:prstGeom prst="rect">
            <a:avLst/>
          </a:prstGeom>
          <a:noFill/>
        </p:spPr>
        <p:txBody>
          <a:bodyPr wrap="square">
            <a:spAutoFit/>
          </a:bodyPr>
          <a:lstStyle/>
          <a:p>
            <a:pPr algn="r" rtl="1">
              <a:lnSpc>
                <a:spcPct val="200000"/>
              </a:lnSpc>
            </a:pPr>
            <a:r>
              <a:rPr lang="fa-IR" sz="2400" b="1" dirty="0">
                <a:cs typeface="B Titr" panose="00000700000000000000" pitchFamily="2" charset="-78"/>
              </a:rPr>
              <a:t>استعاره:</a:t>
            </a:r>
          </a:p>
          <a:p>
            <a:pPr algn="r" rtl="1">
              <a:lnSpc>
                <a:spcPct val="200000"/>
              </a:lnSpc>
            </a:pPr>
            <a:r>
              <a:rPr lang="fa-IR" sz="2400" b="1" dirty="0">
                <a:latin typeface="2-B Titr"/>
                <a:cs typeface="B Titr" panose="00000700000000000000" pitchFamily="2" charset="-78"/>
              </a:rPr>
              <a:t>2- استعارۀ پنهان (مکنیّه)</a:t>
            </a:r>
            <a:r>
              <a:rPr lang="fa-IR" sz="2400" b="1" dirty="0">
                <a:latin typeface="2-B Titr"/>
                <a:cs typeface="B Nazanin" panose="00000400000000000000" pitchFamily="2" charset="-78"/>
              </a:rPr>
              <a:t> </a:t>
            </a:r>
          </a:p>
          <a:p>
            <a:pPr algn="r" rtl="1">
              <a:lnSpc>
                <a:spcPct val="200000"/>
              </a:lnSpc>
            </a:pPr>
            <a:r>
              <a:rPr lang="fa-IR" sz="2400" b="1" dirty="0">
                <a:cs typeface="B Nazanin" panose="00000400000000000000" pitchFamily="2" charset="-78"/>
              </a:rPr>
              <a:t> </a:t>
            </a:r>
            <a:r>
              <a:rPr lang="fa-IR" sz="2400" b="1" dirty="0">
                <a:cs typeface="B Titr" panose="00000700000000000000" pitchFamily="2" charset="-78"/>
              </a:rPr>
              <a:t>تشخیص خطابی:</a:t>
            </a:r>
            <a:r>
              <a:rPr lang="fa-IR" sz="2400" b="1" dirty="0">
                <a:cs typeface="B Nazanin" panose="00000400000000000000" pitchFamily="2" charset="-78"/>
              </a:rPr>
              <a:t> </a:t>
            </a:r>
          </a:p>
          <a:p>
            <a:pPr algn="r" rtl="1">
              <a:lnSpc>
                <a:spcPct val="200000"/>
              </a:lnSpc>
            </a:pPr>
            <a:r>
              <a:rPr lang="fa-IR" sz="2400" b="1" dirty="0">
                <a:cs typeface="B Nazanin" panose="00000400000000000000" pitchFamily="2" charset="-78"/>
              </a:rPr>
              <a:t>اگر غیر انسان «منادا» قراربگیرد، تشخیص ایجاد می‌شود؛ یعنی شاعر ان غیر انسان را انسان پنداشته و مورد خطاب قرار داده‌است. این نوع تشخیص را می‌توان «تشخیص خطابی» نامید.</a:t>
            </a:r>
          </a:p>
          <a:p>
            <a:pPr algn="r" rtl="1">
              <a:lnSpc>
                <a:spcPct val="200000"/>
              </a:lnSpc>
            </a:pPr>
            <a:r>
              <a:rPr lang="fa-IR" sz="2400" b="1" dirty="0">
                <a:cs typeface="B Nazanin" panose="00000400000000000000" pitchFamily="2" charset="-78"/>
              </a:rPr>
              <a:t>مثال: </a:t>
            </a:r>
          </a:p>
          <a:p>
            <a:pPr algn="r" rtl="1">
              <a:lnSpc>
                <a:spcPct val="200000"/>
              </a:lnSpc>
            </a:pPr>
            <a:r>
              <a:rPr lang="fa-IR" sz="2400" b="1" dirty="0">
                <a:cs typeface="B Nazanin" panose="00000400000000000000" pitchFamily="2" charset="-78"/>
              </a:rPr>
              <a:t>ای آبشار نوحه‌گر از بهر چیستی؟ 		چین بر جبین فکنده ز اندوه کیستی؟	زیب النساء</a:t>
            </a:r>
          </a:p>
          <a:p>
            <a:pPr algn="r" rtl="1">
              <a:lnSpc>
                <a:spcPct val="200000"/>
              </a:lnSpc>
            </a:pPr>
            <a:endParaRPr lang="fa-IR" sz="2400" b="1" dirty="0">
              <a:cs typeface="B Nazanin" panose="00000400000000000000" pitchFamily="2" charset="-78"/>
            </a:endParaRPr>
          </a:p>
        </p:txBody>
      </p:sp>
    </p:spTree>
    <p:extLst>
      <p:ext uri="{BB962C8B-B14F-4D97-AF65-F5344CB8AC3E}">
        <p14:creationId xmlns:p14="http://schemas.microsoft.com/office/powerpoint/2010/main" val="142393823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4A9C925F-FD38-8A64-A010-28DE394B3C25}"/>
              </a:ext>
            </a:extLst>
          </p:cNvPr>
          <p:cNvSpPr txBox="1"/>
          <p:nvPr/>
        </p:nvSpPr>
        <p:spPr>
          <a:xfrm>
            <a:off x="1097280" y="220429"/>
            <a:ext cx="10874325" cy="6647974"/>
          </a:xfrm>
          <a:prstGeom prst="rect">
            <a:avLst/>
          </a:prstGeom>
          <a:noFill/>
        </p:spPr>
        <p:txBody>
          <a:bodyPr wrap="square">
            <a:spAutoFit/>
          </a:bodyPr>
          <a:lstStyle/>
          <a:p>
            <a:pPr algn="r" rtl="1">
              <a:lnSpc>
                <a:spcPct val="200000"/>
              </a:lnSpc>
            </a:pPr>
            <a:r>
              <a:rPr lang="fa-IR" sz="2400" b="1" dirty="0">
                <a:cs typeface="B Titr" panose="00000700000000000000" pitchFamily="2" charset="-78"/>
              </a:rPr>
              <a:t>استعاره:</a:t>
            </a:r>
          </a:p>
          <a:p>
            <a:pPr algn="r" rtl="1">
              <a:lnSpc>
                <a:spcPct val="200000"/>
              </a:lnSpc>
            </a:pPr>
            <a:r>
              <a:rPr lang="fa-IR" sz="2400" b="1" dirty="0">
                <a:latin typeface="2-B Titr"/>
                <a:cs typeface="B Titr" panose="00000700000000000000" pitchFamily="2" charset="-78"/>
              </a:rPr>
              <a:t>2- استعارۀ پنهان (مکنیّه)</a:t>
            </a:r>
            <a:r>
              <a:rPr lang="fa-IR" sz="2400" b="1" dirty="0">
                <a:latin typeface="2-B Titr"/>
                <a:cs typeface="B Nazanin" panose="00000400000000000000" pitchFamily="2" charset="-78"/>
              </a:rPr>
              <a:t> </a:t>
            </a:r>
          </a:p>
          <a:p>
            <a:pPr algn="r" rtl="1">
              <a:lnSpc>
                <a:spcPct val="200000"/>
              </a:lnSpc>
            </a:pPr>
            <a:r>
              <a:rPr lang="fa-IR" sz="2400" b="1" dirty="0">
                <a:cs typeface="B Nazanin" panose="00000400000000000000" pitchFamily="2" charset="-78"/>
              </a:rPr>
              <a:t> </a:t>
            </a:r>
            <a:r>
              <a:rPr lang="fa-IR" sz="2400" b="1" dirty="0">
                <a:cs typeface="B Titr" panose="00000700000000000000" pitchFamily="2" charset="-78"/>
              </a:rPr>
              <a:t>تشخیص خطابی:</a:t>
            </a:r>
            <a:r>
              <a:rPr lang="fa-IR" sz="2400" b="1" dirty="0">
                <a:cs typeface="B Nazanin" panose="00000400000000000000" pitchFamily="2" charset="-78"/>
              </a:rPr>
              <a:t> </a:t>
            </a:r>
          </a:p>
          <a:p>
            <a:pPr algn="r" rtl="1">
              <a:lnSpc>
                <a:spcPct val="200000"/>
              </a:lnSpc>
            </a:pPr>
            <a:r>
              <a:rPr lang="fa-IR" sz="2400" b="1" dirty="0">
                <a:cs typeface="B Nazanin" panose="00000400000000000000" pitchFamily="2" charset="-78"/>
              </a:rPr>
              <a:t>نمونه‌های دیگر:</a:t>
            </a:r>
          </a:p>
          <a:p>
            <a:pPr algn="r" rtl="1">
              <a:lnSpc>
                <a:spcPct val="200000"/>
              </a:lnSpc>
            </a:pPr>
            <a:r>
              <a:rPr lang="fa-IR" sz="2400" b="1" dirty="0">
                <a:cs typeface="B Nazanin" panose="00000400000000000000" pitchFamily="2" charset="-78"/>
              </a:rPr>
              <a:t> ای نسیم سحر آرامگه یار کجاست؟ 	منزل آن مه عاشقکش عیّار کجاست؟	حافظ</a:t>
            </a:r>
          </a:p>
          <a:p>
            <a:pPr algn="r" rtl="1">
              <a:lnSpc>
                <a:spcPct val="200000"/>
              </a:lnSpc>
            </a:pPr>
            <a:r>
              <a:rPr lang="fa-IR" sz="2400" b="1" dirty="0">
                <a:cs typeface="B Nazanin" panose="00000400000000000000" pitchFamily="2" charset="-78"/>
              </a:rPr>
              <a:t>ای سرو پای بسته به آزادگی مناز		 آزاده من که از همه عالم بریده‌ام		رهی معیری</a:t>
            </a:r>
          </a:p>
          <a:p>
            <a:pPr algn="r" rtl="1">
              <a:lnSpc>
                <a:spcPct val="200000"/>
              </a:lnSpc>
            </a:pPr>
            <a:r>
              <a:rPr lang="fa-IR" sz="2400" b="1" dirty="0">
                <a:cs typeface="B Nazanin" panose="00000400000000000000" pitchFamily="2" charset="-78"/>
              </a:rPr>
              <a:t>بشکن دل بینوای ما را ای عشق		 این ساز ، شکسته‌اش خوش‌آهنگ‌تر است	</a:t>
            </a:r>
          </a:p>
          <a:p>
            <a:pPr rtl="1">
              <a:lnSpc>
                <a:spcPct val="200000"/>
              </a:lnSpc>
            </a:pPr>
            <a:r>
              <a:rPr lang="fa-IR" sz="2400" b="1" dirty="0">
                <a:cs typeface="B Nazanin" panose="00000400000000000000" pitchFamily="2" charset="-78"/>
              </a:rPr>
              <a:t>سیدحسن حسینی</a:t>
            </a:r>
          </a:p>
          <a:p>
            <a:pPr algn="r" rtl="1">
              <a:lnSpc>
                <a:spcPct val="200000"/>
              </a:lnSpc>
            </a:pPr>
            <a:endParaRPr lang="fa-IR" sz="2400" b="1" dirty="0">
              <a:cs typeface="B Nazanin" panose="00000400000000000000" pitchFamily="2" charset="-78"/>
            </a:endParaRPr>
          </a:p>
        </p:txBody>
      </p:sp>
    </p:spTree>
    <p:extLst>
      <p:ext uri="{BB962C8B-B14F-4D97-AF65-F5344CB8AC3E}">
        <p14:creationId xmlns:p14="http://schemas.microsoft.com/office/powerpoint/2010/main" val="242748216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449CA542-BA48-C7DC-2FED-4ECE1634DBCA}"/>
              </a:ext>
            </a:extLst>
          </p:cNvPr>
          <p:cNvSpPr txBox="1"/>
          <p:nvPr/>
        </p:nvSpPr>
        <p:spPr>
          <a:xfrm>
            <a:off x="1280160" y="20613"/>
            <a:ext cx="10118187" cy="6740307"/>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بسمه تعالی:</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هفتۀ یازدهم (هفتۀ سوم نیمسال دوم)</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علوم و فنون یازدهم، فصل </a:t>
            </a:r>
            <a:r>
              <a:rPr kumimoji="0" lang="fa-IR" sz="3200" b="1" i="0" u="none" strike="noStrike" kern="1200" cap="none" spc="0" normalizeH="0" baseline="0" noProof="0" dirty="0" smtClean="0">
                <a:ln>
                  <a:noFill/>
                </a:ln>
                <a:solidFill>
                  <a:prstClr val="black"/>
                </a:solidFill>
                <a:effectLst/>
                <a:uLnTx/>
                <a:uFillTx/>
                <a:latin typeface="Calibri" panose="020F0502020204030204"/>
                <a:ea typeface="+mn-ea"/>
                <a:cs typeface="B Titr" panose="00000700000000000000" pitchFamily="2" charset="-78"/>
              </a:rPr>
              <a:t>سوم</a:t>
            </a:r>
            <a:endPar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endParaRP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درس نهم (</a:t>
            </a:r>
            <a:r>
              <a:rPr lang="fa-IR" sz="3200" b="1" dirty="0">
                <a:solidFill>
                  <a:prstClr val="black"/>
                </a:solidFill>
                <a:latin typeface="Calibri" panose="020F0502020204030204"/>
                <a:cs typeface="B Titr" panose="00000700000000000000" pitchFamily="2" charset="-78"/>
              </a:rPr>
              <a:t>استعاره</a:t>
            </a: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زنگ </a:t>
            </a:r>
            <a:r>
              <a:rPr lang="fa-IR" sz="3200" b="1" dirty="0" smtClean="0">
                <a:solidFill>
                  <a:prstClr val="black"/>
                </a:solidFill>
                <a:latin typeface="Calibri" panose="020F0502020204030204"/>
                <a:cs typeface="B Titr" panose="00000700000000000000" pitchFamily="2" charset="-78"/>
              </a:rPr>
              <a:t>دوم</a:t>
            </a:r>
            <a:endPar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endParaRP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مدرس: دکتر سید علی مرتضوی باروق</a:t>
            </a:r>
            <a:endPar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endParaRP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en-US" sz="2400" b="1" i="0" u="none" strike="noStrike" kern="1200" cap="none" spc="0" normalizeH="0" baseline="0" noProof="0" dirty="0" err="1">
                <a:ln>
                  <a:noFill/>
                </a:ln>
                <a:solidFill>
                  <a:prstClr val="black"/>
                </a:solidFill>
                <a:effectLst/>
                <a:uLnTx/>
                <a:uFillTx/>
                <a:latin typeface="Calibri" panose="020F0502020204030204"/>
                <a:ea typeface="+mn-ea"/>
                <a:cs typeface="B Titr" panose="00000700000000000000" pitchFamily="2" charset="-78"/>
              </a:rPr>
              <a:t>Adabiat_mortazavi</a:t>
            </a:r>
            <a:endPar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endParaRPr>
          </a:p>
        </p:txBody>
      </p:sp>
    </p:spTree>
    <p:extLst>
      <p:ext uri="{BB962C8B-B14F-4D97-AF65-F5344CB8AC3E}">
        <p14:creationId xmlns:p14="http://schemas.microsoft.com/office/powerpoint/2010/main" val="409875655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F93AE912-FC0D-ECE3-43F3-2BB75ABEDF43}"/>
              </a:ext>
            </a:extLst>
          </p:cNvPr>
          <p:cNvSpPr txBox="1"/>
          <p:nvPr/>
        </p:nvSpPr>
        <p:spPr>
          <a:xfrm>
            <a:off x="1097280" y="220429"/>
            <a:ext cx="10874325" cy="5170646"/>
          </a:xfrm>
          <a:prstGeom prst="rect">
            <a:avLst/>
          </a:prstGeom>
          <a:noFill/>
        </p:spPr>
        <p:txBody>
          <a:bodyPr wrap="square">
            <a:spAutoFit/>
          </a:bodyPr>
          <a:lstStyle/>
          <a:p>
            <a:pPr algn="r" rtl="1">
              <a:lnSpc>
                <a:spcPct val="200000"/>
              </a:lnSpc>
            </a:pPr>
            <a:r>
              <a:rPr lang="fa-IR" sz="2400" b="1" dirty="0">
                <a:cs typeface="B Titr" panose="00000700000000000000" pitchFamily="2" charset="-78"/>
              </a:rPr>
              <a:t>استعاره:</a:t>
            </a:r>
          </a:p>
          <a:p>
            <a:pPr algn="r" rtl="1">
              <a:lnSpc>
                <a:spcPct val="200000"/>
              </a:lnSpc>
            </a:pPr>
            <a:r>
              <a:rPr lang="fa-IR" sz="2400" b="1" dirty="0">
                <a:latin typeface="2-B Titr"/>
                <a:cs typeface="B Titr" panose="00000700000000000000" pitchFamily="2" charset="-78"/>
              </a:rPr>
              <a:t>2- استعارۀ پنهان (مکنیّه)</a:t>
            </a:r>
            <a:r>
              <a:rPr lang="fa-IR" sz="2400" b="1" dirty="0">
                <a:latin typeface="2-B Titr"/>
                <a:cs typeface="B Nazanin" panose="00000400000000000000" pitchFamily="2" charset="-78"/>
              </a:rPr>
              <a:t> </a:t>
            </a:r>
          </a:p>
          <a:p>
            <a:pPr algn="r" rtl="1">
              <a:lnSpc>
                <a:spcPct val="200000"/>
              </a:lnSpc>
            </a:pPr>
            <a:r>
              <a:rPr lang="fa-IR" sz="2400" b="1" dirty="0">
                <a:cs typeface="B Nazanin" panose="00000400000000000000" pitchFamily="2" charset="-78"/>
              </a:rPr>
              <a:t> </a:t>
            </a:r>
            <a:r>
              <a:rPr lang="fa-IR" sz="2400" b="1" dirty="0">
                <a:cs typeface="B Titr" panose="00000700000000000000" pitchFamily="2" charset="-78"/>
              </a:rPr>
              <a:t>اضافۀ استعاری: </a:t>
            </a:r>
            <a:r>
              <a:rPr lang="fa-IR" sz="2400" b="1" dirty="0">
                <a:cs typeface="B Nazanin" panose="00000400000000000000" pitchFamily="2" charset="-78"/>
              </a:rPr>
              <a:t>گاهی ویژگی‌ها یا اجزای مشبّهً به محذوف با مشبّه یک ترکیب اضافی می‌سازد که آن را «اضافۀ استعاری» می‌نامند.</a:t>
            </a:r>
          </a:p>
          <a:p>
            <a:pPr algn="r" rtl="1">
              <a:lnSpc>
                <a:spcPct val="200000"/>
              </a:lnSpc>
            </a:pPr>
            <a:r>
              <a:rPr lang="fa-IR" sz="2400" b="1" dirty="0">
                <a:cs typeface="B Nazanin" panose="00000400000000000000" pitchFamily="2" charset="-78"/>
              </a:rPr>
              <a:t>مثال:</a:t>
            </a:r>
          </a:p>
          <a:p>
            <a:pPr algn="r" rtl="1">
              <a:lnSpc>
                <a:spcPct val="200000"/>
              </a:lnSpc>
            </a:pPr>
            <a:r>
              <a:rPr lang="fa-IR" sz="2400" b="1" dirty="0">
                <a:cs typeface="B Nazanin" panose="00000400000000000000" pitchFamily="2" charset="-78"/>
              </a:rPr>
              <a:t> کس چو حافظ نگشاد از </a:t>
            </a:r>
            <a:r>
              <a:rPr lang="fa-IR" sz="2400" b="1" dirty="0">
                <a:solidFill>
                  <a:srgbClr val="FF0000"/>
                </a:solidFill>
                <a:cs typeface="B Nazanin" panose="00000400000000000000" pitchFamily="2" charset="-78"/>
              </a:rPr>
              <a:t>رخ اندیشه </a:t>
            </a:r>
            <a:r>
              <a:rPr lang="fa-IR" sz="2400" b="1" dirty="0">
                <a:cs typeface="B Nazanin" panose="00000400000000000000" pitchFamily="2" charset="-78"/>
              </a:rPr>
              <a:t>نقاب		 تا سر </a:t>
            </a:r>
            <a:r>
              <a:rPr lang="fa-IR" sz="2400" b="1" dirty="0">
                <a:solidFill>
                  <a:srgbClr val="FF0000"/>
                </a:solidFill>
                <a:cs typeface="B Nazanin" panose="00000400000000000000" pitchFamily="2" charset="-78"/>
              </a:rPr>
              <a:t>زلف سخن </a:t>
            </a:r>
            <a:r>
              <a:rPr lang="fa-IR" sz="2400" b="1" dirty="0">
                <a:cs typeface="B Nazanin" panose="00000400000000000000" pitchFamily="2" charset="-78"/>
              </a:rPr>
              <a:t>را به قلم شانه زدند </a:t>
            </a:r>
            <a:r>
              <a:rPr lang="fa-IR" sz="2400" b="1" dirty="0">
                <a:cs typeface="B Titr" panose="00000700000000000000" pitchFamily="2" charset="-78"/>
              </a:rPr>
              <a:t> </a:t>
            </a:r>
            <a:endParaRPr lang="fa-IR" sz="2400" b="1" dirty="0">
              <a:cs typeface="B Nazanin" panose="00000400000000000000" pitchFamily="2" charset="-78"/>
            </a:endParaRPr>
          </a:p>
          <a:p>
            <a:pPr algn="r" rtl="1">
              <a:lnSpc>
                <a:spcPct val="200000"/>
              </a:lnSpc>
            </a:pPr>
            <a:endParaRPr lang="fa-IR" sz="2400" b="1" dirty="0">
              <a:cs typeface="B Nazanin" panose="00000400000000000000" pitchFamily="2" charset="-78"/>
            </a:endParaRPr>
          </a:p>
        </p:txBody>
      </p:sp>
    </p:spTree>
    <p:extLst>
      <p:ext uri="{BB962C8B-B14F-4D97-AF65-F5344CB8AC3E}">
        <p14:creationId xmlns:p14="http://schemas.microsoft.com/office/powerpoint/2010/main" val="129018410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A7FBEC21-6066-72C6-8BE6-CE597B4AADF0}"/>
              </a:ext>
            </a:extLst>
          </p:cNvPr>
          <p:cNvSpPr txBox="1"/>
          <p:nvPr/>
        </p:nvSpPr>
        <p:spPr>
          <a:xfrm>
            <a:off x="1097280" y="220429"/>
            <a:ext cx="10874325" cy="5909310"/>
          </a:xfrm>
          <a:prstGeom prst="rect">
            <a:avLst/>
          </a:prstGeom>
          <a:noFill/>
        </p:spPr>
        <p:txBody>
          <a:bodyPr wrap="square">
            <a:spAutoFit/>
          </a:bodyPr>
          <a:lstStyle/>
          <a:p>
            <a:pPr algn="r" rtl="1">
              <a:lnSpc>
                <a:spcPct val="200000"/>
              </a:lnSpc>
            </a:pPr>
            <a:r>
              <a:rPr lang="fa-IR" sz="2400" b="1" dirty="0">
                <a:cs typeface="B Titr" panose="00000700000000000000" pitchFamily="2" charset="-78"/>
              </a:rPr>
              <a:t>استعاره:</a:t>
            </a:r>
          </a:p>
          <a:p>
            <a:pPr algn="r" rtl="1">
              <a:lnSpc>
                <a:spcPct val="200000"/>
              </a:lnSpc>
            </a:pPr>
            <a:r>
              <a:rPr lang="fa-IR" sz="2400" b="1" dirty="0">
                <a:latin typeface="2-B Titr"/>
                <a:cs typeface="B Titr" panose="00000700000000000000" pitchFamily="2" charset="-78"/>
              </a:rPr>
              <a:t>2- استعارۀ پنهان (مکنیّه)</a:t>
            </a:r>
            <a:r>
              <a:rPr lang="fa-IR" sz="2400" b="1" dirty="0">
                <a:latin typeface="2-B Titr"/>
                <a:cs typeface="B Nazanin" panose="00000400000000000000" pitchFamily="2" charset="-78"/>
              </a:rPr>
              <a:t> </a:t>
            </a:r>
          </a:p>
          <a:p>
            <a:pPr algn="r" rtl="1">
              <a:lnSpc>
                <a:spcPct val="200000"/>
              </a:lnSpc>
            </a:pPr>
            <a:r>
              <a:rPr lang="fa-IR" sz="2400" b="1" dirty="0">
                <a:cs typeface="B Titr" panose="00000700000000000000" pitchFamily="2" charset="-78"/>
              </a:rPr>
              <a:t>انواع اضافۀ استعاری: </a:t>
            </a:r>
          </a:p>
          <a:p>
            <a:pPr algn="r" rtl="1">
              <a:lnSpc>
                <a:spcPct val="200000"/>
              </a:lnSpc>
            </a:pPr>
            <a:r>
              <a:rPr lang="fa-IR" sz="2400" b="1" dirty="0">
                <a:cs typeface="B Nazanin" panose="00000400000000000000" pitchFamily="2" charset="-78"/>
              </a:rPr>
              <a:t>1-  جان‌بخشی: دوست دارم تا بر بال‌های باد بنشینم و...</a:t>
            </a:r>
          </a:p>
          <a:p>
            <a:pPr algn="r" rtl="1">
              <a:lnSpc>
                <a:spcPct val="200000"/>
              </a:lnSpc>
            </a:pPr>
            <a:endParaRPr lang="fa-IR" sz="2400" b="1" dirty="0">
              <a:cs typeface="B Nazanin" panose="00000400000000000000" pitchFamily="2" charset="-78"/>
            </a:endParaRPr>
          </a:p>
          <a:p>
            <a:pPr algn="r" rtl="1">
              <a:lnSpc>
                <a:spcPct val="200000"/>
              </a:lnSpc>
            </a:pPr>
            <a:r>
              <a:rPr lang="fa-IR" sz="2400" b="1" dirty="0">
                <a:cs typeface="B Nazanin" panose="00000400000000000000" pitchFamily="2" charset="-78"/>
              </a:rPr>
              <a:t>2- تشخیص: خندۀ جامِ می و زلفِ گره‌گیرِ نگار	ای بسا توبه که چون توبه حافظ بشکست</a:t>
            </a:r>
          </a:p>
          <a:p>
            <a:pPr algn="r" rtl="1">
              <a:lnSpc>
                <a:spcPct val="200000"/>
              </a:lnSpc>
            </a:pPr>
            <a:endParaRPr lang="fa-IR" sz="2400" b="1" dirty="0">
              <a:cs typeface="B Nazanin" panose="00000400000000000000" pitchFamily="2" charset="-78"/>
            </a:endParaRPr>
          </a:p>
          <a:p>
            <a:pPr algn="r" rtl="1">
              <a:lnSpc>
                <a:spcPct val="200000"/>
              </a:lnSpc>
            </a:pPr>
            <a:r>
              <a:rPr lang="fa-IR" sz="2400" b="1" dirty="0">
                <a:cs typeface="B Nazanin" panose="00000400000000000000" pitchFamily="2" charset="-78"/>
              </a:rPr>
              <a:t>3- غیر جان‌بخشی: فردا که پیشگاهِ حقیقت شود پدید	شرمنده رَهرُوی، که عمل بر مجاز کرد</a:t>
            </a:r>
          </a:p>
        </p:txBody>
      </p:sp>
    </p:spTree>
    <p:extLst>
      <p:ext uri="{BB962C8B-B14F-4D97-AF65-F5344CB8AC3E}">
        <p14:creationId xmlns:p14="http://schemas.microsoft.com/office/powerpoint/2010/main" val="42938216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1393686-42B9-1CB2-AEB4-7D7FA17FAE83}"/>
              </a:ext>
            </a:extLst>
          </p:cNvPr>
          <p:cNvSpPr txBox="1"/>
          <p:nvPr/>
        </p:nvSpPr>
        <p:spPr>
          <a:xfrm>
            <a:off x="1097280" y="220429"/>
            <a:ext cx="10874325" cy="6417141"/>
          </a:xfrm>
          <a:prstGeom prst="rect">
            <a:avLst/>
          </a:prstGeom>
          <a:noFill/>
        </p:spPr>
        <p:txBody>
          <a:bodyPr wrap="square">
            <a:spAutoFit/>
          </a:bodyPr>
          <a:lstStyle/>
          <a:p>
            <a:pPr algn="r" rtl="1">
              <a:lnSpc>
                <a:spcPct val="250000"/>
              </a:lnSpc>
            </a:pPr>
            <a:r>
              <a:rPr lang="fa-IR" sz="2400" b="1" dirty="0">
                <a:cs typeface="B Titr" panose="00000700000000000000" pitchFamily="2" charset="-78"/>
              </a:rPr>
              <a:t>استعاره:</a:t>
            </a:r>
          </a:p>
          <a:p>
            <a:pPr algn="r" rtl="1">
              <a:lnSpc>
                <a:spcPct val="250000"/>
              </a:lnSpc>
            </a:pPr>
            <a:r>
              <a:rPr lang="fa-IR" sz="2400" b="1" dirty="0">
                <a:cs typeface="B Nazanin" panose="00000400000000000000" pitchFamily="2" charset="-78"/>
              </a:rPr>
              <a:t>در درس پیش آموختیم که گاهی مجاز بر بنیاد شباهت استوار است و علاقه و پیوند بین معنای حقیقی و غیرحقیقی  علاقۀ مشابهت است؛ </a:t>
            </a:r>
          </a:p>
          <a:p>
            <a:pPr algn="r" rtl="1">
              <a:lnSpc>
                <a:spcPct val="250000"/>
              </a:lnSpc>
            </a:pPr>
            <a:r>
              <a:rPr lang="fa-IR" sz="2400" b="1" dirty="0">
                <a:cs typeface="B Nazanin" panose="00000400000000000000" pitchFamily="2" charset="-78"/>
              </a:rPr>
              <a:t>این نوع مجاز را، استعاره می‌گویند.</a:t>
            </a:r>
          </a:p>
          <a:p>
            <a:pPr algn="r" rtl="1">
              <a:lnSpc>
                <a:spcPct val="250000"/>
              </a:lnSpc>
            </a:pPr>
            <a:r>
              <a:rPr lang="fa-IR" sz="2400" b="1" dirty="0">
                <a:cs typeface="B Nazanin" panose="00000400000000000000" pitchFamily="2" charset="-78"/>
              </a:rPr>
              <a:t> استعاره، یعنی عاریت و وام گرفتن. در اصطلاح ادبی، استعاره، کاربرد واژه‌ای به جای واژهای دیگر به‌ دلیل </a:t>
            </a:r>
          </a:p>
          <a:p>
            <a:pPr algn="r" rtl="1">
              <a:lnSpc>
                <a:spcPct val="250000"/>
              </a:lnSpc>
            </a:pPr>
            <a:r>
              <a:rPr lang="fa-IR" sz="2400" b="1" dirty="0">
                <a:cs typeface="B Nazanin" panose="00000400000000000000" pitchFamily="2" charset="-78"/>
              </a:rPr>
              <a:t>شباهت در ویژگی یا صفتی مشترک است. به عبارت دیگر، اگر یکی از دو طرف تشبیه (مشبّه یا مشبّۀً به) را برگزینیم و طرف دیگر تشبیه را قصد کنیم، استعاره پدید آمده است؛ </a:t>
            </a:r>
            <a:endParaRPr lang="en-US" sz="2400" b="1" dirty="0">
              <a:cs typeface="B Nazanin" panose="00000400000000000000" pitchFamily="2" charset="-78"/>
            </a:endParaRPr>
          </a:p>
        </p:txBody>
      </p:sp>
    </p:spTree>
    <p:extLst>
      <p:ext uri="{BB962C8B-B14F-4D97-AF65-F5344CB8AC3E}">
        <p14:creationId xmlns:p14="http://schemas.microsoft.com/office/powerpoint/2010/main" val="400048525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6183A0F-811C-1A2D-18AA-D5A16182F5DA}"/>
              </a:ext>
            </a:extLst>
          </p:cNvPr>
          <p:cNvSpPr txBox="1"/>
          <p:nvPr/>
        </p:nvSpPr>
        <p:spPr>
          <a:xfrm>
            <a:off x="1097280" y="220429"/>
            <a:ext cx="10874325" cy="5170646"/>
          </a:xfrm>
          <a:prstGeom prst="rect">
            <a:avLst/>
          </a:prstGeom>
          <a:noFill/>
        </p:spPr>
        <p:txBody>
          <a:bodyPr wrap="square">
            <a:spAutoFit/>
          </a:bodyPr>
          <a:lstStyle/>
          <a:p>
            <a:pPr algn="r" rtl="1">
              <a:lnSpc>
                <a:spcPct val="200000"/>
              </a:lnSpc>
            </a:pPr>
            <a:r>
              <a:rPr lang="fa-IR" sz="2400" b="1" dirty="0">
                <a:cs typeface="B Titr" panose="00000700000000000000" pitchFamily="2" charset="-78"/>
              </a:rPr>
              <a:t>استعاره:</a:t>
            </a:r>
          </a:p>
          <a:p>
            <a:pPr algn="r" rtl="1">
              <a:lnSpc>
                <a:spcPct val="200000"/>
              </a:lnSpc>
            </a:pPr>
            <a:r>
              <a:rPr lang="fa-IR" sz="2400" b="1" dirty="0">
                <a:latin typeface="2-B Titr"/>
                <a:cs typeface="B Titr" panose="00000700000000000000" pitchFamily="2" charset="-78"/>
              </a:rPr>
              <a:t>2- استعارۀ پنهان (مکنیّه)</a:t>
            </a:r>
            <a:r>
              <a:rPr lang="fa-IR" sz="2400" b="1" dirty="0">
                <a:latin typeface="2-B Titr"/>
                <a:cs typeface="B Nazanin" panose="00000400000000000000" pitchFamily="2" charset="-78"/>
              </a:rPr>
              <a:t> </a:t>
            </a:r>
          </a:p>
          <a:p>
            <a:pPr algn="r" rtl="1">
              <a:lnSpc>
                <a:spcPct val="200000"/>
              </a:lnSpc>
            </a:pPr>
            <a:r>
              <a:rPr lang="fa-IR" sz="2400" b="1" dirty="0">
                <a:cs typeface="B Titr" panose="00000700000000000000" pitchFamily="2" charset="-78"/>
              </a:rPr>
              <a:t> اضافۀ استعاری: </a:t>
            </a:r>
          </a:p>
          <a:p>
            <a:pPr algn="r" rtl="1">
              <a:lnSpc>
                <a:spcPct val="200000"/>
              </a:lnSpc>
            </a:pPr>
            <a:r>
              <a:rPr lang="fa-IR" sz="2400" b="1" dirty="0">
                <a:cs typeface="B Nazanin" panose="00000400000000000000" pitchFamily="2" charset="-78"/>
              </a:rPr>
              <a:t>توجّه: اگر بیت مضاف و مضاف‌الیه واژه‌هایی مانند «برای، به قصدِ، به جهتِ» قرار دهیم و معنا داشته‌باشد نوع اضافه استعاره نیست.</a:t>
            </a:r>
          </a:p>
          <a:p>
            <a:pPr algn="r" rtl="1">
              <a:lnSpc>
                <a:spcPct val="200000"/>
              </a:lnSpc>
            </a:pPr>
            <a:r>
              <a:rPr lang="fa-IR" sz="2400" b="1" dirty="0">
                <a:cs typeface="B Nazanin" panose="00000400000000000000" pitchFamily="2" charset="-78"/>
              </a:rPr>
              <a:t>مثال: هر گه که بندۀ گنهکار پریشان‌روزگار دست انابت به امید اجابت به درگاه حق جلّ و علا بردارد...</a:t>
            </a:r>
          </a:p>
          <a:p>
            <a:pPr algn="r" rtl="1">
              <a:lnSpc>
                <a:spcPct val="200000"/>
              </a:lnSpc>
            </a:pPr>
            <a:endParaRPr lang="fa-IR" sz="2400" b="1" dirty="0">
              <a:cs typeface="B Nazanin" panose="00000400000000000000" pitchFamily="2" charset="-78"/>
            </a:endParaRPr>
          </a:p>
        </p:txBody>
      </p:sp>
    </p:spTree>
    <p:extLst>
      <p:ext uri="{BB962C8B-B14F-4D97-AF65-F5344CB8AC3E}">
        <p14:creationId xmlns:p14="http://schemas.microsoft.com/office/powerpoint/2010/main" val="205562772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1C57E241-EAEB-6DDD-8821-58BC45B84026}"/>
              </a:ext>
            </a:extLst>
          </p:cNvPr>
          <p:cNvSpPr txBox="1"/>
          <p:nvPr/>
        </p:nvSpPr>
        <p:spPr>
          <a:xfrm>
            <a:off x="1097280" y="220429"/>
            <a:ext cx="10874325" cy="3693319"/>
          </a:xfrm>
          <a:prstGeom prst="rect">
            <a:avLst/>
          </a:prstGeom>
          <a:noFill/>
        </p:spPr>
        <p:txBody>
          <a:bodyPr wrap="square">
            <a:spAutoFit/>
          </a:bodyPr>
          <a:lstStyle/>
          <a:p>
            <a:pPr algn="r" rtl="1">
              <a:lnSpc>
                <a:spcPct val="200000"/>
              </a:lnSpc>
            </a:pPr>
            <a:r>
              <a:rPr lang="fa-IR" sz="2400" b="1" dirty="0">
                <a:cs typeface="B Titr" panose="00000700000000000000" pitchFamily="2" charset="-78"/>
              </a:rPr>
              <a:t>استعاره:</a:t>
            </a:r>
          </a:p>
          <a:p>
            <a:pPr algn="r" rtl="1">
              <a:lnSpc>
                <a:spcPct val="200000"/>
              </a:lnSpc>
            </a:pPr>
            <a:r>
              <a:rPr lang="fa-IR" sz="2400" b="1" dirty="0">
                <a:latin typeface="2-B Titr"/>
                <a:cs typeface="B Titr" panose="00000700000000000000" pitchFamily="2" charset="-78"/>
              </a:rPr>
              <a:t>خودارزیابی:</a:t>
            </a:r>
          </a:p>
          <a:p>
            <a:pPr algn="r" rtl="1">
              <a:lnSpc>
                <a:spcPct val="200000"/>
              </a:lnSpc>
            </a:pPr>
            <a:r>
              <a:rPr lang="fa-IR" sz="2400" b="1" dirty="0">
                <a:cs typeface="B Nazanin" panose="00000400000000000000" pitchFamily="2" charset="-78"/>
              </a:rPr>
              <a:t>1- در بیت‌های زیر استعاره‌ها را مشخص کنید:</a:t>
            </a:r>
          </a:p>
          <a:p>
            <a:pPr algn="r" rtl="1">
              <a:lnSpc>
                <a:spcPct val="200000"/>
              </a:lnSpc>
            </a:pPr>
            <a:r>
              <a:rPr lang="fa-IR" sz="2400" b="1" dirty="0">
                <a:cs typeface="B Nazanin" panose="00000400000000000000" pitchFamily="2" charset="-78"/>
              </a:rPr>
              <a:t>الف) کی‌ام؟ شکوف اشکی که در هوای تو هر شب 	ز چشم ناله شکفتم به روی شکوه دویدم	اوستا</a:t>
            </a:r>
          </a:p>
          <a:p>
            <a:pPr algn="r" rtl="1">
              <a:lnSpc>
                <a:spcPct val="200000"/>
              </a:lnSpc>
            </a:pPr>
            <a:r>
              <a:rPr lang="fa-IR" sz="2400" b="1" dirty="0">
                <a:cs typeface="B Nazanin" panose="00000400000000000000" pitchFamily="2" charset="-78"/>
              </a:rPr>
              <a:t> </a:t>
            </a:r>
          </a:p>
        </p:txBody>
      </p:sp>
    </p:spTree>
    <p:extLst>
      <p:ext uri="{BB962C8B-B14F-4D97-AF65-F5344CB8AC3E}">
        <p14:creationId xmlns:p14="http://schemas.microsoft.com/office/powerpoint/2010/main" val="258343471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52EF840-8422-F01C-CFA4-EE8016ACEC5A}"/>
              </a:ext>
            </a:extLst>
          </p:cNvPr>
          <p:cNvSpPr txBox="1"/>
          <p:nvPr/>
        </p:nvSpPr>
        <p:spPr>
          <a:xfrm>
            <a:off x="1069144" y="164158"/>
            <a:ext cx="10874325" cy="3693319"/>
          </a:xfrm>
          <a:prstGeom prst="rect">
            <a:avLst/>
          </a:prstGeom>
          <a:noFill/>
        </p:spPr>
        <p:txBody>
          <a:bodyPr wrap="square">
            <a:spAutoFit/>
          </a:bodyPr>
          <a:lstStyle/>
          <a:p>
            <a:pPr algn="r" rtl="1">
              <a:lnSpc>
                <a:spcPct val="200000"/>
              </a:lnSpc>
            </a:pPr>
            <a:r>
              <a:rPr lang="fa-IR" sz="2400" b="1" dirty="0">
                <a:cs typeface="B Titr" panose="00000700000000000000" pitchFamily="2" charset="-78"/>
              </a:rPr>
              <a:t>استعاره:</a:t>
            </a:r>
          </a:p>
          <a:p>
            <a:pPr algn="r" rtl="1">
              <a:lnSpc>
                <a:spcPct val="200000"/>
              </a:lnSpc>
            </a:pPr>
            <a:r>
              <a:rPr lang="fa-IR" sz="2400" b="1" dirty="0">
                <a:latin typeface="2-B Titr"/>
                <a:cs typeface="B Titr" panose="00000700000000000000" pitchFamily="2" charset="-78"/>
              </a:rPr>
              <a:t>خودارزیابی:</a:t>
            </a:r>
          </a:p>
          <a:p>
            <a:pPr algn="r" rtl="1">
              <a:lnSpc>
                <a:spcPct val="200000"/>
              </a:lnSpc>
            </a:pPr>
            <a:r>
              <a:rPr lang="fa-IR" sz="2400" b="1" dirty="0">
                <a:cs typeface="B Nazanin" panose="00000400000000000000" pitchFamily="2" charset="-78"/>
              </a:rPr>
              <a:t>1- در بیت‌های زیر استعاره‌ها را مشخص کنید:</a:t>
            </a:r>
          </a:p>
          <a:p>
            <a:pPr algn="r" rtl="1">
              <a:lnSpc>
                <a:spcPct val="200000"/>
              </a:lnSpc>
            </a:pPr>
            <a:r>
              <a:rPr lang="fa-IR" sz="2400" b="1" dirty="0">
                <a:cs typeface="B Nazanin" panose="00000400000000000000" pitchFamily="2" charset="-78"/>
              </a:rPr>
              <a:t>ب) ای باد بامدادی خوش می‌روی به شادی	 پیوند روح کردی پیغام دوست دادی	سعدی</a:t>
            </a:r>
          </a:p>
          <a:p>
            <a:pPr algn="r" rtl="1">
              <a:lnSpc>
                <a:spcPct val="200000"/>
              </a:lnSpc>
            </a:pPr>
            <a:endParaRPr lang="fa-IR" sz="2400" b="1" dirty="0">
              <a:cs typeface="B Nazanin" panose="00000400000000000000" pitchFamily="2" charset="-78"/>
            </a:endParaRPr>
          </a:p>
        </p:txBody>
      </p:sp>
    </p:spTree>
    <p:extLst>
      <p:ext uri="{BB962C8B-B14F-4D97-AF65-F5344CB8AC3E}">
        <p14:creationId xmlns:p14="http://schemas.microsoft.com/office/powerpoint/2010/main" val="353279126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7F7ED81-D20B-0E4F-BB5F-36106D3FA654}"/>
              </a:ext>
            </a:extLst>
          </p:cNvPr>
          <p:cNvSpPr txBox="1"/>
          <p:nvPr/>
        </p:nvSpPr>
        <p:spPr>
          <a:xfrm>
            <a:off x="1097280" y="220429"/>
            <a:ext cx="10874325" cy="3693319"/>
          </a:xfrm>
          <a:prstGeom prst="rect">
            <a:avLst/>
          </a:prstGeom>
          <a:noFill/>
        </p:spPr>
        <p:txBody>
          <a:bodyPr wrap="square">
            <a:spAutoFit/>
          </a:bodyPr>
          <a:lstStyle/>
          <a:p>
            <a:pPr algn="r" rtl="1">
              <a:lnSpc>
                <a:spcPct val="200000"/>
              </a:lnSpc>
            </a:pPr>
            <a:r>
              <a:rPr lang="fa-IR" sz="2400" b="1" dirty="0">
                <a:cs typeface="B Titr" panose="00000700000000000000" pitchFamily="2" charset="-78"/>
              </a:rPr>
              <a:t>استعاره:</a:t>
            </a:r>
          </a:p>
          <a:p>
            <a:pPr algn="r" rtl="1">
              <a:lnSpc>
                <a:spcPct val="200000"/>
              </a:lnSpc>
            </a:pPr>
            <a:r>
              <a:rPr lang="fa-IR" sz="2400" b="1" dirty="0">
                <a:latin typeface="2-B Titr"/>
                <a:cs typeface="B Titr" panose="00000700000000000000" pitchFamily="2" charset="-78"/>
              </a:rPr>
              <a:t>خودارزیابی:</a:t>
            </a:r>
          </a:p>
          <a:p>
            <a:pPr algn="r" rtl="1">
              <a:lnSpc>
                <a:spcPct val="200000"/>
              </a:lnSpc>
            </a:pPr>
            <a:r>
              <a:rPr lang="fa-IR" sz="2400" b="1" dirty="0">
                <a:cs typeface="B Nazanin" panose="00000400000000000000" pitchFamily="2" charset="-78"/>
              </a:rPr>
              <a:t>1- در بیت‌های زیر استعاره‌ها را مشخص کنید:</a:t>
            </a:r>
          </a:p>
          <a:p>
            <a:pPr algn="r" rtl="1">
              <a:lnSpc>
                <a:spcPct val="200000"/>
              </a:lnSpc>
            </a:pPr>
            <a:r>
              <a:rPr lang="fa-IR" sz="2400" b="1" dirty="0">
                <a:cs typeface="B Nazanin" panose="00000400000000000000" pitchFamily="2" charset="-78"/>
              </a:rPr>
              <a:t>پ) ای گل تازه که بویی ز وفا نیست تو را	 خبر از سرزنش خار جفا نیست تو را	وحشی بافقی</a:t>
            </a:r>
          </a:p>
          <a:p>
            <a:pPr algn="r" rtl="1">
              <a:lnSpc>
                <a:spcPct val="200000"/>
              </a:lnSpc>
            </a:pPr>
            <a:endParaRPr lang="fa-IR" sz="2400" b="1" dirty="0">
              <a:cs typeface="B Nazanin" panose="00000400000000000000" pitchFamily="2" charset="-78"/>
            </a:endParaRPr>
          </a:p>
        </p:txBody>
      </p:sp>
    </p:spTree>
    <p:extLst>
      <p:ext uri="{BB962C8B-B14F-4D97-AF65-F5344CB8AC3E}">
        <p14:creationId xmlns:p14="http://schemas.microsoft.com/office/powerpoint/2010/main" val="177975190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F0D34647-605F-D145-ABA3-C1EB952AB1DA}"/>
              </a:ext>
            </a:extLst>
          </p:cNvPr>
          <p:cNvSpPr txBox="1"/>
          <p:nvPr/>
        </p:nvSpPr>
        <p:spPr>
          <a:xfrm>
            <a:off x="1097280" y="220429"/>
            <a:ext cx="10874325" cy="3693319"/>
          </a:xfrm>
          <a:prstGeom prst="rect">
            <a:avLst/>
          </a:prstGeom>
          <a:noFill/>
        </p:spPr>
        <p:txBody>
          <a:bodyPr wrap="square">
            <a:spAutoFit/>
          </a:bodyPr>
          <a:lstStyle/>
          <a:p>
            <a:pPr algn="r" rtl="1">
              <a:lnSpc>
                <a:spcPct val="200000"/>
              </a:lnSpc>
            </a:pPr>
            <a:r>
              <a:rPr lang="fa-IR" sz="2400" b="1" dirty="0">
                <a:cs typeface="B Titr" panose="00000700000000000000" pitchFamily="2" charset="-78"/>
              </a:rPr>
              <a:t>استعاره:</a:t>
            </a:r>
          </a:p>
          <a:p>
            <a:pPr algn="r" rtl="1">
              <a:lnSpc>
                <a:spcPct val="200000"/>
              </a:lnSpc>
            </a:pPr>
            <a:r>
              <a:rPr lang="fa-IR" sz="2400" b="1" dirty="0">
                <a:latin typeface="2-B Titr"/>
                <a:cs typeface="B Titr" panose="00000700000000000000" pitchFamily="2" charset="-78"/>
              </a:rPr>
              <a:t>خودارزیابی:</a:t>
            </a:r>
          </a:p>
          <a:p>
            <a:pPr algn="r" rtl="1">
              <a:lnSpc>
                <a:spcPct val="200000"/>
              </a:lnSpc>
            </a:pPr>
            <a:r>
              <a:rPr lang="fa-IR" sz="2400" b="1" dirty="0">
                <a:cs typeface="B Nazanin" panose="00000400000000000000" pitchFamily="2" charset="-78"/>
              </a:rPr>
              <a:t>1- در بیت‌های زیر استعاره‌ها را مشخص کنید:</a:t>
            </a:r>
          </a:p>
          <a:p>
            <a:pPr algn="r" rtl="1">
              <a:lnSpc>
                <a:spcPct val="200000"/>
              </a:lnSpc>
            </a:pPr>
            <a:r>
              <a:rPr lang="fa-IR" sz="2400" b="1" dirty="0">
                <a:cs typeface="B Nazanin" panose="00000400000000000000" pitchFamily="2" charset="-78"/>
              </a:rPr>
              <a:t>ت) هر کاو نکاشت مهر و ز خوبی گلی نچید،		 در رهگذار باد نگهبان لاله بود		حافظ</a:t>
            </a:r>
          </a:p>
          <a:p>
            <a:pPr algn="r" rtl="1">
              <a:lnSpc>
                <a:spcPct val="200000"/>
              </a:lnSpc>
            </a:pPr>
            <a:endParaRPr lang="fa-IR" sz="2400" b="1" dirty="0">
              <a:cs typeface="B Nazanin" panose="00000400000000000000" pitchFamily="2" charset="-78"/>
            </a:endParaRPr>
          </a:p>
        </p:txBody>
      </p:sp>
    </p:spTree>
    <p:extLst>
      <p:ext uri="{BB962C8B-B14F-4D97-AF65-F5344CB8AC3E}">
        <p14:creationId xmlns:p14="http://schemas.microsoft.com/office/powerpoint/2010/main" val="302767944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475D346-2BF8-577F-4859-6F76E9084486}"/>
              </a:ext>
            </a:extLst>
          </p:cNvPr>
          <p:cNvSpPr txBox="1"/>
          <p:nvPr/>
        </p:nvSpPr>
        <p:spPr>
          <a:xfrm>
            <a:off x="1097280" y="220429"/>
            <a:ext cx="10874325" cy="3693319"/>
          </a:xfrm>
          <a:prstGeom prst="rect">
            <a:avLst/>
          </a:prstGeom>
          <a:noFill/>
        </p:spPr>
        <p:txBody>
          <a:bodyPr wrap="square">
            <a:spAutoFit/>
          </a:bodyPr>
          <a:lstStyle/>
          <a:p>
            <a:pPr algn="r" rtl="1">
              <a:lnSpc>
                <a:spcPct val="200000"/>
              </a:lnSpc>
            </a:pPr>
            <a:r>
              <a:rPr lang="fa-IR" sz="2400" b="1" dirty="0">
                <a:cs typeface="B Titr" panose="00000700000000000000" pitchFamily="2" charset="-78"/>
              </a:rPr>
              <a:t>استعاره:</a:t>
            </a:r>
          </a:p>
          <a:p>
            <a:pPr algn="r" rtl="1">
              <a:lnSpc>
                <a:spcPct val="200000"/>
              </a:lnSpc>
            </a:pPr>
            <a:r>
              <a:rPr lang="fa-IR" sz="2400" b="1" dirty="0">
                <a:latin typeface="2-B Titr"/>
                <a:cs typeface="B Titr" panose="00000700000000000000" pitchFamily="2" charset="-78"/>
              </a:rPr>
              <a:t>خودارزیابی:</a:t>
            </a:r>
          </a:p>
          <a:p>
            <a:pPr algn="r" rtl="1">
              <a:lnSpc>
                <a:spcPct val="200000"/>
              </a:lnSpc>
            </a:pPr>
            <a:r>
              <a:rPr lang="fa-IR" sz="2400" b="1" dirty="0">
                <a:cs typeface="B Nazanin" panose="00000400000000000000" pitchFamily="2" charset="-78"/>
              </a:rPr>
              <a:t>1- در بیت‌های زیر استعاره‌ها را مشخص کنید:</a:t>
            </a:r>
          </a:p>
          <a:p>
            <a:pPr algn="r" rtl="1">
              <a:lnSpc>
                <a:spcPct val="200000"/>
              </a:lnSpc>
            </a:pPr>
            <a:r>
              <a:rPr lang="fa-IR" sz="2400" b="1" dirty="0">
                <a:cs typeface="B Nazanin" panose="00000400000000000000" pitchFamily="2" charset="-78"/>
              </a:rPr>
              <a:t>ث) شب ایستاده است  خیره نگاه او  بر چارچوب پنجر من		سپهری</a:t>
            </a:r>
          </a:p>
          <a:p>
            <a:pPr algn="r" rtl="1">
              <a:lnSpc>
                <a:spcPct val="200000"/>
              </a:lnSpc>
            </a:pPr>
            <a:endParaRPr lang="fa-IR" sz="2400" b="1" dirty="0">
              <a:cs typeface="B Nazanin" panose="00000400000000000000" pitchFamily="2" charset="-78"/>
            </a:endParaRPr>
          </a:p>
        </p:txBody>
      </p:sp>
    </p:spTree>
    <p:extLst>
      <p:ext uri="{BB962C8B-B14F-4D97-AF65-F5344CB8AC3E}">
        <p14:creationId xmlns:p14="http://schemas.microsoft.com/office/powerpoint/2010/main" val="333445428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5B4A004-272E-ED97-712C-2C63D7017E69}"/>
              </a:ext>
            </a:extLst>
          </p:cNvPr>
          <p:cNvSpPr txBox="1"/>
          <p:nvPr/>
        </p:nvSpPr>
        <p:spPr>
          <a:xfrm>
            <a:off x="1097280" y="206361"/>
            <a:ext cx="10874325" cy="3693319"/>
          </a:xfrm>
          <a:prstGeom prst="rect">
            <a:avLst/>
          </a:prstGeom>
          <a:noFill/>
        </p:spPr>
        <p:txBody>
          <a:bodyPr wrap="square">
            <a:spAutoFit/>
          </a:bodyPr>
          <a:lstStyle/>
          <a:p>
            <a:pPr algn="r" rtl="1">
              <a:lnSpc>
                <a:spcPct val="200000"/>
              </a:lnSpc>
            </a:pPr>
            <a:r>
              <a:rPr lang="fa-IR" sz="2400" b="1" dirty="0">
                <a:cs typeface="B Titr" panose="00000700000000000000" pitchFamily="2" charset="-78"/>
              </a:rPr>
              <a:t>استعاره:</a:t>
            </a:r>
          </a:p>
          <a:p>
            <a:pPr algn="r" rtl="1">
              <a:lnSpc>
                <a:spcPct val="200000"/>
              </a:lnSpc>
            </a:pPr>
            <a:r>
              <a:rPr lang="fa-IR" sz="2400" b="1" dirty="0">
                <a:latin typeface="2-B Titr"/>
                <a:cs typeface="B Titr" panose="00000700000000000000" pitchFamily="2" charset="-78"/>
              </a:rPr>
              <a:t>خودارزیابی:</a:t>
            </a:r>
          </a:p>
          <a:p>
            <a:pPr algn="r" rtl="1">
              <a:lnSpc>
                <a:spcPct val="200000"/>
              </a:lnSpc>
            </a:pPr>
            <a:r>
              <a:rPr lang="fa-IR" sz="2400" b="1" dirty="0">
                <a:cs typeface="B Nazanin" panose="00000400000000000000" pitchFamily="2" charset="-78"/>
              </a:rPr>
              <a:t>1- در بیت‌های زیر استعاره‌ها را مشخص کنید:</a:t>
            </a:r>
          </a:p>
          <a:p>
            <a:pPr algn="r" rtl="1">
              <a:lnSpc>
                <a:spcPct val="200000"/>
              </a:lnSpc>
            </a:pPr>
            <a:r>
              <a:rPr lang="fa-IR" sz="2400" b="1" dirty="0">
                <a:cs typeface="B Nazanin" panose="00000400000000000000" pitchFamily="2" charset="-78"/>
              </a:rPr>
              <a:t>ج) آیـنه‌ات دانـی چـرا غمّاز نیست		چون که زنگار از رخش ممتاز نیست</a:t>
            </a:r>
            <a:r>
              <a:rPr lang="en-US" sz="2400" b="1" dirty="0">
                <a:cs typeface="B Nazanin" panose="00000400000000000000" pitchFamily="2" charset="-78"/>
              </a:rPr>
              <a:t>	</a:t>
            </a:r>
            <a:r>
              <a:rPr lang="fa-IR" sz="2400" b="1" dirty="0">
                <a:cs typeface="B Nazanin" panose="00000400000000000000" pitchFamily="2" charset="-78"/>
              </a:rPr>
              <a:t>	مولانا</a:t>
            </a:r>
          </a:p>
          <a:p>
            <a:pPr algn="r" rtl="1">
              <a:lnSpc>
                <a:spcPct val="200000"/>
              </a:lnSpc>
            </a:pPr>
            <a:endParaRPr lang="fa-IR" sz="2400" b="1" dirty="0">
              <a:cs typeface="B Nazanin" panose="00000400000000000000" pitchFamily="2" charset="-78"/>
            </a:endParaRPr>
          </a:p>
        </p:txBody>
      </p:sp>
    </p:spTree>
    <p:extLst>
      <p:ext uri="{BB962C8B-B14F-4D97-AF65-F5344CB8AC3E}">
        <p14:creationId xmlns:p14="http://schemas.microsoft.com/office/powerpoint/2010/main" val="293241011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8E22488-C106-33B2-E5CA-728AEF7FB73B}"/>
              </a:ext>
            </a:extLst>
          </p:cNvPr>
          <p:cNvSpPr txBox="1"/>
          <p:nvPr/>
        </p:nvSpPr>
        <p:spPr>
          <a:xfrm>
            <a:off x="1097280" y="220429"/>
            <a:ext cx="10874325" cy="3693319"/>
          </a:xfrm>
          <a:prstGeom prst="rect">
            <a:avLst/>
          </a:prstGeom>
          <a:noFill/>
        </p:spPr>
        <p:txBody>
          <a:bodyPr wrap="square">
            <a:spAutoFit/>
          </a:bodyPr>
          <a:lstStyle/>
          <a:p>
            <a:pPr algn="r" rtl="1">
              <a:lnSpc>
                <a:spcPct val="200000"/>
              </a:lnSpc>
            </a:pPr>
            <a:r>
              <a:rPr lang="fa-IR" sz="2400" b="1" dirty="0">
                <a:cs typeface="B Titr" panose="00000700000000000000" pitchFamily="2" charset="-78"/>
              </a:rPr>
              <a:t>استعاره:</a:t>
            </a:r>
          </a:p>
          <a:p>
            <a:pPr algn="r" rtl="1">
              <a:lnSpc>
                <a:spcPct val="200000"/>
              </a:lnSpc>
            </a:pPr>
            <a:r>
              <a:rPr lang="fa-IR" sz="2400" b="1" dirty="0">
                <a:latin typeface="2-B Titr"/>
                <a:cs typeface="B Titr" panose="00000700000000000000" pitchFamily="2" charset="-78"/>
              </a:rPr>
              <a:t>خودارزیابی:</a:t>
            </a:r>
          </a:p>
          <a:p>
            <a:pPr algn="r" rtl="1">
              <a:lnSpc>
                <a:spcPct val="200000"/>
              </a:lnSpc>
            </a:pPr>
            <a:r>
              <a:rPr lang="fa-IR" sz="2400" b="1" dirty="0">
                <a:cs typeface="B Nazanin" panose="00000400000000000000" pitchFamily="2" charset="-78"/>
              </a:rPr>
              <a:t>1- در بیت‌های زیر استعاره‌ها را مشخص کنید:</a:t>
            </a:r>
          </a:p>
          <a:p>
            <a:pPr algn="r" rtl="1">
              <a:lnSpc>
                <a:spcPct val="200000"/>
              </a:lnSpc>
            </a:pPr>
            <a:r>
              <a:rPr lang="fa-IR" sz="2400" b="1" dirty="0">
                <a:cs typeface="B Nazanin" panose="00000400000000000000" pitchFamily="2" charset="-78"/>
              </a:rPr>
              <a:t>چ) دهقان سالخورده چه خوش گفت با پسر 	</a:t>
            </a:r>
            <a:r>
              <a:rPr lang="en-US" sz="2400" b="1" dirty="0">
                <a:cs typeface="B Nazanin" panose="00000400000000000000" pitchFamily="2" charset="-78"/>
              </a:rPr>
              <a:t>	</a:t>
            </a:r>
            <a:r>
              <a:rPr lang="fa-IR" sz="2400" b="1" dirty="0">
                <a:cs typeface="B Nazanin" panose="00000400000000000000" pitchFamily="2" charset="-78"/>
              </a:rPr>
              <a:t>کای نور چشم من به جز از کشته ندروی	حافظ</a:t>
            </a:r>
          </a:p>
          <a:p>
            <a:pPr algn="r" rtl="1">
              <a:lnSpc>
                <a:spcPct val="200000"/>
              </a:lnSpc>
            </a:pPr>
            <a:endParaRPr lang="fa-IR" sz="2400" b="1" dirty="0">
              <a:cs typeface="B Nazanin" panose="00000400000000000000" pitchFamily="2" charset="-78"/>
            </a:endParaRPr>
          </a:p>
        </p:txBody>
      </p:sp>
    </p:spTree>
    <p:extLst>
      <p:ext uri="{BB962C8B-B14F-4D97-AF65-F5344CB8AC3E}">
        <p14:creationId xmlns:p14="http://schemas.microsoft.com/office/powerpoint/2010/main" val="152538967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FA882E71-5770-D175-EA73-B48B917653ED}"/>
              </a:ext>
            </a:extLst>
          </p:cNvPr>
          <p:cNvSpPr txBox="1"/>
          <p:nvPr/>
        </p:nvSpPr>
        <p:spPr>
          <a:xfrm>
            <a:off x="1097280" y="220429"/>
            <a:ext cx="10874325" cy="2954655"/>
          </a:xfrm>
          <a:prstGeom prst="rect">
            <a:avLst/>
          </a:prstGeom>
          <a:noFill/>
        </p:spPr>
        <p:txBody>
          <a:bodyPr wrap="square">
            <a:spAutoFit/>
          </a:bodyPr>
          <a:lstStyle/>
          <a:p>
            <a:pPr algn="r" rtl="1">
              <a:lnSpc>
                <a:spcPct val="200000"/>
              </a:lnSpc>
            </a:pPr>
            <a:r>
              <a:rPr lang="fa-IR" sz="2400" b="1" dirty="0">
                <a:cs typeface="B Titr" panose="00000700000000000000" pitchFamily="2" charset="-78"/>
              </a:rPr>
              <a:t>استعاره:</a:t>
            </a:r>
          </a:p>
          <a:p>
            <a:pPr algn="r" rtl="1">
              <a:lnSpc>
                <a:spcPct val="200000"/>
              </a:lnSpc>
            </a:pPr>
            <a:r>
              <a:rPr lang="fa-IR" sz="2400" b="1" dirty="0">
                <a:latin typeface="2-B Titr"/>
                <a:cs typeface="B Titr" panose="00000700000000000000" pitchFamily="2" charset="-78"/>
              </a:rPr>
              <a:t>خودارزیابی:</a:t>
            </a:r>
          </a:p>
          <a:p>
            <a:pPr algn="r" rtl="1">
              <a:lnSpc>
                <a:spcPct val="200000"/>
              </a:lnSpc>
            </a:pPr>
            <a:r>
              <a:rPr lang="fa-IR" sz="2400" b="1" dirty="0">
                <a:cs typeface="B Nazanin" panose="00000400000000000000" pitchFamily="2" charset="-78"/>
              </a:rPr>
              <a:t>2- تشبیه بیت زیر را بیابید و از آن یک استعاره بسازید و در جملهای به کار ببرید:</a:t>
            </a:r>
          </a:p>
          <a:p>
            <a:pPr algn="r" rtl="1">
              <a:lnSpc>
                <a:spcPct val="200000"/>
              </a:lnSpc>
            </a:pPr>
            <a:r>
              <a:rPr lang="fa-IR" sz="2400" b="1" dirty="0">
                <a:cs typeface="B Nazanin" panose="00000400000000000000" pitchFamily="2" charset="-78"/>
              </a:rPr>
              <a:t>دگر باره خیّاط باد صبا	 بر اندام گل دوخت رنگین قبا</a:t>
            </a:r>
          </a:p>
        </p:txBody>
      </p:sp>
    </p:spTree>
    <p:extLst>
      <p:ext uri="{BB962C8B-B14F-4D97-AF65-F5344CB8AC3E}">
        <p14:creationId xmlns:p14="http://schemas.microsoft.com/office/powerpoint/2010/main" val="278055338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A05584F-8305-31B7-2E99-4B51FFEED541}"/>
              </a:ext>
            </a:extLst>
          </p:cNvPr>
          <p:cNvSpPr txBox="1"/>
          <p:nvPr/>
        </p:nvSpPr>
        <p:spPr>
          <a:xfrm>
            <a:off x="1097280" y="220429"/>
            <a:ext cx="10874325" cy="2954655"/>
          </a:xfrm>
          <a:prstGeom prst="rect">
            <a:avLst/>
          </a:prstGeom>
          <a:noFill/>
        </p:spPr>
        <p:txBody>
          <a:bodyPr wrap="square">
            <a:spAutoFit/>
          </a:bodyPr>
          <a:lstStyle/>
          <a:p>
            <a:pPr algn="r" rtl="1">
              <a:lnSpc>
                <a:spcPct val="200000"/>
              </a:lnSpc>
            </a:pPr>
            <a:r>
              <a:rPr lang="fa-IR" sz="2400" b="1" dirty="0">
                <a:cs typeface="B Titr" panose="00000700000000000000" pitchFamily="2" charset="-78"/>
              </a:rPr>
              <a:t>استعاره:</a:t>
            </a:r>
          </a:p>
          <a:p>
            <a:pPr algn="r" rtl="1">
              <a:lnSpc>
                <a:spcPct val="200000"/>
              </a:lnSpc>
            </a:pPr>
            <a:r>
              <a:rPr lang="fa-IR" sz="2400" b="1" dirty="0">
                <a:latin typeface="2-B Titr"/>
                <a:cs typeface="B Titr" panose="00000700000000000000" pitchFamily="2" charset="-78"/>
              </a:rPr>
              <a:t>خودارزیابی:</a:t>
            </a:r>
          </a:p>
          <a:p>
            <a:pPr algn="r" rtl="1">
              <a:lnSpc>
                <a:spcPct val="200000"/>
              </a:lnSpc>
            </a:pPr>
            <a:r>
              <a:rPr lang="fa-IR" sz="2400" b="1" dirty="0">
                <a:cs typeface="B Nazanin" panose="00000400000000000000" pitchFamily="2" charset="-78"/>
              </a:rPr>
              <a:t>3- استعاره‌های آشکار را در بیت زیر بیابید و آن‌ها را به یک تشبیه کامل تبدیل کنید. </a:t>
            </a:r>
          </a:p>
          <a:p>
            <a:pPr algn="r" rtl="1">
              <a:lnSpc>
                <a:spcPct val="200000"/>
              </a:lnSpc>
            </a:pPr>
            <a:r>
              <a:rPr lang="fa-IR" sz="2400" b="1" dirty="0">
                <a:cs typeface="B Nazanin" panose="00000400000000000000" pitchFamily="2" charset="-78"/>
              </a:rPr>
              <a:t>صبحگاهی سر خوناب جگر بگشایید		 ژاله صبحدم از نرگس تر بگشایید </a:t>
            </a:r>
          </a:p>
        </p:txBody>
      </p:sp>
    </p:spTree>
    <p:extLst>
      <p:ext uri="{BB962C8B-B14F-4D97-AF65-F5344CB8AC3E}">
        <p14:creationId xmlns:p14="http://schemas.microsoft.com/office/powerpoint/2010/main" val="88191954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4CBFED9C-9672-6C9D-8CD3-1B60B96E5292}"/>
              </a:ext>
            </a:extLst>
          </p:cNvPr>
          <p:cNvSpPr txBox="1"/>
          <p:nvPr/>
        </p:nvSpPr>
        <p:spPr>
          <a:xfrm>
            <a:off x="1097280" y="220429"/>
            <a:ext cx="10874325" cy="2712730"/>
          </a:xfrm>
          <a:prstGeom prst="rect">
            <a:avLst/>
          </a:prstGeom>
          <a:noFill/>
        </p:spPr>
        <p:txBody>
          <a:bodyPr wrap="square">
            <a:spAutoFit/>
          </a:bodyPr>
          <a:lstStyle/>
          <a:p>
            <a:pPr algn="r" rtl="1">
              <a:lnSpc>
                <a:spcPct val="250000"/>
              </a:lnSpc>
            </a:pPr>
            <a:r>
              <a:rPr lang="fa-IR" sz="2400" b="1" dirty="0">
                <a:cs typeface="B Titr" panose="00000700000000000000" pitchFamily="2" charset="-78"/>
              </a:rPr>
              <a:t>استعاره:</a:t>
            </a:r>
          </a:p>
          <a:p>
            <a:pPr algn="r" rtl="1">
              <a:lnSpc>
                <a:spcPct val="250000"/>
              </a:lnSpc>
            </a:pPr>
            <a:r>
              <a:rPr lang="fa-IR" sz="2400" b="1" dirty="0">
                <a:cs typeface="B Nazanin" panose="00000400000000000000" pitchFamily="2" charset="-78"/>
              </a:rPr>
              <a:t>برای مثال:</a:t>
            </a:r>
          </a:p>
          <a:p>
            <a:pPr algn="r" rtl="1">
              <a:lnSpc>
                <a:spcPct val="250000"/>
              </a:lnSpc>
            </a:pPr>
            <a:r>
              <a:rPr lang="fa-IR" sz="2400" b="1" dirty="0">
                <a:cs typeface="B Nazanin" panose="00000400000000000000" pitchFamily="2" charset="-78"/>
              </a:rPr>
              <a:t> با کاروان حلّه برفتم ز سیستان		با حلّه‌ای تنیده ز دل بافته ز جان</a:t>
            </a:r>
            <a:endParaRPr lang="en-US" sz="2400" b="1" dirty="0">
              <a:cs typeface="B Nazanin" panose="00000400000000000000" pitchFamily="2" charset="-78"/>
            </a:endParaRPr>
          </a:p>
        </p:txBody>
      </p:sp>
    </p:spTree>
    <p:extLst>
      <p:ext uri="{BB962C8B-B14F-4D97-AF65-F5344CB8AC3E}">
        <p14:creationId xmlns:p14="http://schemas.microsoft.com/office/powerpoint/2010/main" val="308328719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9ACAA5F-70E5-FE62-7157-65D86C45B973}"/>
              </a:ext>
            </a:extLst>
          </p:cNvPr>
          <p:cNvSpPr txBox="1"/>
          <p:nvPr/>
        </p:nvSpPr>
        <p:spPr>
          <a:xfrm>
            <a:off x="1097280" y="220429"/>
            <a:ext cx="10874325" cy="2954655"/>
          </a:xfrm>
          <a:prstGeom prst="rect">
            <a:avLst/>
          </a:prstGeom>
          <a:noFill/>
        </p:spPr>
        <p:txBody>
          <a:bodyPr wrap="square">
            <a:spAutoFit/>
          </a:bodyPr>
          <a:lstStyle/>
          <a:p>
            <a:pPr algn="r" rtl="1">
              <a:lnSpc>
                <a:spcPct val="200000"/>
              </a:lnSpc>
            </a:pPr>
            <a:r>
              <a:rPr lang="fa-IR" sz="2400" b="1" dirty="0">
                <a:cs typeface="B Titr" panose="00000700000000000000" pitchFamily="2" charset="-78"/>
              </a:rPr>
              <a:t>استعاره:</a:t>
            </a:r>
          </a:p>
          <a:p>
            <a:pPr algn="r" rtl="1">
              <a:lnSpc>
                <a:spcPct val="200000"/>
              </a:lnSpc>
            </a:pPr>
            <a:r>
              <a:rPr lang="fa-IR" sz="2400" b="1" dirty="0">
                <a:latin typeface="2-B Titr"/>
                <a:cs typeface="B Titr" panose="00000700000000000000" pitchFamily="2" charset="-78"/>
              </a:rPr>
              <a:t>خودارزیابی:</a:t>
            </a:r>
          </a:p>
          <a:p>
            <a:pPr algn="r" rtl="1">
              <a:lnSpc>
                <a:spcPct val="200000"/>
              </a:lnSpc>
            </a:pPr>
            <a:r>
              <a:rPr lang="fa-IR" sz="2400" b="1" dirty="0">
                <a:cs typeface="B Nazanin" panose="00000400000000000000" pitchFamily="2" charset="-78"/>
              </a:rPr>
              <a:t>4- ویژگی‌های شعر کلیم کاشانی را در بیت زیر بیابید و وزن واژه‌های بیت را مشخص کنید:</a:t>
            </a:r>
          </a:p>
          <a:p>
            <a:pPr algn="r" rtl="1">
              <a:lnSpc>
                <a:spcPct val="200000"/>
              </a:lnSpc>
            </a:pPr>
            <a:r>
              <a:rPr lang="fa-IR" sz="2400" b="1" dirty="0">
                <a:cs typeface="B Nazanin" panose="00000400000000000000" pitchFamily="2" charset="-78"/>
              </a:rPr>
              <a:t> ما ز آغاز و ز انجام جهان بی‌خبریم			اوّ ل و آخر این کهنه کتاب افتاده است </a:t>
            </a:r>
          </a:p>
        </p:txBody>
      </p:sp>
    </p:spTree>
    <p:extLst>
      <p:ext uri="{BB962C8B-B14F-4D97-AF65-F5344CB8AC3E}">
        <p14:creationId xmlns:p14="http://schemas.microsoft.com/office/powerpoint/2010/main" val="261249794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449CA542-BA48-C7DC-2FED-4ECE1634DBCA}"/>
              </a:ext>
            </a:extLst>
          </p:cNvPr>
          <p:cNvSpPr txBox="1"/>
          <p:nvPr/>
        </p:nvSpPr>
        <p:spPr>
          <a:xfrm>
            <a:off x="1280160" y="20613"/>
            <a:ext cx="10118187" cy="6740307"/>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بسمه تعالی:</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هفتۀ یازدهم (هفتۀ سوم نیمسال دوم)</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علوم و فنون یازدهم، فصل </a:t>
            </a:r>
            <a:r>
              <a:rPr kumimoji="0" lang="fa-IR" sz="3200" b="1" i="0" u="none" strike="noStrike" kern="1200" cap="none" spc="0" normalizeH="0" baseline="0" noProof="0" dirty="0" smtClean="0">
                <a:ln>
                  <a:noFill/>
                </a:ln>
                <a:solidFill>
                  <a:prstClr val="black"/>
                </a:solidFill>
                <a:effectLst/>
                <a:uLnTx/>
                <a:uFillTx/>
                <a:latin typeface="Calibri" panose="020F0502020204030204"/>
                <a:ea typeface="+mn-ea"/>
                <a:cs typeface="B Titr" panose="00000700000000000000" pitchFamily="2" charset="-78"/>
              </a:rPr>
              <a:t>سوم</a:t>
            </a:r>
            <a:endPar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endParaRP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درس نهم (</a:t>
            </a:r>
            <a:r>
              <a:rPr lang="fa-IR" sz="3200" b="1" dirty="0">
                <a:solidFill>
                  <a:prstClr val="black"/>
                </a:solidFill>
                <a:latin typeface="Calibri" panose="020F0502020204030204"/>
                <a:cs typeface="B Titr" panose="00000700000000000000" pitchFamily="2" charset="-78"/>
              </a:rPr>
              <a:t>استعاره</a:t>
            </a: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زنگ </a:t>
            </a:r>
            <a:r>
              <a:rPr kumimoji="0" lang="fa-IR" sz="3200" b="1" i="0" u="none" strike="noStrike" kern="1200" cap="none" spc="0" normalizeH="0" baseline="0" noProof="0" dirty="0" smtClean="0">
                <a:ln>
                  <a:noFill/>
                </a:ln>
                <a:solidFill>
                  <a:prstClr val="black"/>
                </a:solidFill>
                <a:effectLst/>
                <a:uLnTx/>
                <a:uFillTx/>
                <a:latin typeface="Calibri" panose="020F0502020204030204"/>
                <a:ea typeface="+mn-ea"/>
                <a:cs typeface="B Titr" panose="00000700000000000000" pitchFamily="2" charset="-78"/>
              </a:rPr>
              <a:t>سوم</a:t>
            </a:r>
            <a:endPar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endParaRP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مدرس: دکتر سید علی مرتضوی باروق</a:t>
            </a:r>
            <a:endPar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endParaRP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en-US" sz="2400" b="1" i="0" u="none" strike="noStrike" kern="1200" cap="none" spc="0" normalizeH="0" baseline="0" noProof="0" dirty="0" err="1">
                <a:ln>
                  <a:noFill/>
                </a:ln>
                <a:solidFill>
                  <a:prstClr val="black"/>
                </a:solidFill>
                <a:effectLst/>
                <a:uLnTx/>
                <a:uFillTx/>
                <a:latin typeface="Calibri" panose="020F0502020204030204"/>
                <a:ea typeface="+mn-ea"/>
                <a:cs typeface="B Titr" panose="00000700000000000000" pitchFamily="2" charset="-78"/>
              </a:rPr>
              <a:t>Adabiat_mortazavi</a:t>
            </a:r>
            <a:endPar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endParaRPr>
          </a:p>
        </p:txBody>
      </p:sp>
    </p:spTree>
    <p:extLst>
      <p:ext uri="{BB962C8B-B14F-4D97-AF65-F5344CB8AC3E}">
        <p14:creationId xmlns:p14="http://schemas.microsoft.com/office/powerpoint/2010/main" val="215573750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B81BDEA-ECBF-7D54-3A2A-596699060E35}"/>
              </a:ext>
            </a:extLst>
          </p:cNvPr>
          <p:cNvSpPr txBox="1"/>
          <p:nvPr/>
        </p:nvSpPr>
        <p:spPr>
          <a:xfrm>
            <a:off x="731520" y="164157"/>
            <a:ext cx="11240086" cy="3693319"/>
          </a:xfrm>
          <a:prstGeom prst="rect">
            <a:avLst/>
          </a:prstGeom>
          <a:noFill/>
        </p:spPr>
        <p:txBody>
          <a:bodyPr wrap="square">
            <a:spAutoFit/>
          </a:bodyPr>
          <a:lstStyle/>
          <a:p>
            <a:pPr algn="r" rtl="1">
              <a:lnSpc>
                <a:spcPct val="200000"/>
              </a:lnSpc>
            </a:pPr>
            <a:r>
              <a:rPr lang="fa-IR" sz="2400" b="1" dirty="0">
                <a:cs typeface="B Titr" panose="00000700000000000000" pitchFamily="2" charset="-78"/>
              </a:rPr>
              <a:t>استعاره:</a:t>
            </a:r>
          </a:p>
          <a:p>
            <a:pPr algn="r" rtl="1">
              <a:lnSpc>
                <a:spcPct val="200000"/>
              </a:lnSpc>
            </a:pPr>
            <a:r>
              <a:rPr lang="fa-IR" sz="2400" b="1" dirty="0">
                <a:latin typeface="2-B Titr"/>
                <a:cs typeface="B Titr" panose="00000700000000000000" pitchFamily="2" charset="-78"/>
              </a:rPr>
              <a:t>سؤالات نهایی:</a:t>
            </a:r>
          </a:p>
          <a:p>
            <a:pPr algn="r" rtl="1">
              <a:lnSpc>
                <a:spcPct val="200000"/>
              </a:lnSpc>
            </a:pPr>
            <a:r>
              <a:rPr lang="fa-IR" sz="2400" b="1" dirty="0">
                <a:cs typeface="B Nazanin" panose="00000400000000000000" pitchFamily="2" charset="-78"/>
              </a:rPr>
              <a:t>1-منادا در هریک از بیت‌های زیر باعث آفرینش چه آرایه‌ای شده‌ است؟</a:t>
            </a:r>
          </a:p>
          <a:p>
            <a:pPr algn="r" rtl="1">
              <a:lnSpc>
                <a:spcPct val="200000"/>
              </a:lnSpc>
            </a:pPr>
            <a:r>
              <a:rPr lang="fa-IR" sz="2400" b="1" dirty="0">
                <a:cs typeface="B Nazanin" panose="00000400000000000000" pitchFamily="2" charset="-78"/>
              </a:rPr>
              <a:t> الف) تا تو را جای شد ای سرو روان در دل‌ من	 	 هیچ‌کس می نپسندم که به‌جای تو بود</a:t>
            </a:r>
          </a:p>
          <a:p>
            <a:pPr algn="r" rtl="1">
              <a:lnSpc>
                <a:spcPct val="200000"/>
              </a:lnSpc>
            </a:pPr>
            <a:r>
              <a:rPr lang="fa-IR" sz="2400" b="1" dirty="0">
                <a:cs typeface="B Nazanin" panose="00000400000000000000" pitchFamily="2" charset="-78"/>
              </a:rPr>
              <a:t> ب) بشکن دل بی‌نوای ما را ای‌ عشق		 	 این ساز شکسته‌اش خوش‌آهنگ‌تر است</a:t>
            </a:r>
          </a:p>
        </p:txBody>
      </p:sp>
    </p:spTree>
    <p:extLst>
      <p:ext uri="{BB962C8B-B14F-4D97-AF65-F5344CB8AC3E}">
        <p14:creationId xmlns:p14="http://schemas.microsoft.com/office/powerpoint/2010/main" val="21461636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50CA731-227F-DF2B-99C9-03DE5B1EB79C}"/>
              </a:ext>
            </a:extLst>
          </p:cNvPr>
          <p:cNvSpPr txBox="1"/>
          <p:nvPr/>
        </p:nvSpPr>
        <p:spPr>
          <a:xfrm>
            <a:off x="731520" y="164157"/>
            <a:ext cx="11240086" cy="2954655"/>
          </a:xfrm>
          <a:prstGeom prst="rect">
            <a:avLst/>
          </a:prstGeom>
          <a:noFill/>
        </p:spPr>
        <p:txBody>
          <a:bodyPr wrap="square">
            <a:spAutoFit/>
          </a:bodyPr>
          <a:lstStyle/>
          <a:p>
            <a:pPr algn="r" rtl="1">
              <a:lnSpc>
                <a:spcPct val="200000"/>
              </a:lnSpc>
            </a:pPr>
            <a:r>
              <a:rPr lang="fa-IR" sz="2400" b="1" dirty="0">
                <a:cs typeface="B Titr" panose="00000700000000000000" pitchFamily="2" charset="-78"/>
              </a:rPr>
              <a:t>استعاره:</a:t>
            </a:r>
          </a:p>
          <a:p>
            <a:pPr algn="r" rtl="1">
              <a:lnSpc>
                <a:spcPct val="200000"/>
              </a:lnSpc>
            </a:pPr>
            <a:r>
              <a:rPr lang="fa-IR" sz="2400" b="1" dirty="0">
                <a:latin typeface="2-B Titr"/>
                <a:cs typeface="B Titr" panose="00000700000000000000" pitchFamily="2" charset="-78"/>
              </a:rPr>
              <a:t>سؤالات نهایی:</a:t>
            </a:r>
          </a:p>
          <a:p>
            <a:pPr algn="r" rtl="1">
              <a:lnSpc>
                <a:spcPct val="200000"/>
              </a:lnSpc>
            </a:pPr>
            <a:r>
              <a:rPr lang="fa-IR" sz="2400" b="1" dirty="0">
                <a:cs typeface="B Nazanin" panose="00000400000000000000" pitchFamily="2" charset="-78"/>
              </a:rPr>
              <a:t>2-در مصراع اول بیت زیر یک تشخیص و در مصراع دوم یک تشبیه مشخص کنید.</a:t>
            </a:r>
          </a:p>
          <a:p>
            <a:pPr algn="r" rtl="1">
              <a:lnSpc>
                <a:spcPct val="200000"/>
              </a:lnSpc>
            </a:pPr>
            <a:r>
              <a:rPr lang="fa-IR" sz="2400" b="1" dirty="0">
                <a:cs typeface="B Nazanin" panose="00000400000000000000" pitchFamily="2" charset="-78"/>
              </a:rPr>
              <a:t> «داغ‌ است دل‌ لاله و نیلی‌ است برِ سرو 	 کز باغ‌ جهان لاله‌عذاران همه رفتند»</a:t>
            </a:r>
          </a:p>
        </p:txBody>
      </p:sp>
    </p:spTree>
    <p:extLst>
      <p:ext uri="{BB962C8B-B14F-4D97-AF65-F5344CB8AC3E}">
        <p14:creationId xmlns:p14="http://schemas.microsoft.com/office/powerpoint/2010/main" val="358581482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49FCA5D0-53E5-00F3-D14B-92DB126615D3}"/>
              </a:ext>
            </a:extLst>
          </p:cNvPr>
          <p:cNvSpPr txBox="1"/>
          <p:nvPr/>
        </p:nvSpPr>
        <p:spPr>
          <a:xfrm>
            <a:off x="731520" y="164157"/>
            <a:ext cx="11240086" cy="2954655"/>
          </a:xfrm>
          <a:prstGeom prst="rect">
            <a:avLst/>
          </a:prstGeom>
          <a:noFill/>
        </p:spPr>
        <p:txBody>
          <a:bodyPr wrap="square">
            <a:spAutoFit/>
          </a:bodyPr>
          <a:lstStyle/>
          <a:p>
            <a:pPr algn="r" rtl="1">
              <a:lnSpc>
                <a:spcPct val="200000"/>
              </a:lnSpc>
            </a:pPr>
            <a:r>
              <a:rPr lang="fa-IR" sz="2400" b="1" dirty="0">
                <a:cs typeface="B Titr" panose="00000700000000000000" pitchFamily="2" charset="-78"/>
              </a:rPr>
              <a:t>استعاره:</a:t>
            </a:r>
          </a:p>
          <a:p>
            <a:pPr algn="r" rtl="1">
              <a:lnSpc>
                <a:spcPct val="200000"/>
              </a:lnSpc>
            </a:pPr>
            <a:r>
              <a:rPr lang="fa-IR" sz="2400" b="1" dirty="0">
                <a:latin typeface="2-B Titr"/>
                <a:cs typeface="B Titr" panose="00000700000000000000" pitchFamily="2" charset="-78"/>
              </a:rPr>
              <a:t>سؤالات نهایی:</a:t>
            </a:r>
          </a:p>
          <a:p>
            <a:pPr algn="r" rtl="1">
              <a:lnSpc>
                <a:spcPct val="200000"/>
              </a:lnSpc>
            </a:pPr>
            <a:r>
              <a:rPr lang="fa-IR" sz="2400" b="1" dirty="0">
                <a:cs typeface="B Nazanin" panose="00000400000000000000" pitchFamily="2" charset="-78"/>
              </a:rPr>
              <a:t>3-آشکارترین آرایۀ عبارت «تو قامت تمنّایی ای درخت / همواره خفته در آغوشت آسمان / بالایی ای درخت» را از داخل پرانتز انتخاب کنید. (استعارۀ مکنیه - استعارۀ مصرحه - تشبیه)</a:t>
            </a:r>
          </a:p>
        </p:txBody>
      </p:sp>
    </p:spTree>
    <p:extLst>
      <p:ext uri="{BB962C8B-B14F-4D97-AF65-F5344CB8AC3E}">
        <p14:creationId xmlns:p14="http://schemas.microsoft.com/office/powerpoint/2010/main" val="303009677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FDBFADC-3052-7931-1DF7-A48FC92285E6}"/>
              </a:ext>
            </a:extLst>
          </p:cNvPr>
          <p:cNvSpPr txBox="1"/>
          <p:nvPr/>
        </p:nvSpPr>
        <p:spPr>
          <a:xfrm>
            <a:off x="731520" y="164157"/>
            <a:ext cx="11240086" cy="2954655"/>
          </a:xfrm>
          <a:prstGeom prst="rect">
            <a:avLst/>
          </a:prstGeom>
          <a:noFill/>
        </p:spPr>
        <p:txBody>
          <a:bodyPr wrap="square">
            <a:spAutoFit/>
          </a:bodyPr>
          <a:lstStyle/>
          <a:p>
            <a:pPr algn="r" rtl="1">
              <a:lnSpc>
                <a:spcPct val="200000"/>
              </a:lnSpc>
            </a:pPr>
            <a:r>
              <a:rPr lang="fa-IR" sz="2400" b="1" dirty="0">
                <a:cs typeface="B Titr" panose="00000700000000000000" pitchFamily="2" charset="-78"/>
              </a:rPr>
              <a:t>استعاره:</a:t>
            </a:r>
          </a:p>
          <a:p>
            <a:pPr algn="r" rtl="1">
              <a:lnSpc>
                <a:spcPct val="200000"/>
              </a:lnSpc>
            </a:pPr>
            <a:r>
              <a:rPr lang="fa-IR" sz="2400" b="1" dirty="0">
                <a:latin typeface="2-B Titr"/>
                <a:cs typeface="B Titr" panose="00000700000000000000" pitchFamily="2" charset="-78"/>
              </a:rPr>
              <a:t>سؤالات نهایی:</a:t>
            </a:r>
          </a:p>
          <a:p>
            <a:pPr algn="r" rtl="1">
              <a:lnSpc>
                <a:spcPct val="200000"/>
              </a:lnSpc>
            </a:pPr>
            <a:r>
              <a:rPr lang="fa-IR" sz="2400" b="1" dirty="0">
                <a:cs typeface="B Nazanin" panose="00000400000000000000" pitchFamily="2" charset="-78"/>
              </a:rPr>
              <a:t>4-در بیت «سینه‌ خواهم شرحه‌‌شرحه از فراق / تا بگویم شرح درد اشتیاق» مجاز را بیابید و آن‌ را به اضافۀ استعاری تبدیل کنید.</a:t>
            </a:r>
          </a:p>
        </p:txBody>
      </p:sp>
    </p:spTree>
    <p:extLst>
      <p:ext uri="{BB962C8B-B14F-4D97-AF65-F5344CB8AC3E}">
        <p14:creationId xmlns:p14="http://schemas.microsoft.com/office/powerpoint/2010/main" val="330165352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DF12558-91ED-80CC-C8C6-041ADF219EE6}"/>
              </a:ext>
            </a:extLst>
          </p:cNvPr>
          <p:cNvSpPr txBox="1"/>
          <p:nvPr/>
        </p:nvSpPr>
        <p:spPr>
          <a:xfrm>
            <a:off x="731520" y="164157"/>
            <a:ext cx="11240086" cy="2954655"/>
          </a:xfrm>
          <a:prstGeom prst="rect">
            <a:avLst/>
          </a:prstGeom>
          <a:noFill/>
        </p:spPr>
        <p:txBody>
          <a:bodyPr wrap="square">
            <a:spAutoFit/>
          </a:bodyPr>
          <a:lstStyle/>
          <a:p>
            <a:pPr algn="r" rtl="1">
              <a:lnSpc>
                <a:spcPct val="200000"/>
              </a:lnSpc>
            </a:pPr>
            <a:r>
              <a:rPr lang="fa-IR" sz="2400" b="1" dirty="0">
                <a:cs typeface="B Titr" panose="00000700000000000000" pitchFamily="2" charset="-78"/>
              </a:rPr>
              <a:t>استعاره:</a:t>
            </a:r>
          </a:p>
          <a:p>
            <a:pPr algn="r" rtl="1">
              <a:lnSpc>
                <a:spcPct val="200000"/>
              </a:lnSpc>
            </a:pPr>
            <a:r>
              <a:rPr lang="fa-IR" sz="2400" b="1" dirty="0">
                <a:latin typeface="2-B Titr"/>
                <a:cs typeface="B Titr" panose="00000700000000000000" pitchFamily="2" charset="-78"/>
              </a:rPr>
              <a:t>سؤالات نهایی:</a:t>
            </a:r>
          </a:p>
          <a:p>
            <a:pPr algn="r" rtl="1">
              <a:lnSpc>
                <a:spcPct val="200000"/>
              </a:lnSpc>
            </a:pPr>
            <a:r>
              <a:rPr lang="fa-IR" sz="2400" b="1" dirty="0">
                <a:cs typeface="B Nazanin" panose="00000400000000000000" pitchFamily="2" charset="-78"/>
              </a:rPr>
              <a:t>5-در مصراع دوم بیت «جان به لب داریم و همچون‌ صبح خندانیم‌ ما  / دست و تیغ‌ عشق را زخم نمایانیم ما »</a:t>
            </a:r>
          </a:p>
          <a:p>
            <a:pPr algn="r" rtl="1">
              <a:lnSpc>
                <a:spcPct val="200000"/>
              </a:lnSpc>
            </a:pPr>
            <a:r>
              <a:rPr lang="fa-IR" sz="2400" b="1" dirty="0">
                <a:cs typeface="B Nazanin" panose="00000400000000000000" pitchFamily="2" charset="-78"/>
              </a:rPr>
              <a:t>الف) یک اضافۀ تشبیهی			ب) یک اضافۀ استعاری بیایبید.</a:t>
            </a:r>
          </a:p>
        </p:txBody>
      </p:sp>
    </p:spTree>
    <p:extLst>
      <p:ext uri="{BB962C8B-B14F-4D97-AF65-F5344CB8AC3E}">
        <p14:creationId xmlns:p14="http://schemas.microsoft.com/office/powerpoint/2010/main" val="217758064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1555C3EE-0FC4-663C-FBBF-EFCBA19124FC}"/>
              </a:ext>
            </a:extLst>
          </p:cNvPr>
          <p:cNvSpPr txBox="1"/>
          <p:nvPr/>
        </p:nvSpPr>
        <p:spPr>
          <a:xfrm>
            <a:off x="731520" y="164157"/>
            <a:ext cx="11240086" cy="2954655"/>
          </a:xfrm>
          <a:prstGeom prst="rect">
            <a:avLst/>
          </a:prstGeom>
          <a:noFill/>
        </p:spPr>
        <p:txBody>
          <a:bodyPr wrap="square">
            <a:spAutoFit/>
          </a:bodyPr>
          <a:lstStyle/>
          <a:p>
            <a:pPr algn="r" rtl="1">
              <a:lnSpc>
                <a:spcPct val="200000"/>
              </a:lnSpc>
            </a:pPr>
            <a:r>
              <a:rPr lang="fa-IR" sz="2400" b="1" dirty="0">
                <a:cs typeface="B Titr" panose="00000700000000000000" pitchFamily="2" charset="-78"/>
              </a:rPr>
              <a:t>استعاره:</a:t>
            </a:r>
          </a:p>
          <a:p>
            <a:pPr algn="r" rtl="1">
              <a:lnSpc>
                <a:spcPct val="200000"/>
              </a:lnSpc>
            </a:pPr>
            <a:r>
              <a:rPr lang="fa-IR" sz="2400" b="1" dirty="0">
                <a:latin typeface="2-B Titr"/>
                <a:cs typeface="B Titr" panose="00000700000000000000" pitchFamily="2" charset="-78"/>
              </a:rPr>
              <a:t>سؤالات نهایی:</a:t>
            </a:r>
          </a:p>
          <a:p>
            <a:pPr algn="r" rtl="1">
              <a:lnSpc>
                <a:spcPct val="200000"/>
              </a:lnSpc>
            </a:pPr>
            <a:r>
              <a:rPr lang="fa-IR" sz="2400" b="1" dirty="0">
                <a:cs typeface="B Nazanin" panose="00000400000000000000" pitchFamily="2" charset="-78"/>
              </a:rPr>
              <a:t>6-در بیت «بتی دارم که گرد گل زِ سنبل سایه‌بان دارد / بهار عارضش خطی به خون ارغوان دارد»، دومین استعاره را بیابید و به تشبیه تبدیل کنید.</a:t>
            </a:r>
          </a:p>
        </p:txBody>
      </p:sp>
    </p:spTree>
    <p:extLst>
      <p:ext uri="{BB962C8B-B14F-4D97-AF65-F5344CB8AC3E}">
        <p14:creationId xmlns:p14="http://schemas.microsoft.com/office/powerpoint/2010/main" val="282389688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ABFDBA0-67CC-F922-A4CE-7EB115841062}"/>
              </a:ext>
            </a:extLst>
          </p:cNvPr>
          <p:cNvSpPr txBox="1"/>
          <p:nvPr/>
        </p:nvSpPr>
        <p:spPr>
          <a:xfrm>
            <a:off x="731520" y="164157"/>
            <a:ext cx="11240086" cy="2954655"/>
          </a:xfrm>
          <a:prstGeom prst="rect">
            <a:avLst/>
          </a:prstGeom>
          <a:noFill/>
        </p:spPr>
        <p:txBody>
          <a:bodyPr wrap="square">
            <a:spAutoFit/>
          </a:bodyPr>
          <a:lstStyle/>
          <a:p>
            <a:pPr algn="r" rtl="1">
              <a:lnSpc>
                <a:spcPct val="200000"/>
              </a:lnSpc>
            </a:pPr>
            <a:r>
              <a:rPr lang="fa-IR" sz="2400" b="1" dirty="0">
                <a:cs typeface="B Titr" panose="00000700000000000000" pitchFamily="2" charset="-78"/>
              </a:rPr>
              <a:t>استعاره:</a:t>
            </a:r>
          </a:p>
          <a:p>
            <a:pPr algn="r" rtl="1">
              <a:lnSpc>
                <a:spcPct val="200000"/>
              </a:lnSpc>
            </a:pPr>
            <a:r>
              <a:rPr lang="fa-IR" sz="2400" b="1" dirty="0">
                <a:latin typeface="2-B Titr"/>
                <a:cs typeface="B Titr" panose="00000700000000000000" pitchFamily="2" charset="-78"/>
              </a:rPr>
              <a:t>سؤالات نهایی:</a:t>
            </a:r>
          </a:p>
          <a:p>
            <a:pPr algn="r" rtl="1">
              <a:lnSpc>
                <a:spcPct val="200000"/>
              </a:lnSpc>
            </a:pPr>
            <a:r>
              <a:rPr lang="fa-IR" sz="2400" b="1" dirty="0">
                <a:cs typeface="B Nazanin" panose="00000400000000000000" pitchFamily="2" charset="-78"/>
              </a:rPr>
              <a:t>7-استعاره‌های مشخّص شده در بیت زیر، کدام یک تشخیص و کدام یک غیر تشخیص است؟</a:t>
            </a:r>
          </a:p>
          <a:p>
            <a:pPr algn="r" rtl="1">
              <a:lnSpc>
                <a:spcPct val="200000"/>
              </a:lnSpc>
            </a:pPr>
            <a:r>
              <a:rPr lang="fa-IR" sz="2400" b="1" dirty="0">
                <a:cs typeface="B Nazanin" panose="00000400000000000000" pitchFamily="2" charset="-78"/>
              </a:rPr>
              <a:t>آسمان تعطیل است / بادها بی‌کارند / ابرها خشک و خسیس / هق هق گریه‌ی خود را خوردند</a:t>
            </a:r>
          </a:p>
        </p:txBody>
      </p:sp>
    </p:spTree>
    <p:extLst>
      <p:ext uri="{BB962C8B-B14F-4D97-AF65-F5344CB8AC3E}">
        <p14:creationId xmlns:p14="http://schemas.microsoft.com/office/powerpoint/2010/main" val="76242586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C940D40-99DD-FFB4-4623-CC65AC50EB92}"/>
              </a:ext>
            </a:extLst>
          </p:cNvPr>
          <p:cNvSpPr txBox="1"/>
          <p:nvPr/>
        </p:nvSpPr>
        <p:spPr>
          <a:xfrm>
            <a:off x="731520" y="164157"/>
            <a:ext cx="11240086" cy="4431983"/>
          </a:xfrm>
          <a:prstGeom prst="rect">
            <a:avLst/>
          </a:prstGeom>
          <a:noFill/>
        </p:spPr>
        <p:txBody>
          <a:bodyPr wrap="square">
            <a:spAutoFit/>
          </a:bodyPr>
          <a:lstStyle/>
          <a:p>
            <a:pPr algn="r" rtl="1">
              <a:lnSpc>
                <a:spcPct val="200000"/>
              </a:lnSpc>
            </a:pPr>
            <a:r>
              <a:rPr lang="fa-IR" sz="2400" b="1" dirty="0">
                <a:cs typeface="B Titr" panose="00000700000000000000" pitchFamily="2" charset="-78"/>
              </a:rPr>
              <a:t>استعاره:</a:t>
            </a:r>
          </a:p>
          <a:p>
            <a:pPr algn="r" rtl="1">
              <a:lnSpc>
                <a:spcPct val="200000"/>
              </a:lnSpc>
            </a:pPr>
            <a:r>
              <a:rPr lang="fa-IR" sz="2400" b="1" dirty="0">
                <a:latin typeface="2-B Titr"/>
                <a:cs typeface="B Titr" panose="00000700000000000000" pitchFamily="2" charset="-78"/>
              </a:rPr>
              <a:t>سؤالات نهایی:</a:t>
            </a:r>
          </a:p>
          <a:p>
            <a:pPr algn="r" rtl="1">
              <a:lnSpc>
                <a:spcPct val="200000"/>
              </a:lnSpc>
            </a:pPr>
            <a:r>
              <a:rPr lang="fa-IR" sz="2400" b="1" dirty="0">
                <a:cs typeface="B Nazanin" panose="00000400000000000000" pitchFamily="2" charset="-78"/>
              </a:rPr>
              <a:t>8-در هر یک از ابیات زیر «نرگس» استعاره از چیست؟</a:t>
            </a:r>
          </a:p>
          <a:p>
            <a:pPr algn="r" rtl="1">
              <a:lnSpc>
                <a:spcPct val="200000"/>
              </a:lnSpc>
            </a:pPr>
            <a:r>
              <a:rPr lang="fa-IR" sz="2400" b="1" dirty="0">
                <a:cs typeface="B Nazanin" panose="00000400000000000000" pitchFamily="2" charset="-78"/>
              </a:rPr>
              <a:t>الف) هزاران نرگس از چرخ جهان‌گرد	فروشد تا برآمد یک گل زرد</a:t>
            </a:r>
          </a:p>
          <a:p>
            <a:pPr algn="r" rtl="1">
              <a:lnSpc>
                <a:spcPct val="200000"/>
              </a:lnSpc>
            </a:pPr>
            <a:r>
              <a:rPr lang="fa-IR" sz="2400" b="1" dirty="0">
                <a:cs typeface="B Nazanin" panose="00000400000000000000" pitchFamily="2" charset="-78"/>
              </a:rPr>
              <a:t> ب) چو تنها ماند ماه سرو بالا   		فشاند از نرگسان لؤلوی لالا</a:t>
            </a:r>
          </a:p>
          <a:p>
            <a:pPr algn="r" rtl="1">
              <a:lnSpc>
                <a:spcPct val="200000"/>
              </a:lnSpc>
            </a:pPr>
            <a:r>
              <a:rPr lang="fa-IR" sz="2400" b="1" dirty="0">
                <a:cs typeface="B Nazanin" panose="00000400000000000000" pitchFamily="2" charset="-78"/>
              </a:rPr>
              <a:t> 	</a:t>
            </a:r>
          </a:p>
        </p:txBody>
      </p:sp>
    </p:spTree>
    <p:extLst>
      <p:ext uri="{BB962C8B-B14F-4D97-AF65-F5344CB8AC3E}">
        <p14:creationId xmlns:p14="http://schemas.microsoft.com/office/powerpoint/2010/main" val="362850398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63FD3A7-F1F6-2F3D-A34F-23009D99E064}"/>
              </a:ext>
            </a:extLst>
          </p:cNvPr>
          <p:cNvSpPr txBox="1"/>
          <p:nvPr/>
        </p:nvSpPr>
        <p:spPr>
          <a:xfrm>
            <a:off x="1097280" y="220429"/>
            <a:ext cx="10874325" cy="2723823"/>
          </a:xfrm>
          <a:prstGeom prst="rect">
            <a:avLst/>
          </a:prstGeom>
          <a:noFill/>
        </p:spPr>
        <p:txBody>
          <a:bodyPr wrap="square">
            <a:spAutoFit/>
          </a:bodyPr>
          <a:lstStyle/>
          <a:p>
            <a:pPr algn="r" rtl="1">
              <a:lnSpc>
                <a:spcPct val="250000"/>
              </a:lnSpc>
            </a:pPr>
            <a:r>
              <a:rPr lang="fa-IR" sz="2400" b="1" dirty="0">
                <a:cs typeface="B Titr" panose="00000700000000000000" pitchFamily="2" charset="-78"/>
              </a:rPr>
              <a:t>استعاره:</a:t>
            </a:r>
          </a:p>
          <a:p>
            <a:pPr algn="r" rtl="1">
              <a:lnSpc>
                <a:spcPct val="250000"/>
              </a:lnSpc>
            </a:pPr>
            <a:r>
              <a:rPr lang="fa-IR" sz="2400" b="1" dirty="0">
                <a:cs typeface="B Nazanin" panose="00000400000000000000" pitchFamily="2" charset="-78"/>
              </a:rPr>
              <a:t>نمونه‌های دیگر:</a:t>
            </a:r>
          </a:p>
          <a:p>
            <a:pPr algn="r" rtl="1">
              <a:lnSpc>
                <a:spcPct val="250000"/>
              </a:lnSpc>
            </a:pPr>
            <a:r>
              <a:rPr lang="fa-IR" sz="2400" b="1" dirty="0">
                <a:cs typeface="B Nazanin" panose="00000400000000000000" pitchFamily="2" charset="-78"/>
              </a:rPr>
              <a:t>آتش است این بانگ نای و نیست		 باد هر که این آتش ندارد، نیست باد</a:t>
            </a:r>
            <a:endParaRPr lang="en-US" sz="2400" b="1" dirty="0">
              <a:cs typeface="B Nazanin" panose="00000400000000000000" pitchFamily="2" charset="-78"/>
            </a:endParaRPr>
          </a:p>
        </p:txBody>
      </p:sp>
    </p:spTree>
    <p:extLst>
      <p:ext uri="{BB962C8B-B14F-4D97-AF65-F5344CB8AC3E}">
        <p14:creationId xmlns:p14="http://schemas.microsoft.com/office/powerpoint/2010/main" val="80878404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BD8662A-6AB5-91A7-4E9E-02E63C9F78D7}"/>
              </a:ext>
            </a:extLst>
          </p:cNvPr>
          <p:cNvSpPr txBox="1"/>
          <p:nvPr/>
        </p:nvSpPr>
        <p:spPr>
          <a:xfrm>
            <a:off x="731520" y="164157"/>
            <a:ext cx="11240086" cy="2954655"/>
          </a:xfrm>
          <a:prstGeom prst="rect">
            <a:avLst/>
          </a:prstGeom>
          <a:noFill/>
        </p:spPr>
        <p:txBody>
          <a:bodyPr wrap="square">
            <a:spAutoFit/>
          </a:bodyPr>
          <a:lstStyle/>
          <a:p>
            <a:pPr algn="r" rtl="1">
              <a:lnSpc>
                <a:spcPct val="200000"/>
              </a:lnSpc>
            </a:pPr>
            <a:r>
              <a:rPr lang="fa-IR" sz="2400" b="1" dirty="0">
                <a:cs typeface="B Titr" panose="00000700000000000000" pitchFamily="2" charset="-78"/>
              </a:rPr>
              <a:t>استعاره:</a:t>
            </a:r>
          </a:p>
          <a:p>
            <a:pPr algn="r" rtl="1">
              <a:lnSpc>
                <a:spcPct val="200000"/>
              </a:lnSpc>
            </a:pPr>
            <a:r>
              <a:rPr lang="fa-IR" sz="2400" b="1" dirty="0">
                <a:latin typeface="2-B Titr"/>
                <a:cs typeface="B Titr" panose="00000700000000000000" pitchFamily="2" charset="-78"/>
              </a:rPr>
              <a:t>سؤالات نهایی:</a:t>
            </a:r>
          </a:p>
          <a:p>
            <a:pPr algn="r" rtl="1">
              <a:lnSpc>
                <a:spcPct val="200000"/>
              </a:lnSpc>
            </a:pPr>
            <a:r>
              <a:rPr lang="fa-IR" sz="2400" b="1" dirty="0">
                <a:cs typeface="B Nazanin" panose="00000400000000000000" pitchFamily="2" charset="-78"/>
              </a:rPr>
              <a:t> 9-استعاره‌های مشخّص‌شده در بیت زیر، کدام یک تشخیص و کدام یک غیر تشخیص است؟</a:t>
            </a:r>
          </a:p>
          <a:p>
            <a:pPr algn="r" rtl="1">
              <a:lnSpc>
                <a:spcPct val="200000"/>
              </a:lnSpc>
            </a:pPr>
            <a:r>
              <a:rPr lang="fa-IR" sz="2400" b="1" dirty="0">
                <a:cs typeface="B Nazanin" panose="00000400000000000000" pitchFamily="2" charset="-78"/>
              </a:rPr>
              <a:t> دَر آفاق گشاده است و لیکن بسته است	 	 از سر زلف تو در پای دل ما زنجیر</a:t>
            </a:r>
          </a:p>
        </p:txBody>
      </p:sp>
    </p:spTree>
    <p:extLst>
      <p:ext uri="{BB962C8B-B14F-4D97-AF65-F5344CB8AC3E}">
        <p14:creationId xmlns:p14="http://schemas.microsoft.com/office/powerpoint/2010/main" val="359857963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CB0F98C-7385-1D03-E032-70B15D81A0A6}"/>
              </a:ext>
            </a:extLst>
          </p:cNvPr>
          <p:cNvSpPr txBox="1"/>
          <p:nvPr/>
        </p:nvSpPr>
        <p:spPr>
          <a:xfrm>
            <a:off x="731520" y="164157"/>
            <a:ext cx="11240086" cy="4431983"/>
          </a:xfrm>
          <a:prstGeom prst="rect">
            <a:avLst/>
          </a:prstGeom>
          <a:noFill/>
        </p:spPr>
        <p:txBody>
          <a:bodyPr wrap="square">
            <a:spAutoFit/>
          </a:bodyPr>
          <a:lstStyle/>
          <a:p>
            <a:pPr algn="r" rtl="1">
              <a:lnSpc>
                <a:spcPct val="200000"/>
              </a:lnSpc>
            </a:pPr>
            <a:r>
              <a:rPr lang="fa-IR" sz="2400" b="1" dirty="0">
                <a:cs typeface="B Titr" panose="00000700000000000000" pitchFamily="2" charset="-78"/>
              </a:rPr>
              <a:t>استعاره:</a:t>
            </a:r>
          </a:p>
          <a:p>
            <a:pPr algn="r" rtl="1">
              <a:lnSpc>
                <a:spcPct val="200000"/>
              </a:lnSpc>
            </a:pPr>
            <a:r>
              <a:rPr lang="fa-IR" sz="2400" b="1" dirty="0">
                <a:latin typeface="2-B Titr"/>
                <a:cs typeface="B Titr" panose="00000700000000000000" pitchFamily="2" charset="-78"/>
              </a:rPr>
              <a:t>سؤالات نهایی:</a:t>
            </a:r>
          </a:p>
          <a:p>
            <a:pPr algn="r" rtl="1">
              <a:lnSpc>
                <a:spcPct val="200000"/>
              </a:lnSpc>
            </a:pPr>
            <a:r>
              <a:rPr lang="fa-IR" sz="2400" b="1" dirty="0">
                <a:cs typeface="B Nazanin" panose="00000400000000000000" pitchFamily="2" charset="-78"/>
              </a:rPr>
              <a:t>10-در کدام‌یک از ابیات زیر «استعارۀ مکنیّه» و در کدام، «استعارۀ مصرّحه» به‌کار رفته است؟ استعاره ها را مشخص کنید.</a:t>
            </a:r>
          </a:p>
          <a:p>
            <a:pPr algn="r" rtl="1">
              <a:lnSpc>
                <a:spcPct val="200000"/>
              </a:lnSpc>
            </a:pPr>
            <a:r>
              <a:rPr lang="fa-IR" sz="2400" b="1" dirty="0">
                <a:cs typeface="B Nazanin" panose="00000400000000000000" pitchFamily="2" charset="-78"/>
              </a:rPr>
              <a:t> الف) هر کاو نکاشت مهر و ز خوبی گلی نچید		در رهگذار باد نگهبان لاله بود</a:t>
            </a:r>
          </a:p>
          <a:p>
            <a:pPr algn="r" rtl="1">
              <a:lnSpc>
                <a:spcPct val="200000"/>
              </a:lnSpc>
            </a:pPr>
            <a:r>
              <a:rPr lang="fa-IR" sz="2400" b="1" dirty="0">
                <a:cs typeface="B Nazanin" panose="00000400000000000000" pitchFamily="2" charset="-78"/>
              </a:rPr>
              <a:t> ب) مَلَکا، مَها، نگارا، صنما، بتا، بهارا 		 متحیّرم، ندانم که تو خود چه نام داری</a:t>
            </a:r>
          </a:p>
        </p:txBody>
      </p:sp>
    </p:spTree>
    <p:extLst>
      <p:ext uri="{BB962C8B-B14F-4D97-AF65-F5344CB8AC3E}">
        <p14:creationId xmlns:p14="http://schemas.microsoft.com/office/powerpoint/2010/main" val="356633286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902708F-8AF5-4AC6-6404-12B6D0FEB968}"/>
              </a:ext>
            </a:extLst>
          </p:cNvPr>
          <p:cNvSpPr txBox="1"/>
          <p:nvPr/>
        </p:nvSpPr>
        <p:spPr>
          <a:xfrm>
            <a:off x="801858" y="347037"/>
            <a:ext cx="11240086" cy="3693319"/>
          </a:xfrm>
          <a:prstGeom prst="rect">
            <a:avLst/>
          </a:prstGeom>
          <a:noFill/>
        </p:spPr>
        <p:txBody>
          <a:bodyPr wrap="square">
            <a:spAutoFit/>
          </a:bodyPr>
          <a:lstStyle/>
          <a:p>
            <a:pPr algn="r" rtl="1">
              <a:lnSpc>
                <a:spcPct val="200000"/>
              </a:lnSpc>
            </a:pPr>
            <a:r>
              <a:rPr lang="fa-IR" sz="2400" b="1" dirty="0">
                <a:cs typeface="B Titr" panose="00000700000000000000" pitchFamily="2" charset="-78"/>
              </a:rPr>
              <a:t>استعاره:</a:t>
            </a:r>
          </a:p>
          <a:p>
            <a:pPr algn="r" rtl="1">
              <a:lnSpc>
                <a:spcPct val="200000"/>
              </a:lnSpc>
            </a:pPr>
            <a:r>
              <a:rPr lang="fa-IR" sz="2400" b="1" dirty="0">
                <a:latin typeface="2-B Titr"/>
                <a:cs typeface="B Titr" panose="00000700000000000000" pitchFamily="2" charset="-78"/>
              </a:rPr>
              <a:t>سؤالات نهایی:</a:t>
            </a:r>
          </a:p>
          <a:p>
            <a:pPr algn="r" rtl="1">
              <a:lnSpc>
                <a:spcPct val="200000"/>
              </a:lnSpc>
            </a:pPr>
            <a:r>
              <a:rPr lang="fa-IR" sz="2400" b="1" dirty="0">
                <a:cs typeface="B Nazanin" panose="00000400000000000000" pitchFamily="2" charset="-78"/>
              </a:rPr>
              <a:t>11-«استعارۀ» به‌کار رفته در بیت زیر را، به‌گونه‌ای به «تشبیه» تبدیل کنید که همۀ «پایه‌های تشبیه» در آن دیده شود.</a:t>
            </a:r>
          </a:p>
          <a:p>
            <a:pPr algn="r" rtl="1">
              <a:lnSpc>
                <a:spcPct val="200000"/>
              </a:lnSpc>
            </a:pPr>
            <a:r>
              <a:rPr lang="fa-IR" sz="2400" b="1" dirty="0">
                <a:cs typeface="B Nazanin" panose="00000400000000000000" pitchFamily="2" charset="-78"/>
              </a:rPr>
              <a:t> «گرچه من خود ز عدم دل‌خوش و خندان‌زادم	 	 عشق آموخت مرا شکل دگر خندیدن»</a:t>
            </a:r>
          </a:p>
        </p:txBody>
      </p:sp>
    </p:spTree>
    <p:extLst>
      <p:ext uri="{BB962C8B-B14F-4D97-AF65-F5344CB8AC3E}">
        <p14:creationId xmlns:p14="http://schemas.microsoft.com/office/powerpoint/2010/main" val="52740635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2ACDB04-9930-5B2E-7EBC-EB93557A0D92}"/>
              </a:ext>
            </a:extLst>
          </p:cNvPr>
          <p:cNvSpPr txBox="1"/>
          <p:nvPr/>
        </p:nvSpPr>
        <p:spPr>
          <a:xfrm>
            <a:off x="801858" y="347037"/>
            <a:ext cx="11240086" cy="5170646"/>
          </a:xfrm>
          <a:prstGeom prst="rect">
            <a:avLst/>
          </a:prstGeom>
          <a:noFill/>
        </p:spPr>
        <p:txBody>
          <a:bodyPr wrap="square">
            <a:spAutoFit/>
          </a:bodyPr>
          <a:lstStyle/>
          <a:p>
            <a:pPr algn="r" rtl="1">
              <a:lnSpc>
                <a:spcPct val="200000"/>
              </a:lnSpc>
            </a:pPr>
            <a:r>
              <a:rPr lang="fa-IR" sz="2400" b="1" dirty="0">
                <a:cs typeface="B Titr" panose="00000700000000000000" pitchFamily="2" charset="-78"/>
              </a:rPr>
              <a:t>استعاره:</a:t>
            </a:r>
          </a:p>
          <a:p>
            <a:pPr algn="r" rtl="1">
              <a:lnSpc>
                <a:spcPct val="200000"/>
              </a:lnSpc>
            </a:pPr>
            <a:r>
              <a:rPr lang="fa-IR" sz="2400" b="1" dirty="0">
                <a:latin typeface="2-B Titr"/>
                <a:cs typeface="B Titr" panose="00000700000000000000" pitchFamily="2" charset="-78"/>
              </a:rPr>
              <a:t>سؤالات نهایی:</a:t>
            </a:r>
          </a:p>
          <a:p>
            <a:pPr algn="r" rtl="1">
              <a:lnSpc>
                <a:spcPct val="200000"/>
              </a:lnSpc>
            </a:pPr>
            <a:r>
              <a:rPr lang="fa-IR" sz="2400" b="1" dirty="0">
                <a:cs typeface="B Nazanin" panose="00000400000000000000" pitchFamily="2" charset="-78"/>
              </a:rPr>
              <a:t>12-با توجّه به بیت زیر به سؤالات پاسخ دهید.</a:t>
            </a:r>
          </a:p>
          <a:p>
            <a:pPr algn="r" rtl="1">
              <a:lnSpc>
                <a:spcPct val="200000"/>
              </a:lnSpc>
            </a:pPr>
            <a:r>
              <a:rPr lang="fa-IR" sz="2400" b="1" dirty="0">
                <a:cs typeface="B Nazanin" panose="00000400000000000000" pitchFamily="2" charset="-78"/>
              </a:rPr>
              <a:t> «هزاران نرگس از چرخ جهان‌گرد	 	 فرو شد تا برآمد یک گُل‌ زرد»</a:t>
            </a:r>
          </a:p>
          <a:p>
            <a:pPr algn="r" rtl="1">
              <a:lnSpc>
                <a:spcPct val="200000"/>
              </a:lnSpc>
            </a:pPr>
            <a:r>
              <a:rPr lang="fa-IR" sz="2400" b="1" dirty="0">
                <a:cs typeface="B Nazanin" panose="00000400000000000000" pitchFamily="2" charset="-78"/>
              </a:rPr>
              <a:t>الف) «گُل‌ زرد» استعاره از چیست؟</a:t>
            </a:r>
          </a:p>
          <a:p>
            <a:pPr algn="r" rtl="1">
              <a:lnSpc>
                <a:spcPct val="200000"/>
              </a:lnSpc>
            </a:pPr>
            <a:r>
              <a:rPr lang="fa-IR" sz="2400" b="1" dirty="0">
                <a:cs typeface="B Nazanin" panose="00000400000000000000" pitchFamily="2" charset="-78"/>
              </a:rPr>
              <a:t>ب) واژۀ مشخٌص شده، چه نوع استعاره‌ای است؟</a:t>
            </a:r>
          </a:p>
          <a:p>
            <a:pPr algn="r" rtl="1">
              <a:lnSpc>
                <a:spcPct val="200000"/>
              </a:lnSpc>
            </a:pPr>
            <a:r>
              <a:rPr lang="fa-IR" sz="2400" b="1" dirty="0">
                <a:cs typeface="B Nazanin" panose="00000400000000000000" pitchFamily="2" charset="-78"/>
              </a:rPr>
              <a:t>پ) یک استعارۀ دیگر شبیه به این نوع استعاره، در بیت بالا مشخّص کنید.</a:t>
            </a:r>
          </a:p>
        </p:txBody>
      </p:sp>
    </p:spTree>
    <p:extLst>
      <p:ext uri="{BB962C8B-B14F-4D97-AF65-F5344CB8AC3E}">
        <p14:creationId xmlns:p14="http://schemas.microsoft.com/office/powerpoint/2010/main" val="156682919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E8C42D05-B8A5-51F6-CEA5-FE3150CFA5C5}"/>
              </a:ext>
            </a:extLst>
          </p:cNvPr>
          <p:cNvSpPr txBox="1"/>
          <p:nvPr/>
        </p:nvSpPr>
        <p:spPr>
          <a:xfrm>
            <a:off x="801858" y="347037"/>
            <a:ext cx="11240086" cy="3693319"/>
          </a:xfrm>
          <a:prstGeom prst="rect">
            <a:avLst/>
          </a:prstGeom>
          <a:noFill/>
        </p:spPr>
        <p:txBody>
          <a:bodyPr wrap="square">
            <a:spAutoFit/>
          </a:bodyPr>
          <a:lstStyle/>
          <a:p>
            <a:pPr algn="r" rtl="1">
              <a:lnSpc>
                <a:spcPct val="200000"/>
              </a:lnSpc>
            </a:pPr>
            <a:r>
              <a:rPr lang="fa-IR" sz="2400" b="1" dirty="0">
                <a:cs typeface="B Titr" panose="00000700000000000000" pitchFamily="2" charset="-78"/>
              </a:rPr>
              <a:t>استعاره:</a:t>
            </a:r>
          </a:p>
          <a:p>
            <a:pPr algn="r" rtl="1">
              <a:lnSpc>
                <a:spcPct val="200000"/>
              </a:lnSpc>
            </a:pPr>
            <a:r>
              <a:rPr lang="fa-IR" sz="2400" b="1" dirty="0">
                <a:latin typeface="2-B Titr"/>
                <a:cs typeface="B Titr" panose="00000700000000000000" pitchFamily="2" charset="-78"/>
              </a:rPr>
              <a:t>سؤالات نهایی:</a:t>
            </a:r>
          </a:p>
          <a:p>
            <a:pPr algn="r" rtl="1">
              <a:lnSpc>
                <a:spcPct val="200000"/>
              </a:lnSpc>
            </a:pPr>
            <a:r>
              <a:rPr lang="fa-IR" sz="2400" b="1" dirty="0">
                <a:cs typeface="B Nazanin" panose="00000400000000000000" pitchFamily="2" charset="-78"/>
              </a:rPr>
              <a:t>13-کدام واژه در بیت زیر هم «استعاره» و هم نوعی «مجاز» است؟ «علاقۀ» این مجاز را بنویسید.</a:t>
            </a:r>
          </a:p>
          <a:p>
            <a:pPr algn="r" rtl="1">
              <a:lnSpc>
                <a:spcPct val="200000"/>
              </a:lnSpc>
            </a:pPr>
            <a:r>
              <a:rPr lang="fa-IR" sz="2400" b="1" dirty="0">
                <a:cs typeface="B Nazanin" panose="00000400000000000000" pitchFamily="2" charset="-78"/>
              </a:rPr>
              <a:t> «الا ای باد شبگیری بگو آن ماه مجلس را	 	 تو آزادی و خَلقی در غم رویت گرفتاران»</a:t>
            </a:r>
          </a:p>
          <a:p>
            <a:pPr algn="r" rtl="1">
              <a:lnSpc>
                <a:spcPct val="200000"/>
              </a:lnSpc>
            </a:pPr>
            <a:endParaRPr lang="fa-IR" sz="2400" b="1" dirty="0">
              <a:cs typeface="B Nazanin" panose="00000400000000000000" pitchFamily="2" charset="-78"/>
            </a:endParaRPr>
          </a:p>
        </p:txBody>
      </p:sp>
    </p:spTree>
    <p:extLst>
      <p:ext uri="{BB962C8B-B14F-4D97-AF65-F5344CB8AC3E}">
        <p14:creationId xmlns:p14="http://schemas.microsoft.com/office/powerpoint/2010/main" val="254435545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807599ED-DAED-261D-6661-C894975C9378}"/>
              </a:ext>
            </a:extLst>
          </p:cNvPr>
          <p:cNvSpPr txBox="1"/>
          <p:nvPr/>
        </p:nvSpPr>
        <p:spPr>
          <a:xfrm>
            <a:off x="801858" y="347037"/>
            <a:ext cx="11240086" cy="4431983"/>
          </a:xfrm>
          <a:prstGeom prst="rect">
            <a:avLst/>
          </a:prstGeom>
          <a:noFill/>
        </p:spPr>
        <p:txBody>
          <a:bodyPr wrap="square">
            <a:spAutoFit/>
          </a:bodyPr>
          <a:lstStyle/>
          <a:p>
            <a:pPr algn="r" rtl="1">
              <a:lnSpc>
                <a:spcPct val="200000"/>
              </a:lnSpc>
            </a:pPr>
            <a:r>
              <a:rPr lang="fa-IR" sz="2400" b="1" dirty="0">
                <a:cs typeface="B Titr" panose="00000700000000000000" pitchFamily="2" charset="-78"/>
              </a:rPr>
              <a:t>استعاره:</a:t>
            </a:r>
          </a:p>
          <a:p>
            <a:pPr algn="r" rtl="1">
              <a:lnSpc>
                <a:spcPct val="200000"/>
              </a:lnSpc>
            </a:pPr>
            <a:r>
              <a:rPr lang="fa-IR" sz="2400" b="1" dirty="0">
                <a:latin typeface="2-B Titr"/>
                <a:cs typeface="B Titr" panose="00000700000000000000" pitchFamily="2" charset="-78"/>
              </a:rPr>
              <a:t>سؤالات نهایی:</a:t>
            </a:r>
          </a:p>
          <a:p>
            <a:pPr algn="r" rtl="1">
              <a:lnSpc>
                <a:spcPct val="200000"/>
              </a:lnSpc>
            </a:pPr>
            <a:r>
              <a:rPr lang="fa-IR" sz="2400" b="1" dirty="0">
                <a:cs typeface="B Nazanin" panose="00000400000000000000" pitchFamily="2" charset="-78"/>
              </a:rPr>
              <a:t>14-باتوجّه به بیت «در زلف چون کمندش ای دل مپیچ، کان جا / سرها بریده بینی بی‌جُرم و بی‌جنایت»</a:t>
            </a:r>
          </a:p>
          <a:p>
            <a:pPr algn="r" rtl="1">
              <a:lnSpc>
                <a:spcPct val="200000"/>
              </a:lnSpc>
            </a:pPr>
            <a:r>
              <a:rPr lang="fa-IR" sz="2400" b="1" dirty="0">
                <a:cs typeface="B Nazanin" panose="00000400000000000000" pitchFamily="2" charset="-78"/>
              </a:rPr>
              <a:t>الف) یک «استعاره» بیابید.</a:t>
            </a:r>
          </a:p>
          <a:p>
            <a:pPr algn="r" rtl="1">
              <a:lnSpc>
                <a:spcPct val="200000"/>
              </a:lnSpc>
            </a:pPr>
            <a:r>
              <a:rPr lang="fa-IR" sz="2400" b="1" dirty="0">
                <a:cs typeface="B Nazanin" panose="00000400000000000000" pitchFamily="2" charset="-78"/>
              </a:rPr>
              <a:t>ب) «مشبّهٌ‌به» این استعاره را بنویسید.</a:t>
            </a:r>
          </a:p>
          <a:p>
            <a:pPr algn="r" rtl="1">
              <a:lnSpc>
                <a:spcPct val="200000"/>
              </a:lnSpc>
            </a:pPr>
            <a:r>
              <a:rPr lang="fa-IR" sz="2400" b="1" dirty="0">
                <a:cs typeface="B Nazanin" panose="00000400000000000000" pitchFamily="2" charset="-78"/>
              </a:rPr>
              <a:t>پ) باتوجّه به «مشبّهٌ‌به» نوع دقیق این استعاره را مشخّص کنید.</a:t>
            </a:r>
          </a:p>
        </p:txBody>
      </p:sp>
    </p:spTree>
    <p:extLst>
      <p:ext uri="{BB962C8B-B14F-4D97-AF65-F5344CB8AC3E}">
        <p14:creationId xmlns:p14="http://schemas.microsoft.com/office/powerpoint/2010/main" val="86001027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4C3BA70-15C8-98B3-D171-DCD5A17FB4CE}"/>
              </a:ext>
            </a:extLst>
          </p:cNvPr>
          <p:cNvSpPr txBox="1"/>
          <p:nvPr/>
        </p:nvSpPr>
        <p:spPr>
          <a:xfrm>
            <a:off x="801858" y="347037"/>
            <a:ext cx="11240086" cy="2954655"/>
          </a:xfrm>
          <a:prstGeom prst="rect">
            <a:avLst/>
          </a:prstGeom>
          <a:noFill/>
        </p:spPr>
        <p:txBody>
          <a:bodyPr wrap="square">
            <a:spAutoFit/>
          </a:bodyPr>
          <a:lstStyle/>
          <a:p>
            <a:pPr algn="r" rtl="1">
              <a:lnSpc>
                <a:spcPct val="200000"/>
              </a:lnSpc>
            </a:pPr>
            <a:r>
              <a:rPr lang="fa-IR" sz="2400" b="1" dirty="0">
                <a:cs typeface="B Titr" panose="00000700000000000000" pitchFamily="2" charset="-78"/>
              </a:rPr>
              <a:t>استعاره:</a:t>
            </a:r>
          </a:p>
          <a:p>
            <a:pPr algn="r" rtl="1">
              <a:lnSpc>
                <a:spcPct val="200000"/>
              </a:lnSpc>
            </a:pPr>
            <a:r>
              <a:rPr lang="fa-IR" sz="2400" b="1" dirty="0">
                <a:latin typeface="2-B Titr"/>
                <a:cs typeface="B Titr" panose="00000700000000000000" pitchFamily="2" charset="-78"/>
              </a:rPr>
              <a:t>سؤالات نهایی:</a:t>
            </a:r>
          </a:p>
          <a:p>
            <a:pPr algn="r" rtl="1">
              <a:lnSpc>
                <a:spcPct val="200000"/>
              </a:lnSpc>
            </a:pPr>
            <a:r>
              <a:rPr lang="fa-IR" sz="2400" b="1" dirty="0">
                <a:cs typeface="B Nazanin" panose="00000400000000000000" pitchFamily="2" charset="-78"/>
              </a:rPr>
              <a:t>15-در بیت «در پیشگاه دل، تو بهاری‌ترین بهار / در آسمان جان، تو طلایی‌ترین شبی» ترکیب مشخّص شده، چه نوع استعاره‌ای است و چگونه پدید آمده است؟</a:t>
            </a:r>
          </a:p>
        </p:txBody>
      </p:sp>
    </p:spTree>
    <p:extLst>
      <p:ext uri="{BB962C8B-B14F-4D97-AF65-F5344CB8AC3E}">
        <p14:creationId xmlns:p14="http://schemas.microsoft.com/office/powerpoint/2010/main" val="338741993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E61ED9B8-C3B6-EF14-1D3C-8B46B479CF41}"/>
              </a:ext>
            </a:extLst>
          </p:cNvPr>
          <p:cNvSpPr txBox="1"/>
          <p:nvPr/>
        </p:nvSpPr>
        <p:spPr>
          <a:xfrm>
            <a:off x="801858" y="347037"/>
            <a:ext cx="11240086" cy="2215991"/>
          </a:xfrm>
          <a:prstGeom prst="rect">
            <a:avLst/>
          </a:prstGeom>
          <a:noFill/>
        </p:spPr>
        <p:txBody>
          <a:bodyPr wrap="square">
            <a:spAutoFit/>
          </a:bodyPr>
          <a:lstStyle/>
          <a:p>
            <a:pPr algn="r" rtl="1">
              <a:lnSpc>
                <a:spcPct val="200000"/>
              </a:lnSpc>
            </a:pPr>
            <a:r>
              <a:rPr lang="fa-IR" sz="2400" b="1" dirty="0">
                <a:cs typeface="B Titr" panose="00000700000000000000" pitchFamily="2" charset="-78"/>
              </a:rPr>
              <a:t>استعاره:</a:t>
            </a:r>
          </a:p>
          <a:p>
            <a:pPr algn="r" rtl="1">
              <a:lnSpc>
                <a:spcPct val="200000"/>
              </a:lnSpc>
            </a:pPr>
            <a:r>
              <a:rPr lang="fa-IR" sz="2400" b="1" dirty="0">
                <a:latin typeface="2-B Titr"/>
                <a:cs typeface="B Titr" panose="00000700000000000000" pitchFamily="2" charset="-78"/>
              </a:rPr>
              <a:t>سؤالات نهایی:</a:t>
            </a:r>
          </a:p>
          <a:p>
            <a:pPr algn="r" rtl="1">
              <a:lnSpc>
                <a:spcPct val="200000"/>
              </a:lnSpc>
            </a:pPr>
            <a:r>
              <a:rPr lang="fa-IR" sz="2400" b="1" dirty="0">
                <a:cs typeface="B Nazanin" panose="00000400000000000000" pitchFamily="2" charset="-78"/>
              </a:rPr>
              <a:t>16-عبارتی بنویسید که در آن واژۀ «بازار» به صورت استعارۀ مصرّحه به‌کار رفته باشد.</a:t>
            </a:r>
          </a:p>
        </p:txBody>
      </p:sp>
    </p:spTree>
    <p:extLst>
      <p:ext uri="{BB962C8B-B14F-4D97-AF65-F5344CB8AC3E}">
        <p14:creationId xmlns:p14="http://schemas.microsoft.com/office/powerpoint/2010/main" val="258698101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1ED3EDB6-30B8-17B4-F1EE-FAD1F3DA5221}"/>
              </a:ext>
            </a:extLst>
          </p:cNvPr>
          <p:cNvSpPr txBox="1"/>
          <p:nvPr/>
        </p:nvSpPr>
        <p:spPr>
          <a:xfrm>
            <a:off x="801858" y="347037"/>
            <a:ext cx="11240086" cy="2954655"/>
          </a:xfrm>
          <a:prstGeom prst="rect">
            <a:avLst/>
          </a:prstGeom>
          <a:noFill/>
        </p:spPr>
        <p:txBody>
          <a:bodyPr wrap="square">
            <a:spAutoFit/>
          </a:bodyPr>
          <a:lstStyle/>
          <a:p>
            <a:pPr algn="r" rtl="1">
              <a:lnSpc>
                <a:spcPct val="200000"/>
              </a:lnSpc>
            </a:pPr>
            <a:r>
              <a:rPr lang="fa-IR" sz="2400" b="1" dirty="0">
                <a:cs typeface="B Titr" panose="00000700000000000000" pitchFamily="2" charset="-78"/>
              </a:rPr>
              <a:t>استعاره:</a:t>
            </a:r>
          </a:p>
          <a:p>
            <a:pPr algn="r" rtl="1">
              <a:lnSpc>
                <a:spcPct val="200000"/>
              </a:lnSpc>
            </a:pPr>
            <a:r>
              <a:rPr lang="fa-IR" sz="2400" b="1" dirty="0">
                <a:latin typeface="2-B Titr"/>
                <a:cs typeface="B Titr" panose="00000700000000000000" pitchFamily="2" charset="-78"/>
              </a:rPr>
              <a:t>سؤالات نهایی:</a:t>
            </a:r>
          </a:p>
          <a:p>
            <a:pPr algn="r" rtl="1">
              <a:lnSpc>
                <a:spcPct val="200000"/>
              </a:lnSpc>
            </a:pPr>
            <a:r>
              <a:rPr lang="fa-IR" sz="2400" b="1" dirty="0">
                <a:cs typeface="B Nazanin" panose="00000400000000000000" pitchFamily="2" charset="-78"/>
              </a:rPr>
              <a:t>17-در عبارت زیر، نوع استعاره را بیابید و «مشبّهٌ‌به» این استعاره را بنویسید.</a:t>
            </a:r>
          </a:p>
          <a:p>
            <a:pPr algn="r" rtl="1">
              <a:lnSpc>
                <a:spcPct val="200000"/>
              </a:lnSpc>
            </a:pPr>
            <a:r>
              <a:rPr lang="fa-IR" sz="2400" b="1" dirty="0">
                <a:cs typeface="B Nazanin" panose="00000400000000000000" pitchFamily="2" charset="-78"/>
              </a:rPr>
              <a:t>«به صحرا شدم؛ عشق باریده بود.»</a:t>
            </a:r>
          </a:p>
        </p:txBody>
      </p:sp>
    </p:spTree>
    <p:extLst>
      <p:ext uri="{BB962C8B-B14F-4D97-AF65-F5344CB8AC3E}">
        <p14:creationId xmlns:p14="http://schemas.microsoft.com/office/powerpoint/2010/main" val="365159912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81141A7-6F38-3897-CE46-684FE04E1F23}"/>
              </a:ext>
            </a:extLst>
          </p:cNvPr>
          <p:cNvSpPr txBox="1"/>
          <p:nvPr/>
        </p:nvSpPr>
        <p:spPr>
          <a:xfrm>
            <a:off x="801858" y="347037"/>
            <a:ext cx="11240086" cy="4431983"/>
          </a:xfrm>
          <a:prstGeom prst="rect">
            <a:avLst/>
          </a:prstGeom>
          <a:noFill/>
        </p:spPr>
        <p:txBody>
          <a:bodyPr wrap="square">
            <a:spAutoFit/>
          </a:bodyPr>
          <a:lstStyle/>
          <a:p>
            <a:pPr algn="r" rtl="1">
              <a:lnSpc>
                <a:spcPct val="200000"/>
              </a:lnSpc>
            </a:pPr>
            <a:r>
              <a:rPr lang="fa-IR" sz="2400" b="1" dirty="0">
                <a:cs typeface="B Titr" panose="00000700000000000000" pitchFamily="2" charset="-78"/>
              </a:rPr>
              <a:t>استعاره:</a:t>
            </a:r>
          </a:p>
          <a:p>
            <a:pPr algn="r" rtl="1">
              <a:lnSpc>
                <a:spcPct val="200000"/>
              </a:lnSpc>
            </a:pPr>
            <a:r>
              <a:rPr lang="fa-IR" sz="2400" b="1" dirty="0">
                <a:latin typeface="2-B Titr"/>
                <a:cs typeface="B Titr" panose="00000700000000000000" pitchFamily="2" charset="-78"/>
              </a:rPr>
              <a:t>سؤالات نهایی:</a:t>
            </a:r>
          </a:p>
          <a:p>
            <a:pPr algn="r" rtl="1">
              <a:lnSpc>
                <a:spcPct val="200000"/>
              </a:lnSpc>
            </a:pPr>
            <a:r>
              <a:rPr lang="fa-IR" sz="2400" b="1" dirty="0">
                <a:cs typeface="B Nazanin" panose="00000400000000000000" pitchFamily="2" charset="-78"/>
              </a:rPr>
              <a:t>18-در بیت «گُلا و تازه بهارا، تویی که عارض تو / طراوت گُل و بوی بهار من دارد»</a:t>
            </a:r>
          </a:p>
          <a:p>
            <a:pPr algn="r" rtl="1">
              <a:lnSpc>
                <a:spcPct val="200000"/>
              </a:lnSpc>
            </a:pPr>
            <a:r>
              <a:rPr lang="fa-IR" sz="2400" b="1" dirty="0">
                <a:cs typeface="B Nazanin" panose="00000400000000000000" pitchFamily="2" charset="-78"/>
              </a:rPr>
              <a:t>الف) کدام واژه‌ها در معنی اصلی خود، به کار نرفته‌اند؟</a:t>
            </a:r>
          </a:p>
          <a:p>
            <a:pPr algn="r" rtl="1">
              <a:lnSpc>
                <a:spcPct val="200000"/>
              </a:lnSpc>
            </a:pPr>
            <a:r>
              <a:rPr lang="fa-IR" sz="2400" b="1" dirty="0">
                <a:cs typeface="B Nazanin" panose="00000400000000000000" pitchFamily="2" charset="-78"/>
              </a:rPr>
              <a:t>ب) این هنر شاعرانه، سبب پیدایش کدام نوع استعاره شده است؟</a:t>
            </a:r>
          </a:p>
          <a:p>
            <a:pPr algn="r" rtl="1">
              <a:lnSpc>
                <a:spcPct val="200000"/>
              </a:lnSpc>
            </a:pPr>
            <a:r>
              <a:rPr lang="fa-IR" sz="2400" b="1" dirty="0">
                <a:cs typeface="B Nazanin" panose="00000400000000000000" pitchFamily="2" charset="-78"/>
              </a:rPr>
              <a:t>پ) مفهوم این استعاره‌ها را بنویسید.</a:t>
            </a:r>
          </a:p>
        </p:txBody>
      </p:sp>
    </p:spTree>
    <p:extLst>
      <p:ext uri="{BB962C8B-B14F-4D97-AF65-F5344CB8AC3E}">
        <p14:creationId xmlns:p14="http://schemas.microsoft.com/office/powerpoint/2010/main" val="246375261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07C16A1E-AFF7-E47C-22D5-095F68312DB0}"/>
              </a:ext>
            </a:extLst>
          </p:cNvPr>
          <p:cNvSpPr txBox="1"/>
          <p:nvPr/>
        </p:nvSpPr>
        <p:spPr>
          <a:xfrm>
            <a:off x="1097280" y="220429"/>
            <a:ext cx="10874325" cy="2723823"/>
          </a:xfrm>
          <a:prstGeom prst="rect">
            <a:avLst/>
          </a:prstGeom>
          <a:noFill/>
        </p:spPr>
        <p:txBody>
          <a:bodyPr wrap="square">
            <a:spAutoFit/>
          </a:bodyPr>
          <a:lstStyle/>
          <a:p>
            <a:pPr algn="r" rtl="1">
              <a:lnSpc>
                <a:spcPct val="250000"/>
              </a:lnSpc>
            </a:pPr>
            <a:r>
              <a:rPr lang="fa-IR" sz="2400" b="1" dirty="0">
                <a:cs typeface="B Titr" panose="00000700000000000000" pitchFamily="2" charset="-78"/>
              </a:rPr>
              <a:t>استعاره:</a:t>
            </a:r>
          </a:p>
          <a:p>
            <a:pPr algn="r" rtl="1">
              <a:lnSpc>
                <a:spcPct val="250000"/>
              </a:lnSpc>
            </a:pPr>
            <a:r>
              <a:rPr lang="fa-IR" sz="2400" b="1" dirty="0">
                <a:cs typeface="B Nazanin" panose="00000400000000000000" pitchFamily="2" charset="-78"/>
              </a:rPr>
              <a:t>نمونه‌های دیگر:</a:t>
            </a:r>
          </a:p>
          <a:p>
            <a:pPr algn="r" rtl="1">
              <a:lnSpc>
                <a:spcPct val="250000"/>
              </a:lnSpc>
            </a:pPr>
            <a:r>
              <a:rPr lang="fa-IR" sz="2400" b="1" dirty="0">
                <a:cs typeface="B Nazanin" panose="00000400000000000000" pitchFamily="2" charset="-78"/>
              </a:rPr>
              <a:t>باز امشب ای ستارة تابان، نیامدی		 باز ای سپیدة شب هجران، نیامدی</a:t>
            </a:r>
            <a:endParaRPr lang="en-US" sz="2400" b="1" dirty="0">
              <a:cs typeface="B Nazanin" panose="00000400000000000000" pitchFamily="2" charset="-78"/>
            </a:endParaRPr>
          </a:p>
        </p:txBody>
      </p:sp>
    </p:spTree>
    <p:extLst>
      <p:ext uri="{BB962C8B-B14F-4D97-AF65-F5344CB8AC3E}">
        <p14:creationId xmlns:p14="http://schemas.microsoft.com/office/powerpoint/2010/main" val="3140673663"/>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BCF35AE-FDC3-AD2A-CD42-F17500E776AC}"/>
              </a:ext>
            </a:extLst>
          </p:cNvPr>
          <p:cNvSpPr txBox="1"/>
          <p:nvPr/>
        </p:nvSpPr>
        <p:spPr>
          <a:xfrm>
            <a:off x="801858" y="347037"/>
            <a:ext cx="11240086" cy="2954655"/>
          </a:xfrm>
          <a:prstGeom prst="rect">
            <a:avLst/>
          </a:prstGeom>
          <a:noFill/>
        </p:spPr>
        <p:txBody>
          <a:bodyPr wrap="square">
            <a:spAutoFit/>
          </a:bodyPr>
          <a:lstStyle/>
          <a:p>
            <a:pPr algn="r" rtl="1">
              <a:lnSpc>
                <a:spcPct val="200000"/>
              </a:lnSpc>
            </a:pPr>
            <a:r>
              <a:rPr lang="fa-IR" sz="2400" b="1" dirty="0">
                <a:cs typeface="B Titr" panose="00000700000000000000" pitchFamily="2" charset="-78"/>
              </a:rPr>
              <a:t>استعاره:</a:t>
            </a:r>
          </a:p>
          <a:p>
            <a:pPr algn="r" rtl="1">
              <a:lnSpc>
                <a:spcPct val="200000"/>
              </a:lnSpc>
            </a:pPr>
            <a:r>
              <a:rPr lang="fa-IR" sz="2400" b="1" dirty="0">
                <a:latin typeface="2-B Titr"/>
                <a:cs typeface="B Titr" panose="00000700000000000000" pitchFamily="2" charset="-78"/>
              </a:rPr>
              <a:t>سؤالات نهایی:</a:t>
            </a:r>
          </a:p>
          <a:p>
            <a:pPr algn="r" rtl="1">
              <a:lnSpc>
                <a:spcPct val="200000"/>
              </a:lnSpc>
            </a:pPr>
            <a:r>
              <a:rPr lang="fa-IR" sz="2400" b="1" dirty="0">
                <a:cs typeface="B Nazanin" panose="00000400000000000000" pitchFamily="2" charset="-78"/>
              </a:rPr>
              <a:t>19-در بیت زیر «استعاره»ها را بیابید و «مشبّه» این «استعارات» را تعیین کنید.</a:t>
            </a:r>
          </a:p>
          <a:p>
            <a:pPr algn="r" rtl="1">
              <a:lnSpc>
                <a:spcPct val="200000"/>
              </a:lnSpc>
            </a:pPr>
            <a:r>
              <a:rPr lang="fa-IR" sz="2400" b="1" dirty="0">
                <a:cs typeface="B Nazanin" panose="00000400000000000000" pitchFamily="2" charset="-78"/>
              </a:rPr>
              <a:t> «کس چو حافظ نگشود از رخ اندیشه نقاب    	 تا سر زلف سخن را به قلم شانه زدند»</a:t>
            </a:r>
          </a:p>
        </p:txBody>
      </p:sp>
    </p:spTree>
    <p:extLst>
      <p:ext uri="{BB962C8B-B14F-4D97-AF65-F5344CB8AC3E}">
        <p14:creationId xmlns:p14="http://schemas.microsoft.com/office/powerpoint/2010/main" val="3073472263"/>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97F3BBF-78F1-3C6D-17FF-C193E8CE858E}"/>
              </a:ext>
            </a:extLst>
          </p:cNvPr>
          <p:cNvSpPr txBox="1"/>
          <p:nvPr/>
        </p:nvSpPr>
        <p:spPr>
          <a:xfrm>
            <a:off x="801858" y="347037"/>
            <a:ext cx="11240086" cy="3693319"/>
          </a:xfrm>
          <a:prstGeom prst="rect">
            <a:avLst/>
          </a:prstGeom>
          <a:noFill/>
        </p:spPr>
        <p:txBody>
          <a:bodyPr wrap="square">
            <a:spAutoFit/>
          </a:bodyPr>
          <a:lstStyle/>
          <a:p>
            <a:pPr algn="r" rtl="1">
              <a:lnSpc>
                <a:spcPct val="200000"/>
              </a:lnSpc>
            </a:pPr>
            <a:r>
              <a:rPr lang="fa-IR" sz="2400" b="1" dirty="0">
                <a:cs typeface="B Titr" panose="00000700000000000000" pitchFamily="2" charset="-78"/>
              </a:rPr>
              <a:t>استعاره:</a:t>
            </a:r>
          </a:p>
          <a:p>
            <a:pPr algn="r" rtl="1">
              <a:lnSpc>
                <a:spcPct val="200000"/>
              </a:lnSpc>
            </a:pPr>
            <a:r>
              <a:rPr lang="fa-IR" sz="2400" b="1" dirty="0">
                <a:latin typeface="2-B Titr"/>
                <a:cs typeface="B Titr" panose="00000700000000000000" pitchFamily="2" charset="-78"/>
              </a:rPr>
              <a:t>سؤالات نهایی:</a:t>
            </a:r>
          </a:p>
          <a:p>
            <a:pPr algn="r" rtl="1">
              <a:lnSpc>
                <a:spcPct val="200000"/>
              </a:lnSpc>
            </a:pPr>
            <a:r>
              <a:rPr lang="fa-IR" sz="2400" b="1" dirty="0">
                <a:cs typeface="B Nazanin" panose="00000400000000000000" pitchFamily="2" charset="-78"/>
              </a:rPr>
              <a:t>20-باتوجّه به بیت «نَفَسی بیا و بنشین، سخنی بگو و بشنو /  که به تشنگی بِمُردم بَرِ آب زندگانی»</a:t>
            </a:r>
          </a:p>
          <a:p>
            <a:pPr algn="r" rtl="1">
              <a:lnSpc>
                <a:spcPct val="200000"/>
              </a:lnSpc>
            </a:pPr>
            <a:r>
              <a:rPr lang="fa-IR" sz="2400" b="1" dirty="0">
                <a:cs typeface="B Nazanin" panose="00000400000000000000" pitchFamily="2" charset="-78"/>
              </a:rPr>
              <a:t>الف) نوع «استعاره»های موجود در بیت را بنویسید.</a:t>
            </a:r>
          </a:p>
          <a:p>
            <a:pPr algn="r" rtl="1">
              <a:lnSpc>
                <a:spcPct val="200000"/>
              </a:lnSpc>
            </a:pPr>
            <a:r>
              <a:rPr lang="fa-IR" sz="2400" b="1" dirty="0">
                <a:cs typeface="B Nazanin" panose="00000400000000000000" pitchFamily="2" charset="-78"/>
              </a:rPr>
              <a:t>ب) غرض شاعر از کاربرد این «استعاره‌ها» در بیت، چیست؟</a:t>
            </a:r>
          </a:p>
        </p:txBody>
      </p:sp>
    </p:spTree>
    <p:extLst>
      <p:ext uri="{BB962C8B-B14F-4D97-AF65-F5344CB8AC3E}">
        <p14:creationId xmlns:p14="http://schemas.microsoft.com/office/powerpoint/2010/main" val="638002958"/>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3334F61-CBF7-5FA7-A417-C4A435886D91}"/>
              </a:ext>
            </a:extLst>
          </p:cNvPr>
          <p:cNvSpPr txBox="1"/>
          <p:nvPr/>
        </p:nvSpPr>
        <p:spPr>
          <a:xfrm>
            <a:off x="801858" y="347037"/>
            <a:ext cx="11240086" cy="3693319"/>
          </a:xfrm>
          <a:prstGeom prst="rect">
            <a:avLst/>
          </a:prstGeom>
          <a:noFill/>
        </p:spPr>
        <p:txBody>
          <a:bodyPr wrap="square">
            <a:spAutoFit/>
          </a:bodyPr>
          <a:lstStyle/>
          <a:p>
            <a:pPr algn="r" rtl="1">
              <a:lnSpc>
                <a:spcPct val="200000"/>
              </a:lnSpc>
            </a:pPr>
            <a:r>
              <a:rPr lang="fa-IR" sz="2400" b="1" dirty="0">
                <a:cs typeface="B Titr" panose="00000700000000000000" pitchFamily="2" charset="-78"/>
              </a:rPr>
              <a:t>استعاره:</a:t>
            </a:r>
          </a:p>
          <a:p>
            <a:pPr algn="r" rtl="1">
              <a:lnSpc>
                <a:spcPct val="200000"/>
              </a:lnSpc>
            </a:pPr>
            <a:r>
              <a:rPr lang="fa-IR" sz="2400" b="1" dirty="0">
                <a:latin typeface="2-B Titr"/>
                <a:cs typeface="B Titr" panose="00000700000000000000" pitchFamily="2" charset="-78"/>
              </a:rPr>
              <a:t>سؤالات نهایی:</a:t>
            </a:r>
          </a:p>
          <a:p>
            <a:pPr algn="r" rtl="1">
              <a:lnSpc>
                <a:spcPct val="200000"/>
              </a:lnSpc>
            </a:pPr>
            <a:r>
              <a:rPr lang="fa-IR" sz="2400" b="1" dirty="0">
                <a:cs typeface="B Nazanin" panose="00000400000000000000" pitchFamily="2" charset="-78"/>
              </a:rPr>
              <a:t>21-استعارۀ به کار رفته در بیت زیر را، به تشبیه تبدیل کنید به گونه‌ای که همۀ پایه‌های تشبیه در آن دیده شود.</a:t>
            </a:r>
          </a:p>
          <a:p>
            <a:pPr algn="r" rtl="1">
              <a:lnSpc>
                <a:spcPct val="200000"/>
              </a:lnSpc>
            </a:pPr>
            <a:r>
              <a:rPr lang="fa-IR" sz="2400" b="1" dirty="0">
                <a:cs typeface="B Nazanin" panose="00000400000000000000" pitchFamily="2" charset="-78"/>
              </a:rPr>
              <a:t> «مرا در خانه‌ی سروی هست کاندر سایۀ قدّش	 	 فراغ از سرو بستانی و شمشاد چمن دارم»</a:t>
            </a:r>
          </a:p>
        </p:txBody>
      </p:sp>
    </p:spTree>
    <p:extLst>
      <p:ext uri="{BB962C8B-B14F-4D97-AF65-F5344CB8AC3E}">
        <p14:creationId xmlns:p14="http://schemas.microsoft.com/office/powerpoint/2010/main" val="2259043083"/>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BA1BE87-4E0B-D446-347D-7784434A9424}"/>
              </a:ext>
            </a:extLst>
          </p:cNvPr>
          <p:cNvSpPr txBox="1"/>
          <p:nvPr/>
        </p:nvSpPr>
        <p:spPr>
          <a:xfrm>
            <a:off x="801858" y="347037"/>
            <a:ext cx="11240086" cy="2954655"/>
          </a:xfrm>
          <a:prstGeom prst="rect">
            <a:avLst/>
          </a:prstGeom>
          <a:noFill/>
        </p:spPr>
        <p:txBody>
          <a:bodyPr wrap="square">
            <a:spAutoFit/>
          </a:bodyPr>
          <a:lstStyle/>
          <a:p>
            <a:pPr algn="r" rtl="1">
              <a:lnSpc>
                <a:spcPct val="200000"/>
              </a:lnSpc>
            </a:pPr>
            <a:r>
              <a:rPr lang="fa-IR" sz="2400" b="1" dirty="0">
                <a:cs typeface="B Titr" panose="00000700000000000000" pitchFamily="2" charset="-78"/>
              </a:rPr>
              <a:t>استعاره:</a:t>
            </a:r>
          </a:p>
          <a:p>
            <a:pPr algn="r" rtl="1">
              <a:lnSpc>
                <a:spcPct val="200000"/>
              </a:lnSpc>
            </a:pPr>
            <a:r>
              <a:rPr lang="fa-IR" sz="2400" b="1" dirty="0">
                <a:latin typeface="2-B Titr"/>
                <a:cs typeface="B Titr" panose="00000700000000000000" pitchFamily="2" charset="-78"/>
              </a:rPr>
              <a:t>سؤالات نهایی:</a:t>
            </a:r>
          </a:p>
          <a:p>
            <a:pPr algn="r" rtl="1">
              <a:lnSpc>
                <a:spcPct val="200000"/>
              </a:lnSpc>
            </a:pPr>
            <a:r>
              <a:rPr lang="fa-IR" sz="2400" b="1" dirty="0">
                <a:cs typeface="B Nazanin" panose="00000400000000000000" pitchFamily="2" charset="-78"/>
              </a:rPr>
              <a:t>22-در بیت زیر «استعاره»ها را بیابید و «نوع» هر استعاره را بنویسید.</a:t>
            </a:r>
          </a:p>
          <a:p>
            <a:pPr algn="r" rtl="1">
              <a:lnSpc>
                <a:spcPct val="200000"/>
              </a:lnSpc>
            </a:pPr>
            <a:r>
              <a:rPr lang="fa-IR" sz="2400" b="1" dirty="0">
                <a:cs typeface="B Nazanin" panose="00000400000000000000" pitchFamily="2" charset="-78"/>
              </a:rPr>
              <a:t> «هر کو نکاشت مِهر و ز خوبی گلی نچید	 	 در رهگذار باد نگهبان لاله بود»</a:t>
            </a:r>
          </a:p>
        </p:txBody>
      </p:sp>
    </p:spTree>
    <p:extLst>
      <p:ext uri="{BB962C8B-B14F-4D97-AF65-F5344CB8AC3E}">
        <p14:creationId xmlns:p14="http://schemas.microsoft.com/office/powerpoint/2010/main" val="1488514750"/>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07FB474-0300-B61F-F9AC-4F1FBE0F58AE}"/>
              </a:ext>
            </a:extLst>
          </p:cNvPr>
          <p:cNvSpPr txBox="1"/>
          <p:nvPr/>
        </p:nvSpPr>
        <p:spPr>
          <a:xfrm>
            <a:off x="951914" y="2007024"/>
            <a:ext cx="11240086" cy="2246769"/>
          </a:xfrm>
          <a:prstGeom prst="rect">
            <a:avLst/>
          </a:prstGeom>
          <a:noFill/>
        </p:spPr>
        <p:txBody>
          <a:bodyPr wrap="square">
            <a:spAutoFit/>
          </a:bodyPr>
          <a:lstStyle/>
          <a:p>
            <a:pPr algn="ctr" rtl="1">
              <a:lnSpc>
                <a:spcPct val="200000"/>
              </a:lnSpc>
            </a:pPr>
            <a:r>
              <a:rPr lang="fa-IR" sz="8000" b="1" dirty="0">
                <a:cs typeface="B Titr" panose="00000700000000000000" pitchFamily="2" charset="-78"/>
              </a:rPr>
              <a:t>شاد و پیروز باشید</a:t>
            </a:r>
            <a:endParaRPr lang="fa-IR" sz="8000" b="1" dirty="0">
              <a:cs typeface="B Nazanin" panose="00000400000000000000" pitchFamily="2" charset="-78"/>
            </a:endParaRPr>
          </a:p>
        </p:txBody>
      </p:sp>
    </p:spTree>
    <p:extLst>
      <p:ext uri="{BB962C8B-B14F-4D97-AF65-F5344CB8AC3E}">
        <p14:creationId xmlns:p14="http://schemas.microsoft.com/office/powerpoint/2010/main" val="352484482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5B48A6A-5435-BB42-1701-F1238284AE39}"/>
              </a:ext>
            </a:extLst>
          </p:cNvPr>
          <p:cNvSpPr txBox="1"/>
          <p:nvPr/>
        </p:nvSpPr>
        <p:spPr>
          <a:xfrm>
            <a:off x="1097280" y="220429"/>
            <a:ext cx="10874325" cy="3647152"/>
          </a:xfrm>
          <a:prstGeom prst="rect">
            <a:avLst/>
          </a:prstGeom>
          <a:noFill/>
        </p:spPr>
        <p:txBody>
          <a:bodyPr wrap="square">
            <a:spAutoFit/>
          </a:bodyPr>
          <a:lstStyle/>
          <a:p>
            <a:pPr algn="r" rtl="1">
              <a:lnSpc>
                <a:spcPct val="250000"/>
              </a:lnSpc>
            </a:pPr>
            <a:r>
              <a:rPr lang="fa-IR" sz="2400" b="1" dirty="0">
                <a:cs typeface="B Titr" panose="00000700000000000000" pitchFamily="2" charset="-78"/>
              </a:rPr>
              <a:t>استعاره:</a:t>
            </a:r>
          </a:p>
          <a:p>
            <a:pPr algn="r" rtl="1">
              <a:lnSpc>
                <a:spcPct val="250000"/>
              </a:lnSpc>
            </a:pPr>
            <a:r>
              <a:rPr lang="fa-IR" sz="2400" b="1" dirty="0">
                <a:cs typeface="B Nazanin" panose="00000400000000000000" pitchFamily="2" charset="-78"/>
              </a:rPr>
              <a:t>نمونه‌های دیگر:</a:t>
            </a:r>
          </a:p>
          <a:p>
            <a:pPr algn="r" rtl="1">
              <a:lnSpc>
                <a:spcPct val="250000"/>
              </a:lnSpc>
            </a:pPr>
            <a:r>
              <a:rPr lang="fa-IR" sz="2400" b="1" dirty="0">
                <a:cs typeface="B Nazanin" panose="00000400000000000000" pitchFamily="2" charset="-78"/>
              </a:rPr>
              <a:t>شبی در بوستان با یکی از دوستان اتّفاق مبیت افتاد؛ موضعی خوش وخرّم و درختان درهم؛گفتی که </a:t>
            </a:r>
            <a:r>
              <a:rPr lang="fa-IR" sz="2400" b="1" dirty="0">
                <a:solidFill>
                  <a:srgbClr val="FF0000"/>
                </a:solidFill>
                <a:cs typeface="B Nazanin" panose="00000400000000000000" pitchFamily="2" charset="-78"/>
              </a:rPr>
              <a:t>خردۀ مینا </a:t>
            </a:r>
            <a:r>
              <a:rPr lang="fa-IR" sz="2400" b="1" dirty="0">
                <a:cs typeface="B Nazanin" panose="00000400000000000000" pitchFamily="2" charset="-78"/>
              </a:rPr>
              <a:t>در خاکش ریخته و </a:t>
            </a:r>
            <a:r>
              <a:rPr lang="fa-IR" sz="2400" b="1" dirty="0">
                <a:solidFill>
                  <a:srgbClr val="FF0000"/>
                </a:solidFill>
                <a:cs typeface="B Nazanin" panose="00000400000000000000" pitchFamily="2" charset="-78"/>
              </a:rPr>
              <a:t>عقد ثریّا </a:t>
            </a:r>
            <a:r>
              <a:rPr lang="fa-IR" sz="2400" b="1" dirty="0">
                <a:cs typeface="B Nazanin" panose="00000400000000000000" pitchFamily="2" charset="-78"/>
              </a:rPr>
              <a:t>در تاکش آویخه</a:t>
            </a:r>
            <a:endParaRPr lang="en-US" sz="2400" b="1" dirty="0">
              <a:cs typeface="B Nazanin" panose="00000400000000000000" pitchFamily="2" charset="-78"/>
            </a:endParaRPr>
          </a:p>
        </p:txBody>
      </p:sp>
    </p:spTree>
    <p:extLst>
      <p:ext uri="{BB962C8B-B14F-4D97-AF65-F5344CB8AC3E}">
        <p14:creationId xmlns:p14="http://schemas.microsoft.com/office/powerpoint/2010/main" val="401288101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FBA17FBF-28DA-71DA-8868-F8B65BDCA755}"/>
              </a:ext>
            </a:extLst>
          </p:cNvPr>
          <p:cNvSpPr txBox="1"/>
          <p:nvPr/>
        </p:nvSpPr>
        <p:spPr>
          <a:xfrm>
            <a:off x="1097280" y="220429"/>
            <a:ext cx="10874325" cy="5909310"/>
          </a:xfrm>
          <a:prstGeom prst="rect">
            <a:avLst/>
          </a:prstGeom>
          <a:noFill/>
        </p:spPr>
        <p:txBody>
          <a:bodyPr wrap="square">
            <a:spAutoFit/>
          </a:bodyPr>
          <a:lstStyle/>
          <a:p>
            <a:pPr algn="r" rtl="1">
              <a:lnSpc>
                <a:spcPct val="200000"/>
              </a:lnSpc>
            </a:pPr>
            <a:r>
              <a:rPr lang="fa-IR" sz="2400" b="1" dirty="0">
                <a:cs typeface="B Titr" panose="00000700000000000000" pitchFamily="2" charset="-78"/>
              </a:rPr>
              <a:t>استعاره:</a:t>
            </a:r>
          </a:p>
          <a:p>
            <a:pPr algn="r" rtl="1">
              <a:lnSpc>
                <a:spcPct val="200000"/>
              </a:lnSpc>
            </a:pPr>
            <a:r>
              <a:rPr lang="fa-IR" sz="2400" b="1" dirty="0">
                <a:cs typeface="B Nazanin" panose="00000400000000000000" pitchFamily="2" charset="-78"/>
              </a:rPr>
              <a:t>روند تشبیه تا استعاره</a:t>
            </a:r>
          </a:p>
          <a:p>
            <a:pPr algn="r" rtl="1">
              <a:lnSpc>
                <a:spcPct val="200000"/>
              </a:lnSpc>
            </a:pPr>
            <a:endParaRPr lang="fa-IR" sz="2400" b="1" dirty="0">
              <a:cs typeface="B Nazanin" panose="00000400000000000000" pitchFamily="2" charset="-78"/>
            </a:endParaRPr>
          </a:p>
          <a:p>
            <a:pPr algn="r" rtl="1">
              <a:lnSpc>
                <a:spcPct val="200000"/>
              </a:lnSpc>
            </a:pPr>
            <a:endParaRPr lang="fa-IR" sz="2400" b="1" dirty="0">
              <a:cs typeface="B Nazanin" panose="00000400000000000000" pitchFamily="2" charset="-78"/>
            </a:endParaRPr>
          </a:p>
          <a:p>
            <a:pPr algn="r" rtl="1">
              <a:lnSpc>
                <a:spcPct val="200000"/>
              </a:lnSpc>
            </a:pPr>
            <a:endParaRPr lang="fa-IR" sz="2400" b="1" dirty="0">
              <a:cs typeface="B Nazanin" panose="00000400000000000000" pitchFamily="2" charset="-78"/>
            </a:endParaRPr>
          </a:p>
          <a:p>
            <a:pPr algn="r" rtl="1">
              <a:lnSpc>
                <a:spcPct val="200000"/>
              </a:lnSpc>
            </a:pPr>
            <a:endParaRPr lang="fa-IR" sz="2400" b="1" dirty="0">
              <a:cs typeface="B Nazanin" panose="00000400000000000000" pitchFamily="2" charset="-78"/>
            </a:endParaRPr>
          </a:p>
          <a:p>
            <a:pPr algn="r" rtl="1">
              <a:lnSpc>
                <a:spcPct val="200000"/>
              </a:lnSpc>
            </a:pPr>
            <a:r>
              <a:rPr lang="fa-IR" sz="2400" b="1" dirty="0">
                <a:cs typeface="B Nazanin" panose="00000400000000000000" pitchFamily="2" charset="-78"/>
              </a:rPr>
              <a:t>توجّه: با تبدیل چهار رکن (تشبیه گسترده) به دو رکن (تشبیه فشرده) و باز تبدیل دو رکن به یک رکن (استعاره) زیبایی سخن بیشتر می‌شود و کلام رساتر و هنری‌تر می‌گردد.</a:t>
            </a:r>
            <a:endParaRPr lang="en-US" sz="2400" b="1" dirty="0">
              <a:cs typeface="B Nazanin" panose="00000400000000000000" pitchFamily="2" charset="-78"/>
            </a:endParaRPr>
          </a:p>
        </p:txBody>
      </p:sp>
      <p:graphicFrame>
        <p:nvGraphicFramePr>
          <p:cNvPr id="3" name="Table 2">
            <a:extLst>
              <a:ext uri="{FF2B5EF4-FFF2-40B4-BE49-F238E27FC236}">
                <a16:creationId xmlns:a16="http://schemas.microsoft.com/office/drawing/2014/main" id="{1590DCBB-A560-85AB-CD9C-0E98931CC5DD}"/>
              </a:ext>
            </a:extLst>
          </p:cNvPr>
          <p:cNvGraphicFramePr>
            <a:graphicFrameLocks noGrp="1"/>
          </p:cNvGraphicFramePr>
          <p:nvPr>
            <p:extLst>
              <p:ext uri="{D42A27DB-BD31-4B8C-83A1-F6EECF244321}">
                <p14:modId xmlns:p14="http://schemas.microsoft.com/office/powerpoint/2010/main" val="2045221993"/>
              </p:ext>
            </p:extLst>
          </p:nvPr>
        </p:nvGraphicFramePr>
        <p:xfrm>
          <a:off x="1519311" y="1700973"/>
          <a:ext cx="10241280" cy="2519334"/>
        </p:xfrm>
        <a:graphic>
          <a:graphicData uri="http://schemas.openxmlformats.org/drawingml/2006/table">
            <a:tbl>
              <a:tblPr firstRow="1" bandRow="1">
                <a:tableStyleId>{5C22544A-7EE6-4342-B048-85BDC9FD1C3A}</a:tableStyleId>
              </a:tblPr>
              <a:tblGrid>
                <a:gridCol w="2048256">
                  <a:extLst>
                    <a:ext uri="{9D8B030D-6E8A-4147-A177-3AD203B41FA5}">
                      <a16:colId xmlns:a16="http://schemas.microsoft.com/office/drawing/2014/main" val="2816103620"/>
                    </a:ext>
                  </a:extLst>
                </a:gridCol>
                <a:gridCol w="2048256">
                  <a:extLst>
                    <a:ext uri="{9D8B030D-6E8A-4147-A177-3AD203B41FA5}">
                      <a16:colId xmlns:a16="http://schemas.microsoft.com/office/drawing/2014/main" val="268162841"/>
                    </a:ext>
                  </a:extLst>
                </a:gridCol>
                <a:gridCol w="2048256">
                  <a:extLst>
                    <a:ext uri="{9D8B030D-6E8A-4147-A177-3AD203B41FA5}">
                      <a16:colId xmlns:a16="http://schemas.microsoft.com/office/drawing/2014/main" val="3706994695"/>
                    </a:ext>
                  </a:extLst>
                </a:gridCol>
                <a:gridCol w="2048256">
                  <a:extLst>
                    <a:ext uri="{9D8B030D-6E8A-4147-A177-3AD203B41FA5}">
                      <a16:colId xmlns:a16="http://schemas.microsoft.com/office/drawing/2014/main" val="3352727956"/>
                    </a:ext>
                  </a:extLst>
                </a:gridCol>
                <a:gridCol w="2048256">
                  <a:extLst>
                    <a:ext uri="{9D8B030D-6E8A-4147-A177-3AD203B41FA5}">
                      <a16:colId xmlns:a16="http://schemas.microsoft.com/office/drawing/2014/main" val="488499955"/>
                    </a:ext>
                  </a:extLst>
                </a:gridCol>
              </a:tblGrid>
              <a:tr h="839778">
                <a:tc>
                  <a:txBody>
                    <a:bodyPr/>
                    <a:lstStyle/>
                    <a:p>
                      <a:pPr algn="r" rtl="1"/>
                      <a:r>
                        <a:rPr lang="fa-IR" sz="2400" b="1" dirty="0">
                          <a:solidFill>
                            <a:schemeClr val="tx1"/>
                          </a:solidFill>
                          <a:cs typeface="B Nazanin" panose="00000400000000000000" pitchFamily="2" charset="-78"/>
                        </a:rPr>
                        <a:t>مشبّهً به</a:t>
                      </a:r>
                      <a:endParaRPr lang="en-US" sz="2400" b="1" dirty="0">
                        <a:solidFill>
                          <a:schemeClr val="tx1"/>
                        </a:solidFill>
                        <a:cs typeface="B Nazanin" panose="00000400000000000000" pitchFamily="2" charset="-78"/>
                      </a:endParaRPr>
                    </a:p>
                  </a:txBody>
                  <a:tcPr>
                    <a:solidFill>
                      <a:schemeClr val="accent1">
                        <a:lumMod val="60000"/>
                        <a:lumOff val="40000"/>
                      </a:schemeClr>
                    </a:solidFill>
                  </a:tcPr>
                </a:tc>
                <a:tc>
                  <a:txBody>
                    <a:bodyPr/>
                    <a:lstStyle/>
                    <a:p>
                      <a:pPr algn="r" rtl="1"/>
                      <a:r>
                        <a:rPr lang="fa-IR" sz="2400" b="1" dirty="0">
                          <a:solidFill>
                            <a:schemeClr val="tx1"/>
                          </a:solidFill>
                          <a:cs typeface="B Nazanin" panose="00000400000000000000" pitchFamily="2" charset="-78"/>
                        </a:rPr>
                        <a:t>وجه شبه</a:t>
                      </a:r>
                      <a:endParaRPr lang="en-US" sz="2400" b="1" dirty="0">
                        <a:solidFill>
                          <a:schemeClr val="tx1"/>
                        </a:solidFill>
                        <a:cs typeface="B Nazanin" panose="00000400000000000000" pitchFamily="2" charset="-78"/>
                      </a:endParaRPr>
                    </a:p>
                  </a:txBody>
                  <a:tcPr>
                    <a:solidFill>
                      <a:schemeClr val="accent1">
                        <a:lumMod val="60000"/>
                        <a:lumOff val="40000"/>
                      </a:schemeClr>
                    </a:solidFill>
                  </a:tcPr>
                </a:tc>
                <a:tc>
                  <a:txBody>
                    <a:bodyPr/>
                    <a:lstStyle/>
                    <a:p>
                      <a:pPr algn="r" rtl="1"/>
                      <a:r>
                        <a:rPr lang="fa-IR" sz="2400" b="1" dirty="0">
                          <a:solidFill>
                            <a:schemeClr val="tx1"/>
                          </a:solidFill>
                          <a:cs typeface="B Nazanin" panose="00000400000000000000" pitchFamily="2" charset="-78"/>
                        </a:rPr>
                        <a:t>ادات تشبیه</a:t>
                      </a:r>
                      <a:endParaRPr lang="en-US" sz="2400" b="1" dirty="0">
                        <a:solidFill>
                          <a:schemeClr val="tx1"/>
                        </a:solidFill>
                        <a:cs typeface="B Nazanin" panose="00000400000000000000" pitchFamily="2" charset="-78"/>
                      </a:endParaRPr>
                    </a:p>
                  </a:txBody>
                  <a:tcPr>
                    <a:solidFill>
                      <a:schemeClr val="accent1">
                        <a:lumMod val="60000"/>
                        <a:lumOff val="40000"/>
                      </a:schemeClr>
                    </a:solidFill>
                  </a:tcPr>
                </a:tc>
                <a:tc>
                  <a:txBody>
                    <a:bodyPr/>
                    <a:lstStyle/>
                    <a:p>
                      <a:pPr algn="r" rtl="1"/>
                      <a:r>
                        <a:rPr lang="fa-IR" sz="2400" b="1" dirty="0">
                          <a:solidFill>
                            <a:schemeClr val="tx1"/>
                          </a:solidFill>
                          <a:cs typeface="B Nazanin" panose="00000400000000000000" pitchFamily="2" charset="-78"/>
                        </a:rPr>
                        <a:t>مشبّه</a:t>
                      </a:r>
                      <a:endParaRPr lang="en-US" sz="2400" b="1" dirty="0">
                        <a:solidFill>
                          <a:schemeClr val="tx1"/>
                        </a:solidFill>
                        <a:cs typeface="B Nazanin" panose="00000400000000000000" pitchFamily="2" charset="-78"/>
                      </a:endParaRPr>
                    </a:p>
                  </a:txBody>
                  <a:tcPr>
                    <a:solidFill>
                      <a:schemeClr val="accent1">
                        <a:lumMod val="60000"/>
                        <a:lumOff val="40000"/>
                      </a:schemeClr>
                    </a:solidFill>
                  </a:tcPr>
                </a:tc>
                <a:tc>
                  <a:txBody>
                    <a:bodyPr/>
                    <a:lstStyle/>
                    <a:p>
                      <a:pPr algn="r" rtl="1"/>
                      <a:r>
                        <a:rPr lang="fa-IR" sz="2400" b="1" dirty="0">
                          <a:solidFill>
                            <a:schemeClr val="tx1"/>
                          </a:solidFill>
                          <a:cs typeface="B Nazanin" panose="00000400000000000000" pitchFamily="2" charset="-78"/>
                        </a:rPr>
                        <a:t>تشبیه گسترده</a:t>
                      </a:r>
                      <a:endParaRPr lang="en-US" sz="2400" b="1" dirty="0">
                        <a:solidFill>
                          <a:schemeClr val="tx1"/>
                        </a:solidFill>
                        <a:cs typeface="B Nazanin" panose="00000400000000000000" pitchFamily="2" charset="-78"/>
                      </a:endParaRPr>
                    </a:p>
                  </a:txBody>
                  <a:tcPr>
                    <a:solidFill>
                      <a:schemeClr val="accent1">
                        <a:lumMod val="60000"/>
                        <a:lumOff val="40000"/>
                      </a:schemeClr>
                    </a:solidFill>
                  </a:tcPr>
                </a:tc>
                <a:extLst>
                  <a:ext uri="{0D108BD9-81ED-4DB2-BD59-A6C34878D82A}">
                    <a16:rowId xmlns:a16="http://schemas.microsoft.com/office/drawing/2014/main" val="2700841013"/>
                  </a:ext>
                </a:extLst>
              </a:tr>
              <a:tr h="839778">
                <a:tc gridSpan="2">
                  <a:txBody>
                    <a:bodyPr/>
                    <a:lstStyle/>
                    <a:p>
                      <a:pPr algn="r" rtl="1"/>
                      <a:r>
                        <a:rPr lang="fa-IR" sz="2400" b="1" dirty="0">
                          <a:solidFill>
                            <a:schemeClr val="tx1"/>
                          </a:solidFill>
                          <a:cs typeface="B Nazanin" panose="00000400000000000000" pitchFamily="2" charset="-78"/>
                        </a:rPr>
                        <a:t>مشبًّ به</a:t>
                      </a:r>
                      <a:endParaRPr lang="en-US" sz="2400" b="1" dirty="0">
                        <a:solidFill>
                          <a:schemeClr val="tx1"/>
                        </a:solidFill>
                        <a:cs typeface="B Nazanin" panose="00000400000000000000" pitchFamily="2" charset="-78"/>
                      </a:endParaRPr>
                    </a:p>
                  </a:txBody>
                  <a:tcPr>
                    <a:solidFill>
                      <a:schemeClr val="accent1">
                        <a:lumMod val="60000"/>
                        <a:lumOff val="40000"/>
                      </a:schemeClr>
                    </a:solidFill>
                  </a:tcPr>
                </a:tc>
                <a:tc hMerge="1">
                  <a:txBody>
                    <a:bodyPr/>
                    <a:lstStyle/>
                    <a:p>
                      <a:pPr algn="r" rtl="1"/>
                      <a:endParaRPr lang="en-US" sz="2400" b="1" dirty="0">
                        <a:solidFill>
                          <a:schemeClr val="tx1"/>
                        </a:solidFill>
                        <a:cs typeface="B Nazanin" panose="00000400000000000000" pitchFamily="2" charset="-78"/>
                      </a:endParaRPr>
                    </a:p>
                  </a:txBody>
                  <a:tcPr>
                    <a:solidFill>
                      <a:schemeClr val="accent1">
                        <a:lumMod val="60000"/>
                        <a:lumOff val="40000"/>
                      </a:schemeClr>
                    </a:solidFill>
                  </a:tcPr>
                </a:tc>
                <a:tc gridSpan="2">
                  <a:txBody>
                    <a:bodyPr/>
                    <a:lstStyle/>
                    <a:p>
                      <a:pPr algn="r" rtl="1"/>
                      <a:r>
                        <a:rPr lang="fa-IR" sz="2400" b="1" dirty="0">
                          <a:solidFill>
                            <a:schemeClr val="tx1"/>
                          </a:solidFill>
                          <a:cs typeface="B Nazanin" panose="00000400000000000000" pitchFamily="2" charset="-78"/>
                        </a:rPr>
                        <a:t>مشبّه</a:t>
                      </a:r>
                      <a:endParaRPr lang="en-US" sz="2400" b="1" dirty="0">
                        <a:solidFill>
                          <a:schemeClr val="tx1"/>
                        </a:solidFill>
                        <a:cs typeface="B Nazanin" panose="00000400000000000000" pitchFamily="2" charset="-78"/>
                      </a:endParaRPr>
                    </a:p>
                  </a:txBody>
                  <a:tcPr>
                    <a:solidFill>
                      <a:schemeClr val="accent1">
                        <a:lumMod val="60000"/>
                        <a:lumOff val="40000"/>
                      </a:schemeClr>
                    </a:solidFill>
                  </a:tcPr>
                </a:tc>
                <a:tc hMerge="1">
                  <a:txBody>
                    <a:bodyPr/>
                    <a:lstStyle/>
                    <a:p>
                      <a:pPr algn="r" rtl="1"/>
                      <a:endParaRPr lang="en-US" sz="2400" b="1" dirty="0">
                        <a:solidFill>
                          <a:schemeClr val="tx1"/>
                        </a:solidFill>
                        <a:cs typeface="B Nazanin" panose="00000400000000000000" pitchFamily="2" charset="-78"/>
                      </a:endParaRPr>
                    </a:p>
                  </a:txBody>
                  <a:tcPr>
                    <a:solidFill>
                      <a:schemeClr val="accent1">
                        <a:lumMod val="60000"/>
                        <a:lumOff val="40000"/>
                      </a:schemeClr>
                    </a:solidFill>
                  </a:tcPr>
                </a:tc>
                <a:tc>
                  <a:txBody>
                    <a:bodyPr/>
                    <a:lstStyle/>
                    <a:p>
                      <a:pPr algn="r" rtl="1"/>
                      <a:r>
                        <a:rPr lang="fa-IR" sz="2400" b="1" dirty="0">
                          <a:solidFill>
                            <a:schemeClr val="tx1"/>
                          </a:solidFill>
                          <a:cs typeface="B Nazanin" panose="00000400000000000000" pitchFamily="2" charset="-78"/>
                        </a:rPr>
                        <a:t>تشبیه فشرده</a:t>
                      </a:r>
                      <a:endParaRPr lang="en-US" sz="2400" b="1" dirty="0">
                        <a:solidFill>
                          <a:schemeClr val="tx1"/>
                        </a:solidFill>
                        <a:cs typeface="B Nazanin" panose="00000400000000000000" pitchFamily="2" charset="-78"/>
                      </a:endParaRPr>
                    </a:p>
                  </a:txBody>
                  <a:tcPr>
                    <a:solidFill>
                      <a:schemeClr val="accent1">
                        <a:lumMod val="60000"/>
                        <a:lumOff val="40000"/>
                      </a:schemeClr>
                    </a:solidFill>
                  </a:tcPr>
                </a:tc>
                <a:extLst>
                  <a:ext uri="{0D108BD9-81ED-4DB2-BD59-A6C34878D82A}">
                    <a16:rowId xmlns:a16="http://schemas.microsoft.com/office/drawing/2014/main" val="2486173309"/>
                  </a:ext>
                </a:extLst>
              </a:tr>
              <a:tr h="839778">
                <a:tc gridSpan="4">
                  <a:txBody>
                    <a:bodyPr/>
                    <a:lstStyle/>
                    <a:p>
                      <a:pPr algn="r" rtl="1"/>
                      <a:r>
                        <a:rPr lang="fa-IR" sz="2400" b="1" dirty="0">
                          <a:solidFill>
                            <a:schemeClr val="tx1"/>
                          </a:solidFill>
                          <a:cs typeface="B Nazanin" panose="00000400000000000000" pitchFamily="2" charset="-78"/>
                        </a:rPr>
                        <a:t>مشبّهً به/ مشبّه + ویژگی‌های مشبّهً به</a:t>
                      </a:r>
                      <a:endParaRPr lang="en-US" sz="2400" b="1" dirty="0">
                        <a:solidFill>
                          <a:schemeClr val="tx1"/>
                        </a:solidFill>
                        <a:cs typeface="B Nazanin" panose="00000400000000000000" pitchFamily="2" charset="-78"/>
                      </a:endParaRPr>
                    </a:p>
                  </a:txBody>
                  <a:tcPr>
                    <a:solidFill>
                      <a:schemeClr val="accent1">
                        <a:lumMod val="60000"/>
                        <a:lumOff val="40000"/>
                      </a:schemeClr>
                    </a:solidFill>
                  </a:tcPr>
                </a:tc>
                <a:tc hMerge="1">
                  <a:txBody>
                    <a:bodyPr/>
                    <a:lstStyle/>
                    <a:p>
                      <a:pPr algn="r" rtl="1"/>
                      <a:endParaRPr lang="en-US" sz="2400" b="1" dirty="0">
                        <a:solidFill>
                          <a:schemeClr val="tx1"/>
                        </a:solidFill>
                        <a:cs typeface="B Nazanin" panose="00000400000000000000" pitchFamily="2" charset="-78"/>
                      </a:endParaRPr>
                    </a:p>
                  </a:txBody>
                  <a:tcPr>
                    <a:solidFill>
                      <a:schemeClr val="accent1">
                        <a:lumMod val="60000"/>
                        <a:lumOff val="40000"/>
                      </a:schemeClr>
                    </a:solidFill>
                  </a:tcPr>
                </a:tc>
                <a:tc hMerge="1">
                  <a:txBody>
                    <a:bodyPr/>
                    <a:lstStyle/>
                    <a:p>
                      <a:pPr algn="r" rtl="1"/>
                      <a:endParaRPr lang="en-US" sz="2400" b="1" dirty="0">
                        <a:solidFill>
                          <a:schemeClr val="tx1"/>
                        </a:solidFill>
                        <a:cs typeface="B Nazanin" panose="00000400000000000000" pitchFamily="2" charset="-78"/>
                      </a:endParaRPr>
                    </a:p>
                  </a:txBody>
                  <a:tcPr>
                    <a:solidFill>
                      <a:schemeClr val="accent1">
                        <a:lumMod val="60000"/>
                        <a:lumOff val="40000"/>
                      </a:schemeClr>
                    </a:solidFill>
                  </a:tcPr>
                </a:tc>
                <a:tc hMerge="1">
                  <a:txBody>
                    <a:bodyPr/>
                    <a:lstStyle/>
                    <a:p>
                      <a:pPr algn="r" rtl="1"/>
                      <a:endParaRPr lang="en-US" sz="2400" b="1" dirty="0">
                        <a:solidFill>
                          <a:schemeClr val="tx1"/>
                        </a:solidFill>
                        <a:cs typeface="B Nazanin" panose="00000400000000000000" pitchFamily="2" charset="-78"/>
                      </a:endParaRPr>
                    </a:p>
                  </a:txBody>
                  <a:tcPr>
                    <a:solidFill>
                      <a:schemeClr val="accent1">
                        <a:lumMod val="60000"/>
                        <a:lumOff val="40000"/>
                      </a:schemeClr>
                    </a:solidFill>
                  </a:tcPr>
                </a:tc>
                <a:tc>
                  <a:txBody>
                    <a:bodyPr/>
                    <a:lstStyle/>
                    <a:p>
                      <a:pPr algn="r" rtl="1"/>
                      <a:r>
                        <a:rPr lang="fa-IR" sz="2400" b="1" dirty="0">
                          <a:solidFill>
                            <a:schemeClr val="tx1"/>
                          </a:solidFill>
                          <a:cs typeface="B Nazanin" panose="00000400000000000000" pitchFamily="2" charset="-78"/>
                        </a:rPr>
                        <a:t>استعاره</a:t>
                      </a:r>
                      <a:endParaRPr lang="en-US" sz="2400" b="1" dirty="0">
                        <a:solidFill>
                          <a:schemeClr val="tx1"/>
                        </a:solidFill>
                        <a:cs typeface="B Nazanin" panose="00000400000000000000" pitchFamily="2" charset="-78"/>
                      </a:endParaRPr>
                    </a:p>
                  </a:txBody>
                  <a:tcPr>
                    <a:solidFill>
                      <a:schemeClr val="accent1">
                        <a:lumMod val="60000"/>
                        <a:lumOff val="40000"/>
                      </a:schemeClr>
                    </a:solidFill>
                  </a:tcPr>
                </a:tc>
                <a:extLst>
                  <a:ext uri="{0D108BD9-81ED-4DB2-BD59-A6C34878D82A}">
                    <a16:rowId xmlns:a16="http://schemas.microsoft.com/office/drawing/2014/main" val="1551793901"/>
                  </a:ext>
                </a:extLst>
              </a:tr>
            </a:tbl>
          </a:graphicData>
        </a:graphic>
      </p:graphicFrame>
    </p:spTree>
    <p:extLst>
      <p:ext uri="{BB962C8B-B14F-4D97-AF65-F5344CB8AC3E}">
        <p14:creationId xmlns:p14="http://schemas.microsoft.com/office/powerpoint/2010/main" val="69766593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D220AAC-9B2D-FFEF-17D5-22681EC69726}"/>
              </a:ext>
            </a:extLst>
          </p:cNvPr>
          <p:cNvSpPr txBox="1"/>
          <p:nvPr/>
        </p:nvSpPr>
        <p:spPr>
          <a:xfrm>
            <a:off x="1097280" y="220429"/>
            <a:ext cx="10874325" cy="5170646"/>
          </a:xfrm>
          <a:prstGeom prst="rect">
            <a:avLst/>
          </a:prstGeom>
          <a:noFill/>
        </p:spPr>
        <p:txBody>
          <a:bodyPr wrap="square">
            <a:spAutoFit/>
          </a:bodyPr>
          <a:lstStyle/>
          <a:p>
            <a:pPr algn="r" rtl="1">
              <a:lnSpc>
                <a:spcPct val="200000"/>
              </a:lnSpc>
            </a:pPr>
            <a:r>
              <a:rPr lang="fa-IR" sz="2400" b="1" dirty="0">
                <a:cs typeface="B Titr" panose="00000700000000000000" pitchFamily="2" charset="-78"/>
              </a:rPr>
              <a:t>استعاره:</a:t>
            </a:r>
          </a:p>
          <a:p>
            <a:pPr algn="r" rtl="1">
              <a:lnSpc>
                <a:spcPct val="200000"/>
              </a:lnSpc>
            </a:pPr>
            <a:r>
              <a:rPr lang="fa-IR" sz="2400" b="1" dirty="0">
                <a:cs typeface="B Titr" panose="00000700000000000000" pitchFamily="2" charset="-78"/>
              </a:rPr>
              <a:t>انواع استعاره</a:t>
            </a:r>
          </a:p>
          <a:p>
            <a:pPr algn="r" rtl="1">
              <a:lnSpc>
                <a:spcPct val="200000"/>
              </a:lnSpc>
            </a:pPr>
            <a:r>
              <a:rPr lang="fa-IR" sz="2400" b="1" dirty="0">
                <a:cs typeface="B Nazanin" panose="00000400000000000000" pitchFamily="2" charset="-78"/>
              </a:rPr>
              <a:t>اگر از چهار رکن تشبیه دورکن (مشبّه و مشبّهً به) بماند، آرایۀ تشبیه داریم؛ اگر از دو رکن تشبیه فقط مشبّهً به باقی بماند به آن استعارۀ آشکار (مصرّحه) و اگر مشبّه به همراه لوازم یا ویژگی‌های مشبّهً به بیاید، استعارۀ پنهان (مکنیّه) می‌گویند.</a:t>
            </a:r>
          </a:p>
          <a:p>
            <a:pPr algn="r" rtl="1">
              <a:lnSpc>
                <a:spcPct val="200000"/>
              </a:lnSpc>
            </a:pPr>
            <a:r>
              <a:rPr lang="fa-IR" sz="2400" b="1" dirty="0">
                <a:cs typeface="B Nazanin" panose="00000400000000000000" pitchFamily="2" charset="-78"/>
              </a:rPr>
              <a:t>مثال:</a:t>
            </a:r>
          </a:p>
          <a:p>
            <a:pPr algn="r" rtl="1">
              <a:lnSpc>
                <a:spcPct val="200000"/>
              </a:lnSpc>
            </a:pPr>
            <a:r>
              <a:rPr lang="fa-IR" sz="2400" b="1" dirty="0">
                <a:cs typeface="B Nazanin" panose="00000400000000000000" pitchFamily="2" charset="-78"/>
              </a:rPr>
              <a:t>گفتا که مرو به غربت و می‌بارید		 از نرگس تر، به لاله بر مروارید</a:t>
            </a:r>
            <a:endParaRPr lang="en-US" sz="2400" b="1" dirty="0">
              <a:cs typeface="B Nazanin" panose="00000400000000000000" pitchFamily="2" charset="-78"/>
            </a:endParaRPr>
          </a:p>
        </p:txBody>
      </p:sp>
    </p:spTree>
    <p:extLst>
      <p:ext uri="{BB962C8B-B14F-4D97-AF65-F5344CB8AC3E}">
        <p14:creationId xmlns:p14="http://schemas.microsoft.com/office/powerpoint/2010/main" val="299511268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551D1B5-D95D-E2C2-4FB3-871E0FD7A2BA}"/>
              </a:ext>
            </a:extLst>
          </p:cNvPr>
          <p:cNvSpPr txBox="1"/>
          <p:nvPr/>
        </p:nvSpPr>
        <p:spPr>
          <a:xfrm>
            <a:off x="1097280" y="220429"/>
            <a:ext cx="10874325" cy="3693319"/>
          </a:xfrm>
          <a:prstGeom prst="rect">
            <a:avLst/>
          </a:prstGeom>
          <a:noFill/>
        </p:spPr>
        <p:txBody>
          <a:bodyPr wrap="square">
            <a:spAutoFit/>
          </a:bodyPr>
          <a:lstStyle/>
          <a:p>
            <a:pPr algn="r" rtl="1">
              <a:lnSpc>
                <a:spcPct val="200000"/>
              </a:lnSpc>
            </a:pPr>
            <a:r>
              <a:rPr lang="fa-IR" sz="2400" b="1" dirty="0">
                <a:cs typeface="B Titr" panose="00000700000000000000" pitchFamily="2" charset="-78"/>
              </a:rPr>
              <a:t>استعاره:</a:t>
            </a:r>
          </a:p>
          <a:p>
            <a:pPr algn="r" rtl="1">
              <a:lnSpc>
                <a:spcPct val="200000"/>
              </a:lnSpc>
            </a:pPr>
            <a:r>
              <a:rPr lang="fa-IR" sz="2400" b="1" dirty="0">
                <a:cs typeface="B Titr" panose="00000700000000000000" pitchFamily="2" charset="-78"/>
              </a:rPr>
              <a:t>1- استعارۀ آشکار (مصرّحه)</a:t>
            </a:r>
            <a:r>
              <a:rPr lang="fa-IR" sz="2400" b="1" dirty="0">
                <a:cs typeface="B Nazanin" panose="00000400000000000000" pitchFamily="2" charset="-78"/>
              </a:rPr>
              <a:t> یعنی؛ حذف مشبّه و باقی ماندن مشبّهً به؛ بع عبارت دیگر، مجاز با رابطۀ مشابهت.</a:t>
            </a:r>
          </a:p>
          <a:p>
            <a:pPr algn="r" rtl="1">
              <a:lnSpc>
                <a:spcPct val="200000"/>
              </a:lnSpc>
            </a:pPr>
            <a:r>
              <a:rPr lang="fa-IR" sz="2400" b="1" dirty="0">
                <a:cs typeface="B Nazanin" panose="00000400000000000000" pitchFamily="2" charset="-78"/>
              </a:rPr>
              <a:t>مثال:</a:t>
            </a:r>
          </a:p>
          <a:p>
            <a:pPr algn="r" rtl="1">
              <a:lnSpc>
                <a:spcPct val="200000"/>
              </a:lnSpc>
            </a:pPr>
            <a:r>
              <a:rPr lang="fa-IR" sz="2400" b="1" dirty="0">
                <a:cs typeface="B Nazanin" panose="00000400000000000000" pitchFamily="2" charset="-78"/>
              </a:rPr>
              <a:t>گفتا که مرو به غربت و می‌بارید		 از نرگس تر، به لاله بر مروارید</a:t>
            </a:r>
            <a:endParaRPr lang="en-US" sz="2400" b="1" dirty="0">
              <a:cs typeface="B Nazanin" panose="00000400000000000000" pitchFamily="2" charset="-78"/>
            </a:endParaRPr>
          </a:p>
        </p:txBody>
      </p:sp>
    </p:spTree>
    <p:extLst>
      <p:ext uri="{BB962C8B-B14F-4D97-AF65-F5344CB8AC3E}">
        <p14:creationId xmlns:p14="http://schemas.microsoft.com/office/powerpoint/2010/main" val="1229854425"/>
      </p:ext>
    </p:extLst>
  </p:cSld>
  <p:clrMapOvr>
    <a:masterClrMapping/>
  </p:clrMapOvr>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940</TotalTime>
  <Words>1953</Words>
  <Application>Microsoft Office PowerPoint</Application>
  <PresentationFormat>Widescreen</PresentationFormat>
  <Paragraphs>253</Paragraphs>
  <Slides>54</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54</vt:i4>
      </vt:variant>
    </vt:vector>
  </HeadingPairs>
  <TitlesOfParts>
    <vt:vector size="61" baseType="lpstr">
      <vt:lpstr>2-B Titr</vt:lpstr>
      <vt:lpstr>Arial</vt:lpstr>
      <vt:lpstr>B Nazanin</vt:lpstr>
      <vt:lpstr>B Titr</vt:lpstr>
      <vt:lpstr>Calibri</vt:lpstr>
      <vt:lpstr>Calibri Light</vt: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Ali</dc:creator>
  <cp:lastModifiedBy>avini.4</cp:lastModifiedBy>
  <cp:revision>9</cp:revision>
  <dcterms:created xsi:type="dcterms:W3CDTF">2025-01-23T12:26:59Z</dcterms:created>
  <dcterms:modified xsi:type="dcterms:W3CDTF">2025-01-24T11:17:02Z</dcterms:modified>
</cp:coreProperties>
</file>