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85" r:id="rId2"/>
    <p:sldId id="386" r:id="rId3"/>
    <p:sldId id="435" r:id="rId4"/>
    <p:sldId id="438" r:id="rId5"/>
    <p:sldId id="439" r:id="rId6"/>
    <p:sldId id="440" r:id="rId7"/>
    <p:sldId id="441" r:id="rId8"/>
    <p:sldId id="442" r:id="rId9"/>
    <p:sldId id="443" r:id="rId10"/>
    <p:sldId id="444" r:id="rId11"/>
    <p:sldId id="388" r:id="rId12"/>
    <p:sldId id="387" r:id="rId13"/>
    <p:sldId id="445" r:id="rId14"/>
    <p:sldId id="389" r:id="rId15"/>
    <p:sldId id="390" r:id="rId16"/>
    <p:sldId id="391" r:id="rId17"/>
    <p:sldId id="392" r:id="rId18"/>
    <p:sldId id="393" r:id="rId19"/>
    <p:sldId id="394" r:id="rId20"/>
    <p:sldId id="395" r:id="rId21"/>
    <p:sldId id="396" r:id="rId22"/>
    <p:sldId id="397" r:id="rId23"/>
    <p:sldId id="398" r:id="rId24"/>
    <p:sldId id="399" r:id="rId25"/>
    <p:sldId id="400" r:id="rId26"/>
    <p:sldId id="401" r:id="rId27"/>
    <p:sldId id="402" r:id="rId28"/>
    <p:sldId id="403" r:id="rId29"/>
    <p:sldId id="404" r:id="rId30"/>
    <p:sldId id="405" r:id="rId31"/>
    <p:sldId id="406" r:id="rId32"/>
    <p:sldId id="446" r:id="rId33"/>
    <p:sldId id="407" r:id="rId34"/>
    <p:sldId id="408" r:id="rId35"/>
    <p:sldId id="409" r:id="rId36"/>
    <p:sldId id="410" r:id="rId37"/>
    <p:sldId id="411" r:id="rId38"/>
    <p:sldId id="412" r:id="rId39"/>
    <p:sldId id="413" r:id="rId40"/>
    <p:sldId id="414" r:id="rId41"/>
    <p:sldId id="415" r:id="rId42"/>
    <p:sldId id="416" r:id="rId43"/>
    <p:sldId id="417" r:id="rId44"/>
    <p:sldId id="418" r:id="rId45"/>
    <p:sldId id="419" r:id="rId46"/>
    <p:sldId id="420" r:id="rId47"/>
    <p:sldId id="421" r:id="rId48"/>
    <p:sldId id="422" r:id="rId49"/>
    <p:sldId id="423" r:id="rId50"/>
    <p:sldId id="424" r:id="rId51"/>
    <p:sldId id="425" r:id="rId52"/>
    <p:sldId id="426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98" d="100"/>
          <a:sy n="98" d="100"/>
        </p:scale>
        <p:origin x="68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E9DCE-8296-597E-8572-DEB65B4C9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44EA40-F172-98EA-0D38-1A0EBBACC0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8EF908-78B1-2B20-4CB4-9DC7F57B6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2/5/2025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8E74F-12AD-1551-36BA-8F83B0B6F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1FE14-1B3B-9C98-E9EB-1B87EB670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507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3C7A-0857-38DE-0DBA-39C498753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266D2D-21DB-82A0-64C6-3F2E59AF2B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7BEE05-DD50-FB5A-2ECC-B88828D54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2/5/2025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FC9CE1-D5ED-3BD0-7B35-494D3E674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B413B-E12E-64E7-EB5A-DAD4FD593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260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63FA4B-ADE4-72C8-ECBB-0EC6BBB7B6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9B41A2-F90E-637F-3F0F-5B7D923AE8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3D8D65-EFF6-F3B2-497E-E851BFB7D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2/5/2025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09F982-F64F-DC12-9D05-B53E97E3D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9319C3-B31F-C44D-FF96-ACF4EFB0E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078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59" y="-73354"/>
            <a:ext cx="11793583" cy="714036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5024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2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782391" y="-13063"/>
            <a:ext cx="5631764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تحلیل فصل سوم و مرور تستی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424380" y="312051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یازدهم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747938" y="5267843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4604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DD592-9FDF-4D81-C9EA-52D5A335E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9A2D13-BEE6-7C14-9A43-FC53C27CF2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E165DC-2BBD-B6F7-F906-C5664088A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2/5/2025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B97EE6-32FB-A916-F51A-EB37431DF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F9EC6A-8907-6616-8102-31FD075C8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790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0F9EC-F505-FE60-B58A-FB8D4D4E1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6100DF-83CB-1FBF-BB56-ADD53B584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B6056F-3A0F-00A1-979A-BB35457B5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2/5/2025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7B75C-B004-3137-EF4B-151ED5226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222A2-D5C9-6F57-0F7D-05F18A4A8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902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DA490-DF00-A31C-2233-1BDA15A43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037EC-126B-49F1-1534-14E48E9040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EAB00F-5798-0974-3D63-9F061C0395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4505BC-CD9E-DBF3-A128-AE2BFB41D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2/5/2025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79AA8B-2208-B184-FEFE-FC0888FA4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D1C1AC-9D71-C06A-0387-90DC5C5EF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085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1FBB2-5FE5-466E-D21C-A226FAFBE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F745F9-023C-16D2-89BB-41BEA7D7ED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5B47A6-2A93-97B6-8C84-93026646F6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BA1BD5-F312-3993-49AF-2BF8E1DA1A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F6A057-95CB-B840-1A40-179F592996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F01235-A554-C460-0179-85E646DF5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2/5/2025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0124C-011C-2FAB-2FEA-2994CC957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128E76-861A-D230-FD15-607F74056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136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CE07-7DF9-5306-2A12-7D7875D32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BBF6FA-7739-808F-B731-A1260BEAC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2/5/2025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1B8ABA-1756-C6E7-33AE-FC1C35740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560872-B0B7-06BC-BB8F-71E6EFD9B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794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97410D-969F-5E9F-CFA6-9F796E3D2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2/5/2025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0FF330-9CC3-D076-4906-AC2A4A1EB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7417DB-0A72-E78B-A508-1677D7896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19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65835-FD7A-8E8E-97A9-97CDDE765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218C13-9791-5142-7E9F-1D2CC45F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E429EF-A40E-5C69-8464-0FCB8863D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FC4F83-2500-64FC-E9A3-6689A7D0B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2/5/2025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53F59B-50E7-ADCC-F32A-826E19C6E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CCF463-7B2E-726E-7BA0-96007F140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879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6E90D-41D0-32E9-D806-619C89244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7FC71F-373E-F790-E2D7-3806759D53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F1629E-B3CD-FBBA-F2A7-A866922284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1BD19-9F8D-FA4C-383E-3C7BDB437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1159-7F54-45D0-8B42-88026CDE0AF6}" type="datetimeFigureOut">
              <a:rPr lang="en-US" smtClean="0"/>
              <a:t>2/5/2025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20D4E3-280C-982C-63E3-784B7BFCC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156A7D-9484-E691-FB42-853309AC7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51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F733A0-D538-CD7F-CEE2-FA4CA4E4D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98D02-B3E8-D36A-08D9-962339FDB4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2B30E4-8DF2-6656-AF8A-2DE26A8B95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31159-7F54-45D0-8B42-88026CDE0AF6}" type="datetimeFigureOut">
              <a:rPr lang="en-US" smtClean="0"/>
              <a:t>2/5/2025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D02D7-EEFF-34A8-F0B0-582A4CDAAB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12D022-765A-5BB5-8CCE-C5F0278B97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240D5-CDDB-4524-9DC5-D45ECC4CD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764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1280160" y="20613"/>
            <a:ext cx="10118187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سی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ز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دهم (هفتۀ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چ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هارم نیمسال دوم)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یازدهم، فصل سوم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تحلیل فصل سوم و مرور تستی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835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1CE867-F39A-2399-0483-0EB2EAAAB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A8B404B-41ED-EBE9-334F-77E9838853AE}"/>
              </a:ext>
            </a:extLst>
          </p:cNvPr>
          <p:cNvSpPr txBox="1"/>
          <p:nvPr/>
        </p:nvSpPr>
        <p:spPr>
          <a:xfrm>
            <a:off x="844061" y="305199"/>
            <a:ext cx="11000936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غزل زیر را بخوانید و موارد خواسته شده را پاسخ دهید: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بررسی مضامین ابیات و زیبایی‌شناسی (الف و ب)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بیت7: گر چراغ بزم عالم نیست صائب کلک ما		چون ز بخت تیره دائم در شبستانیم ما؟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مضمون‌سازی: شاعر با اشاره به این که شمع را در شبستان روشن می‌کنند و نور ان در شبستان محدود می‌ماند، برای بیان این که قلم و شعر او اگر علم‌گیر نشده‌است به خاطر بخت تیره است که قلم او را گویی در شبستانی محصور کرده‌است.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زیبایی‌شناسی: مانند کردن کلک( قلم) به شمع و عالم به بزم: تشبیه / قلم: مجاز از شعر و سخن / بخت تیره: حس‌آمیزی وکنایه از بدبختی</a:t>
            </a:r>
          </a:p>
          <a:p>
            <a:pPr marL="0" marR="0" lvl="0" indent="0" algn="l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صائب</a:t>
            </a:r>
          </a:p>
        </p:txBody>
      </p:sp>
    </p:spTree>
    <p:extLst>
      <p:ext uri="{BB962C8B-B14F-4D97-AF65-F5344CB8AC3E}">
        <p14:creationId xmlns:p14="http://schemas.microsoft.com/office/powerpoint/2010/main" val="675821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241603-7EE3-76BE-3A35-BC469A693D42}"/>
              </a:ext>
            </a:extLst>
          </p:cNvPr>
          <p:cNvSpPr txBox="1"/>
          <p:nvPr/>
        </p:nvSpPr>
        <p:spPr>
          <a:xfrm>
            <a:off x="1617784" y="305199"/>
            <a:ext cx="9805182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غزل زیر را بخوانید و موارد خواسته شده را پاسخ دهید: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جان به لب داریم و همچون صبح خندانیم ما		دست و تیغ عشق را زخم نمایانیم ما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از سیاهی داغ ما هرگز نمیآید برون			در سواد آفرینش آب حیوانیم ما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پشت چون آیینه بر دیوار حیرت داده‌ایم		واله خار و گل این باغ و بستانیم ما....</a:t>
            </a:r>
          </a:p>
          <a:p>
            <a:pPr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صائب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پ) وزن شعر را بنویسید.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4414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A7EA6D-1274-C2C9-19D5-2D6478068AB2}"/>
              </a:ext>
            </a:extLst>
          </p:cNvPr>
          <p:cNvSpPr txBox="1"/>
          <p:nvPr/>
        </p:nvSpPr>
        <p:spPr>
          <a:xfrm>
            <a:off x="886265" y="628756"/>
            <a:ext cx="11043138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 متن زیر را از نظر زیبایی‌شناسی و ویژگی‌های فکری بررسی نمایید: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مجموعه‌ای می‌بایست از هر دو عالم روحانی و جسمانی که هم محبّت و بندگی به کمال دارد و هم علم و معرفت به کمال دارد تا بار امانت مردانه و عاشقانه در سفت جان کشد.</a:t>
            </a:r>
          </a:p>
          <a:p>
            <a:pPr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نجم‌الدّین رازی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قالب: نثر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آرایه‌های ادبی: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روحانی و جسمانی: تضاد / کمال و دارد: تکرار / بار امانت: اضافۀ تشبیهی / سفت جان: اضافۀ استعاری و تشخیص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1337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1280160" y="20613"/>
            <a:ext cx="10118187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سی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ز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دهم (هفتۀ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چ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هارم نیمسال دوم)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یازدهم، فصل سوم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تحلیل فصل سوم و مرور تستی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</a:t>
            </a:r>
            <a:r>
              <a:rPr lang="fa-IR" sz="3200" b="1" dirty="0" smtClean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دوم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6677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0BE476-1BF3-0C9C-EE35-ACD1E51FA1BF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سبک شعر کدام شاعر، حدّ واسط سبک دورۀ عراقی و سبک هندی است و شاخصۀ اصلی آن چیست؟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وحشی بافقی، واقع‌گرایی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محتشم کاشانی، مرثیه‌سرایی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بابا فغانی شیرازی، ظرافت و رقّت معانی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کلیم کاشانی، ابداع معانی و خیال‌های رنگین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683315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5877AA-31CA-2198-ABD1-AA83BFD6401B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از دیدگاه تاریخ ادبیات کدام مورد غلط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بعد از ظهور شاعران بزرگی چون سعدی و حافظ در دورۀ عراقی به‌دلیل تسلّط طولانی‌مدت مغولان و تیموریان جایی برای رشد زبان و ادبیات فارسی باقی‌ نماند.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مکتب وقوع نتیجۀ چاره‌اندیشی شاعران برای تغییر سبک و رهایی از گرفتاری تقلید بود و بازتاب طبیعی محیط اجتماعی قرن دهم به‌شمار می‌رفت.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هرچند شاهان صفوی در ترویج و نفوذ زبان ترکی در ایران نقش بسزایی داشتند، اما به زبان فارسی اصلاً علاقه‌ای نشان نداده‌اند.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اوضاع اجتماعی و سیاسی ایران در قرن دهم به‌طور کلی و وضع ادبیات نیز به تبع آن آشفته شده بود.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462890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47F9C6-4A98-E2FB-22EA-2835EDB17D39}"/>
              </a:ext>
            </a:extLst>
          </p:cNvPr>
          <p:cNvSpPr txBox="1"/>
          <p:nvPr/>
        </p:nvSpPr>
        <p:spPr>
          <a:xfrm>
            <a:off x="534573" y="305199"/>
            <a:ext cx="11422966" cy="6683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3- از دیدگاه تاریخ ادبیات و سبک‌شناسی کدام موارد درست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الف: مکتب وقوع، نتیجۀ چاره‌اندیشی شاعران برای تغییر سبک و رهایی از گرفتاری تقلید در قرن نهم بود.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ب: شاهان صفوی در نفوذ زبان ترکی در ایران نقش بسزایی داشتند؛ اما به زبان فارسی علاقه نشان داده‌اند.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ج: فضلای هند از تألیف کتاب و سرودن شعر به زبان فارسی و بها دادن به فرهنگ آن استقبال چندانی نمی‌کردند.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د: بسیاری از ابیات بیدل دهلوی به صورت ضرب‌المثل رواج یافته، او را خداوندگار مضامین تازۀ شعری دانسته‌اند.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هـ- کلیم کاشانی در ابداع معانی مشهور است. وی با به کار بردن مضمون‌های ابداعی «خلّاق المعانی ثانی» لقب گرفت.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1)«الف» - «د» - «هـ»	2) ب» - «ج» - «د»	3) «الف» - «ب»- «ج»	4)«الف»- «ب» - «هـ»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7183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7C69D0-DDC9-FC4B-EC11-1A6A8702D5DB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4- موارد زیر به‌ترتیب، دربارۀ ویژگی کلامی کدام شاعر یا نویسنده آمده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-	وی مثنوی‌هایی به پیروی از نظامی سروده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-	 نثر وی در مقدمۀ اثر معروفش مصنوع و در اصل کتاب ساده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-	 از شاعرانی است که در تصوّف و طریقت مقامی بلند دارد.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-	 شاخصۀ اصلی این شاعر واقع‌گرایی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جامی - شمس قیس رازی - شاه نعمت‌اله ولی - وحشی بافقی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خواجوی کرمانی - شمس قیس رازی - حافظ شیرازی - صائب تبریزی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خواجوی کرمانی - نجم‌الدین رازی - فخرالدین عراقی - بابا فغانی شیرازی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سلمان ساوجی - خواجه رشیدالدین فضل‌الله همدانی - مولوی - وحشی بافقی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1604290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1FF9E7-5A8F-A5C2-21A2-88228172AC72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5- همۀ عبارات زیر، بیانگر ویژگی‌های ادبیات در قرن یازدهم است؛ به‌جز: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گسترش و رواج آموزه‌های سنتی عرفانی در نثر و نظم این دوره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بی‌توجهی به شعر ستایشی و درباری و عاشقانه‌های زمینی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روی آوردن به مضامین پند و اندرز و توصیف امور طبیعی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تبدیل موضوعات کهن به مضامین تازه و به زبان جدید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527032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E330FC-EB63-BD8B-1588-2C451967044C}"/>
              </a:ext>
            </a:extLst>
          </p:cNvPr>
          <p:cNvSpPr txBox="1"/>
          <p:nvPr/>
        </p:nvSpPr>
        <p:spPr>
          <a:xfrm>
            <a:off x="886265" y="628756"/>
            <a:ext cx="11043138" cy="6324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6- از میان مضامین ارائه شده، چند مضمون در سروده‌های شاعران قرن یازدهم یافت می‌شود؟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«وصف پهلوانی‌ها – ستایش عشق و جوانی – توصیف و بیان امور طبیعی – تبدیل تمثیلات کهن به مضامین تازه با زبانی نو – تقدیرگرایی - خوش گذراندن ایّام – بی‌اعتباری جهان – پند و اندرز – گله و شکایت – مدح شاهان – شعر عاشقانه»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1)سه			2) چهار			3) پنج			4) شش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04578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D6CE6AC-C96B-9B02-01B1-5F626CD0A864}"/>
              </a:ext>
            </a:extLst>
          </p:cNvPr>
          <p:cNvSpPr txBox="1"/>
          <p:nvPr/>
        </p:nvSpPr>
        <p:spPr>
          <a:xfrm>
            <a:off x="1617784" y="347403"/>
            <a:ext cx="9805182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غزل زیر را بخوانید و موارد خواسته شده را پاسخ دهید: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جان به لب داریم و همچون صبح خندانیم ما		دست و تیغ عشق را زخم نمایانیم ما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از سیاهی داغ ما هرگز نمیآید برون			در سواد آفرینش آب حیوانیم ما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پشت چون آیینه بر دیوار حیرت داده‌ایم		واله خار و گل این باغ و بستانیم ما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از شبیخون خمار صبحدم آسوده‌ایم			مستی دنباله‌دار چشم خوبانیم ما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خرقه از ما می‌ستاند نافۀ مشکین نفس		از هواداران آن زلف پریشانیم ما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حلقة چشم غزالان حلقة زنجیر ماست		دائم از راه نظر در بند و زندانیم ما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گر چراغ بزم عالم نیست صائب کلک ما		چون ز بخت تیره دائم در شبستانیم ما؟</a:t>
            </a:r>
          </a:p>
          <a:p>
            <a:pPr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صائب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الف) ویژگیهای شعر صائب را در غزل بررسی کنید.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ب) شعر را از نظر زیباییشناسی تحلیل نمایید.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پ) وزن شعر را بنویسید.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40206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12E5D9-82D2-F819-FC44-A4B772727DE2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7- موارد کدام گزینه، دربارۀ تاریخ ادبیّات قرن دهم نادرست هستند؟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در این قرن حکومت در دست جانشینان تیمور بود.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در این دوره مکتب وقوع رونق داشت.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پ) مکتب وقوع، به‌طور طبیعی شعر حافظ را به‌سوی سبک هندی می‌کشاند.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ت) شاعران دریافته بودند قالب غزل، با‌توجّه به نقش و سابقۀ کاربردش، اجازۀ جولان بیش‌تر در مسائل اجتماعی و سیاسی را نمی‌داد.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ث) سبک عراقی در نیمۀ اول قرن دهم به اوج خود رسیده بود.‌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الف، ت		2) پ، ث			3) ب، پ		4) ب، ث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8581230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6D9EFA-254A-8845-19B8-E4455A4C5687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8- ابیات همۀ گزینه‌ها به‌جز بیت گزینۀ  .................. از نظر مضمون ویژگی‌های شعر شاعران قرن یازدهم (سبک هندی) را دارند.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نه زنگم کز گران جانی به خاطرها گران باشم	 	 سبک چون عکس از آیینۀ ادراک برخیزم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 به سبک‌دستی سیلاب فنا ممکن نیست	 		 کز سر راه تو چون سنگ نشان برخیزم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 خیز و بالا بنما ای بُت شیرین حرکات	 		 کز سر جان و جهان دست‌فشان برخیزم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 مغز را پوست حجاب است ز آمیزش قند	 		 کی بود که ز سر هر دو جهان برخیزم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4032594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830FEF-56F5-9C68-071D-B62BFDAB50B2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9- انتساب القاب «پرکارترین شاعر زبان فارسی، خلّاق‌المعانی ثانی و خداوندگار مضامین تازه شعری» به‌ترتیب از آنِ  ..................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بیدل دهلوی – کمال‌الدّین اسماعیل – صائب تبریزی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بیدل دهلوی – کمال‌الدّین اسماعیل – کلیم کاشانی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صائب تبریزی – کلیم کاشانی – صائب تبریزی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صائب تبریزی – کلیم کاشانی – کلیم کاشانی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951071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EBEA59-902B-3F25-A86F-74B165CFBC14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10- کدام گزینه مربوط به تاریخ ادبیات ایران در قرن نهم هجری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تاریخ نویسی به اسلوب پیچیده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نوشته شدن کتاب های عرفانی مثل مرصادالعباد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سستی زبان شعر به غیر از شعر کسانی مثل حافظ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تاریخ نویسی به اسلوب ساده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8788530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287243-00FB-472F-C83B-CEA368A6125C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11- در کدام گزینه هم اسم و هم ویژگی شعر شاعر قرن دهم به‌درستی بیان شده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	شعرش از نظر دقت، ظرافت و رقت معانی مشهور است. (محتشم کاشانی)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	واقع‌گرایی شاخصۀ اصلی شعر اوست. (وحشی بافقی)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	وی، خداوندگار مضامین تازۀ شعری است. (صائب تبریزی)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	در ابداع معانی و خیال‌های رنگین مشهور است. (کلیم کاشانی)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009781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29C494-141A-4139-81C7-FAA3E5D922B1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12- انتساب کدام بیت به سرایندۀ مقابل آن نادرست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1)الا یا خیمگی، خیمه فروهِل	 		که پیشاهنگ، بیرون شد ز منزل (منوچهری)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2)گل بخندید و باغ شد پدرام	 		ای خوشا این جهان، بدین هنگام (رودکی)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3)صبر بر جور فلک کن تا برآیی روسفید		دانه چون در آسیا افتد تحمّل بایدش (صائب)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4)ای بی‌نشان محض، نشان از که جویمت؟	 	گم گشت در تو هر دو جهان، از که جویمت؟ (عطار)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8289369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D5E2BA-C60C-9CD7-CC56-9E82F853D794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13- همۀ موارد زیر از دلایل پرداختن شاعران قرن دهم و یازدهم به مسائل اجتماعی و انتقاد‌های سیاسی است به‌جز گزینۀ  ..................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دریافتند شاهان صفوی نسبت به شاعران کم‌توجّه و بی‌مهرند.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بر این عقیده بودند که ادامه پایبندی به سنن ادبی موجب نابودی سبک عراقی می‌شود.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باور داشتند سبک عراقی جنبۀ ذهنی و تخیّلی یافته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معتقد بودند سبک عراقی از واقعیت دور شده است.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1686605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49E670-7C0D-AA85-2051-B6F432A1095E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14- در کدام ابیات به‌ترتیب، وزن واژه‌های «مفاعیلن»، «مستفعلن»، «فعولن» و «فاعلاتن» به کار رفته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الف) شنیدم که می‌گفت و باران دمع		 فرو می‌دویدش به عارض چو شمع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ب) ز عشقت باز طشت از بام افتاد 			فرست از بام باز آن نردبان را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ج) دانم سر آرد غصّه را رنگین برآرد قصّه را 		این آه خون‌افشان که من هر صبح و شامی می‌زنم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د) پادشاهان بین که لشکر می‌کشند 		از حسد خویشان خود را می‌کشند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1) الف، ب، ج، د   	2) الف، ج، ب، د   	3) ب، ج، الف، د		4) ب، د، ج، الف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2839198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5BDF89-EA20-C814-99A3-A16382A660E0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15- وزن عروضی کدام بیت با ابیات دیگر، متفاوت است؟    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 اي كه مي‌گويي به آهي نرم كن سنگين دلش را	 	 غافلي كز ضعف در من قوت آهي نباشد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تا حريفان بر در ميخانه مأوا كرده‌اند	 		 خانۀ غم را خراب از سيل صهبا كرده‌اند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سرّ حق را بر سر دار فنا كرد آشكار	 		 در طلب منصور الحق همّت مردانه كرد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4)گر نديدي سحر و معجز ديده‌ي دل باز كن	 		 تا ببيني معجزات نرگس جادوي دوست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215983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14DA6B-B88A-DAD5-6B8A-D24AE6FFEB58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16-کدام گزینه با بیت زیر هم‌وزن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«مرا گر ز وصل تو رنگی برآید	 رها کن که نامم به ننگی برآید»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1)چو آشفته دیدی که شد کار ما	 			نگشتی دگر گردِ بازار ما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2)ز باغت به جز بوی و رنگی نبینم	 			خود آن بوی را هم درنگی نبینم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3)سیه زلفِ آن سروِ سیمینِ من			 	همه تاب و پیچ است و تاب و شکن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4)کرانی ندارد بیابان ما	 				قراری ندارد دل و جان ما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64192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DC913-D76F-D499-D269-A053F3741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5E7D784-7DE1-41CD-3E09-13FE070694E3}"/>
              </a:ext>
            </a:extLst>
          </p:cNvPr>
          <p:cNvSpPr txBox="1"/>
          <p:nvPr/>
        </p:nvSpPr>
        <p:spPr>
          <a:xfrm>
            <a:off x="900332" y="417736"/>
            <a:ext cx="11000936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غزل زیر را بخوانید و موارد خواسته شده را پاسخ دهید: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الف) ویژگی‌های شعر صائب را در غزل بررسی کنید.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آوردن مضامین تازه مهم‌ترین ویژگی شعر صائب است. در سبک هندی یک غزل از تک‌بیت‌هایی ساخته‌می‌شود که هریک استقلال معنایی دارد و تنها با ردیف و قافیه با هم مرتبط شده‌اند و طول و عرض معنا در یک بیت خلاصه می‌شود.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ب) شعر را از نظر زیبایی‌شناسی تحلیل نمایید.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قالب شعر غزل است که مصراع اول بامصراع‌های زوج هم‌قافیه است و شاعر از ردیف و قافیۀ ساده‌ای استفاده کرده‌است.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واژه‌‌های قافیه: خندانیم، نمایانیم و..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حروف اصلی: ان / حروف الحاقی: یم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ردیف: ما</a:t>
            </a:r>
          </a:p>
        </p:txBody>
      </p:sp>
    </p:spTree>
    <p:extLst>
      <p:ext uri="{BB962C8B-B14F-4D97-AF65-F5344CB8AC3E}">
        <p14:creationId xmlns:p14="http://schemas.microsoft.com/office/powerpoint/2010/main" val="42500907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C6BD00-AB45-A268-EEB0-740F448284DD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17- کدام بیت با بیت زیر هم‌وزن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«گفتم گره نگشوده‌ام زان طرّه تا من بوده‌ام		 	 گفتا منش فرموده‌ام تا با تو طرّاری کند»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تو گر خواهی که جاویدان جهان یکسر بیارایی	 	صبا را گو که بردارد زمانی برقع از رویت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گرچه مه در عالم‌آرایی ز گیتی بر سر آمد	 		کی تواند شد مقابل با رُخَت از ناتمامی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شب تا سحر می‌نَغنَوَم و اندر‌ز کس می‌نشنوم	 	وین ره نه قاصد می‌روم کز کف عنانم می‌رود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4)جهانا چه بد مهر و بد خو جهانی			 	 چو آشفته بازار بازارگانی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01883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511841-247E-287C-16FB-C84759929DA8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18- در کدام گزینه، هر مصراع از تکرار چهار«فعولن» پدید آمده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نه آخر دلِ من خراب از تو شد			 	 به آخر دو چشمم پر‌آب از تو شد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میازار موری که دانه‌کش است	 			 که جان دارد و جان شیرین خوش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3)ولیکن تو را صبر عنقا نباشد			 	که در دام شهوت به گنجشک مانی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چو آن فتنه از خواب سر بر گرفت	 		 صُراحی طلب کرد و ساغر گرفت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5903041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1280160" y="20613"/>
            <a:ext cx="10118187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سی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ز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دهم (هفتۀ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چ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هارم نیمسال دوم)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یازدهم، فصل سوم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تحلیل فصل سوم و مرور تستی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</a:t>
            </a:r>
            <a:r>
              <a:rPr lang="fa-IR" sz="3200" b="1" dirty="0" smtClean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سوم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72331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7A745F-8C41-E636-90D3-E49A7664B688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19- وزن بیت زیر با کدام گزینه یکسان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«سخن سر بسته گفتی با حریفان 	 	خدا را زین معما پرده بردار»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مرا مهر سیه بسته چشمان ز سر بیرون خواهد شد.	 قضای آسمان است این و دیگرگون نخواهد شد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مسلمانان مرا وقتی دلی بود	 		 که با وی گفتمی گر مشکلی بود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گرنه در هر جوهری از عشق بودی شمّه‌ای	 	کی کشش بودی به آهن  سنگ مغناطیس را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حال دل با تو گفتنم هوس است	 		 خبر دل شنفتنم هوس است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907927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2BAF52-E631-4836-89F2-14F0ADBAF11B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20- وزن همۀ گزینه‌ها «مفتعلن مفتعلن فاعلن» است به‌جز گزینۀ ................... 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1)گر ز جفا دوست پشیمان شود		2) سر به عَدَم درنه و یاران طلب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3)بس کن از این روی نهان داشتن		4) فرزند این دهر آمده است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600972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143548-A3BB-7338-0A8E-D2563A2CD864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21- همۀ گزینه‌ها به‌جز گزینۀ .................. هم‌وزن با بیت زیر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«نکویی کن امسال چون ده تو راست	 	 که سالِ دگر دیگری دهخداست»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منه بر جهان دل که بیگانه‌ای است	 	 چو مطرب که هر روز در خانه‌ای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شنیدم که باری به عزم شکار	 		 برون رفت بیدادگر شهریار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دل از دل بکندم که تا دل تو باشی		ز جان هم بریدم که جان را تو جانی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 اگر گنجِ قارون به چنگ آوری			 نمانَد مگر آن چه بخشی، بَری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864502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92FC2-48FA-B873-0954-9308DB838288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22- وزن بیت زیر با کدام گزینه یکسان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همه کس را تن و اندام و جمال است و جوانی	 	وین همه لطف ندارد تو مگر سرو روانی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می‌رساند رنج و پندارم که راحت می‌رساند	 	می‌فرستد درد و می‌گویم که درمان می‌فرستد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ای تُرک آتش‌رُخ بیار آن آب آتش‌فام را	 	وین جامۀ نیلی زِ مَن بستان و در ده جام را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خاک سیه بر سرِ او کز دَمِ تو تازه نشد	 	یا همگی رنگ شود یا همه آوازه شود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‌لب و دندان سنایی همه توحید تو گوید		مگر از آتش دوزخ بودش روی رهایی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924409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5FB561-4DBE-4CB2-0A5D-AEC8D2108AD4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23- وزن کدام بیت همسان تک پایه ای نمی تواند باشد؟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قافلۀ شب چه شنیدی ز صبح			 	مرغ سلیمان چه خبر از سبا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گاه چو سوسن پی گل شاعر و مداح شدم		 	گاه چو بلبل به سحر سخرۀ تکرار شدم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مغبچه ای می گذشت راهزن دین و دل	 		در پی آن آشنا از همه بیگانه شد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بس لابه که بنمودم و دل دار نپذرفت	 		صد بار فغان کردم و یک بار نپذرفت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8629657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F5114E-0D21-2465-7098-00002BE59C90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24- نشانه‌های هجایی بیت زیر با کدام بیت یکسان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«هر که چیزی دوست دارد جان و دل بر وی گمارد 	 هر که محرابش تو باشی سر ز خلوت بر نیارد»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ای ترک آتش‌رخ بیار آن آب آتش‌فام را 			وین جامۀ نیلی ز من بستان و در ده جام را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همچو خواجو هر که جان در پای جانان می‌فشاند 		روح پاکش را ز جنّت حور رضوان می‌فرستد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عقل اگر داند که دل در بند زلفش چون خوش است 	عاقلان دیوانه گردند از پی زنجیر ما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چونکه سلیمان برود دیو شهنشاه شود 			چون برود صبر و خرد نفس تو امّاره شود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6328169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CF115A-B741-E164-A0CC-345CDE65FFF7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25- بیت زیر بر وزن کدام گزینه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«جَهانا عهد با من جز چنین بستی		  نیاری یاد از آن پیمان که کردستی»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تو را در دوستی رایی نمی‌بینم نمی‌بینم	 	مرا اندر دلت جایی نمی‌بینم نمی‌بینم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 در آن مجلس که جام عشق نوشند		 کجا بیند خردمندان نیوشند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 نبایستی هم اول مهر بستن	 		چو در دل داشتی پیمان شکستن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 شب دوشینه در سودای او خفتم			از آن امروز با تیمار و غم جفتم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778668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93930-4F1D-871D-7E4A-A42632E9F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57DB654-102D-3F4A-5ADD-31F68AE35667}"/>
              </a:ext>
            </a:extLst>
          </p:cNvPr>
          <p:cNvSpPr txBox="1"/>
          <p:nvPr/>
        </p:nvSpPr>
        <p:spPr>
          <a:xfrm>
            <a:off x="886264" y="769433"/>
            <a:ext cx="11000936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غزل زیر را بخوانید و موارد خواسته شده را پاسخ دهید: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بررسی مضامین ابیات و زیبایی‌شناسی(الف و ب)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بیت 1: جان به لب داریم و همچون صبح خندانیم ما		دست و تیغ عشق را زخم نمایانیم ما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مضمون‌سازی از «صبح» و «زخم» و «خنده»: شاعر با توجّه به شکل کشیدۀ طلوع صبح و زودگذر بودن آن و شباهت آن به «زخم شمشیر» و «خنده» می‌گوید: ما با این که در حال جان دادن هستیم مانند صبح خندانیم و مانند زخمی آشکار هستیم که دست عشق آن را با شمشیر عشق زده‌است.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زیبایی‌شناسی: جان به لب داشتن: کنایه از درحال مرگ بودن /  دست عشق: اضافۀ استعاری / تیغ عشق: اضافۀ تشبیهی / مانند کردن «ما» به «زخم»: تشبیه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71120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5FEAD2-236D-B977-8411-CEA2574DE4C6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26- تعداد پایه‌های آوایی بیت زیر با گزینۀ  .................. برابر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«به نامِ چاشنی بخشِ زبان‌ها		حلاوت‌سنج معنی در بیان‌ها»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اگر تو عاشقی غم را رها کن	 		عروسی بین و ماتم را رها کن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عدل سلطان گر بپرسد حال مظلومان عشق	گوشه‌گیران را ز آسایش طمع باید برید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در خواب دوش، پیری در کوی عشق دیدم	 	با دست اشارتم کرد که عزم سوی ما کن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اگر او به وعده گوید که دمی دگر بیایم	 	همه وعده مکر باشد بفریبد او شما را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106346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6D239D-A474-5E3E-3FBC-591327C3E4AD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27- آرایۀ استعاره در کدام بیت بیشتر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به خنده از لب خود پُر شکر کني دامن	 	مرا چو چشم در اندازد از گريبان دُر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هر کجا نقّاش نقش قامت و لعلش کشيد	 	جلوۀ طوبي نگر، سرچشمۀ کوثر ببين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به چون تو محتشمي بي‌بها سخن ندهم	 	بده ز لعل شکر بار قند و بستان دُر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چون بگويي بفشاني گهر از حقّۀ لعل	 	چون بخندي بنمايي ز شکر مرواريد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293635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400DBC-36CC-7519-6BA2-7AF364F45F2B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28- در کدام گزینه «استعاره» به کار رفته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اگر چه جرم او کوه گران است	 		تو را درياي رحمت بي‌کران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 ز عشق، آفاق را پُر دود ديدم	 		خرد را، ديده خواب‌آلوده ديدم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 چنان مشهور شد در خوب‌رويي	 		که مطلق يوسفِ مصر است گويي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 پس آن بهتر که خود را شاد داري	 	در آن شادي، خدا را يار داري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6571979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73417A-8071-B24C-BA2D-414A7ED49CC6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29- در کدام بیت هر سه آرایۀ « تشبیه، مراعات‌نظیر و تشخیص» به کار رفته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ز دیده‌های ضعیف از محبّت احباب 		  به چهره اشک‌ فشانم که عازم سفرم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چو ابر آب فشانم ز دیدۀ حسرت	 		 که رفت روز جوانی چو برق از نظرم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نجات آخرت را چاره‌گر باش			  در این منزل ز رفتن باخبر باش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4)ببین، دور از تو، شاهانی که مردند		 	  ز مال و ملک و شاهی، هیچ بردند؟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2031737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81D496-3139-C44D-0BC6-545609DC31B1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30- در ابیات زیر، به‌ترتیب، چند «تشبیه» و چند «استعاره مصرحه» وجود دارد؟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‌ـ من باد پای روحم، من بادبان نوحم 	 	 من رازدار غیبم، من راویِ روانم                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ـ با وجود لعل ساقی جرعۀ کوثر ننوشم	 	 تا نپنداری که من لب تشنۀ آب زلالم                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ـ مجلس امشب از فروغ لاله‌رویان روشن است	 بی خبر هر سو که می‌غلتد نگاهم، گلشن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1)پنج ـ دو		2) پنج ـ سه		3) شش ـ دو		4) شش ـ سه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9361572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9D92CE-A550-0E84-383E-0652BAD027FB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31- در کدام بیت «تشبیه، استعاره و مجاز» همگی وجود دارد؟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 گر بدين پستۀ خندان به چمن بنشيني	 	غنچه از شاخ به صد آه و فغان برخيزد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 تو در حسن، ليلاي خرگه‌نشيني		 	من از عشق مجنون صحرا نشينم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 گر بوسه‌‌اي توان زد ياقوت آن دو لب را	 	يک عمر ازين تمنّا خون در جگر توان زد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 خاک سر راهت شدم اي لعبت چالاک	 	برخيز پي جلوه که برداري‌ام از خاک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106279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29516D-2CB3-595D-D8FA-32389E39041C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32- در کدام گزینه آرایۀ «استعاره» به کار رفته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به کام دشمنت کردی نه نيکوست 		 	که بد کاری است دشمن‌کامی ای دوست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 دگر باره جهاندار از سر مهر   			 	به گل‌رخ گفت کای سرو سمن‌چهر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 به ناخن سنگ بر کندن ز کهسار    		 	 به از حاجت به نزد ناسزاوار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 گهی با من به صلحی گه به جنگی  		 	خدا توبه دهادت زين دو‌رنگی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0727531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7CA2BE-E412-78D5-3DBF-7FF89DF61BCC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33- در کدام بیت شاعر از آرایۀ «استعاره» بهرۀ بیشتری برده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گوهري کز چشم من زاد آفتاب روي او 	 	هم به دست اشک در پاي غمش پاشیده‌ام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میل دل با طاق ابروی بتان امروز نیست	 	کج بنا کردند از اول، قبلۀ این خانه را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غنچۀ دلگیر ما را برگ شکرخند نیست 	 	ای نسیم عافیت، شبگیر کن از کوی ما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ای خم ز پرده‌پوشی ما در گذر که تاک 	 	زنجیر پاره کرد ز زور شراب ما 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2165608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21BE58-E559-1496-AFFE-0E31D93DB685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34- در کدام بیت «سه استعاره و یک تشبیه» وجود دارد؟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‌تا تو را دیدم که داری سنبله بر آفتاب 	 	 آسمان حیران بماند از اشک چون پروین من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شد سپر از دست عقل تا ز کمین عتاب 		تیغ جفا برکشید ترک زره موی من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 خوش آمد باد نوروزی به صبح از باغ پیروزی 	  به بوی دوستان ماند نه بوی بوستان دارد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 یکی به سمع رضا گوش دل به سعدی‌ دار 	 	 که سوز عشق سخن‌های دل‌نواز آرد 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085927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4E359A-7929-AC2F-2A10-2B07D355CEB2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35- کدام بیت «فاقد» استعاره است؟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به تیره‌روزی من چشم روزگار گریست 	 	 ندانم آن مه تابان چه در کمان دارد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 سخنی به مرده برگو که دوباره زنده گردد	 	 تو که معجزات عیسی همه در کلام داری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 نازم سرت ای شمع که شهری زدی آتش	 	 و اندیشه ز دود دل پروانه نکردی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 بود که ساقی لعل تو در دهد جامی	 	 مرا که خون جگر می‌خورم ز ساغر دل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80453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56BF4-FAAA-43F8-1C6D-4EB84DA6E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B1DAB2-5045-5694-BFB7-E403A18D700F}"/>
              </a:ext>
            </a:extLst>
          </p:cNvPr>
          <p:cNvSpPr txBox="1"/>
          <p:nvPr/>
        </p:nvSpPr>
        <p:spPr>
          <a:xfrm>
            <a:off x="844061" y="572486"/>
            <a:ext cx="11000936" cy="3370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غزل زیر را بخوانید و موارد خواسته شده را پاسخ دهید: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بررسی مضامین ابیات و زیبایی‌شناسی (الف و ب)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بیت 2: از سیاهی داغ ما هرگز نمی‌آید برون			در سواد آفرینش آب حیوانیم ما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مضمون‌سازی از آب حیات که در تاریکی‌هاست: شاعر با اشاره به داستان آب حیات که در تاریکی‌است داغ و رنج خود را پایدار توصیف می‌کند که هرگز از سیاهی بیرون نمی‌آید.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زیبایی‌شناسی: سواد آفرینش: اضافۀ تشبیهی / سواد: ایهام(1- تاریکی و سیاهی 2- آبادی)</a:t>
            </a:r>
          </a:p>
        </p:txBody>
      </p:sp>
    </p:spTree>
    <p:extLst>
      <p:ext uri="{BB962C8B-B14F-4D97-AF65-F5344CB8AC3E}">
        <p14:creationId xmlns:p14="http://schemas.microsoft.com/office/powerpoint/2010/main" val="14828722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5E81F8-4EAC-5D74-9DB7-FA0708514F42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36- کدام بیت فاقد «استعاره» و دارای «تشبیه و جناس» 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آن زمان کان ماهِ رخشان خورآیین رخ نمود 	 باغ، پر گلچهر گشت و کاخ، پر اورنگ بود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 چه غم ز حربه و حربِ عرب چو مجنون را	 	 مقیم بر در لیلی مقام خواهد بود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 تا زدی در دل من خیمه به اقبال غمت	 	 شادی از جان من غم‌زده بگریخته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 دانی که بر عذار تو خال سیاه چیست؟	 	 زاغی که بر کنارۀ باغی نشسته است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6718945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96E87D-94CF-1473-F698-4FF2CAB71835}"/>
              </a:ext>
            </a:extLst>
          </p:cNvPr>
          <p:cNvSpPr txBox="1"/>
          <p:nvPr/>
        </p:nvSpPr>
        <p:spPr>
          <a:xfrm>
            <a:off x="886265" y="628756"/>
            <a:ext cx="11043138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مرور تستی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37- در همۀ ابیات آرایۀ «تشبیه و استعاره» یافت می‌شود؛ به‌جز...................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1)پرده بردار اي قمر پنهان مکن تنگ شکر	 	تا بر سيمين تو احوال ما زرّين کند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مشک و عنبر گر ز مشک زلف يارم بو کند	 	بوي خود را واهلد در حال و زلفش بو کند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تنگ شکر شود همه کام و دهان من	 	چون دل خيال آن بت شيرين‌دهان کند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چنگ را در عشق او از بهر آن آموختم	 	کس نداند حالت من نالۀ من او کند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968986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E4B530-4BE0-CE22-34FA-F3C493D45DD2}"/>
              </a:ext>
            </a:extLst>
          </p:cNvPr>
          <p:cNvSpPr txBox="1"/>
          <p:nvPr/>
        </p:nvSpPr>
        <p:spPr>
          <a:xfrm>
            <a:off x="1195754" y="2451809"/>
            <a:ext cx="11043138" cy="1954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8800" b="1" dirty="0">
                <a:cs typeface="B Titr" panose="00000700000000000000" pitchFamily="2" charset="-78"/>
              </a:rPr>
              <a:t>شاد وپیروز باشید</a:t>
            </a:r>
            <a:endParaRPr lang="fa-IR" sz="8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1293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3ECF6-020C-22BA-FCB8-3DA3A5C5A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7AF6FBC-0ABE-96D1-EDA3-75B63BCE4DEA}"/>
              </a:ext>
            </a:extLst>
          </p:cNvPr>
          <p:cNvSpPr txBox="1"/>
          <p:nvPr/>
        </p:nvSpPr>
        <p:spPr>
          <a:xfrm>
            <a:off x="844061" y="445879"/>
            <a:ext cx="11000936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غزل زیر را بخوانید و موارد خواسته شده را پاسخ دهید: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بررسی مضامین ابیات و زیبایی‌شناسی (الف و ب)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بیت 3: پشت چون آیینه بر دیوار حیرت داده‌ایم		واله خار و گل این باغ و بستانیم ما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مضمون‌سازی با آینه: شاعر با اشاره به آینه که نماد حیرت است، خود در مشاهدۀ خار و گل این جهان همانند آینه شگفت‌زده توصیف می‌کند.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زیبایی‌شناسی: مانند کردن خودشاعر به آیینه: تشبیه / دیوار حیرت: اضافۀ تشبیهی/ خار و گل: تضاد / باغ و بستان و خار و گل: تناسب / خارو گل: استعاره از سختی و آسایش / بغ و بستان: استعاره از جهان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4958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6E0992-34AF-EE20-7B3D-2456739CA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96CE661-1E94-B441-C096-8DEF22FB1E9C}"/>
              </a:ext>
            </a:extLst>
          </p:cNvPr>
          <p:cNvSpPr txBox="1"/>
          <p:nvPr/>
        </p:nvSpPr>
        <p:spPr>
          <a:xfrm>
            <a:off x="844061" y="305199"/>
            <a:ext cx="11000936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غزل زیر را بخوانید و موارد خواسته شده را پاسخ دهید: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بررسی مضامین ابیات و زیبایی‌شناسی (الف و ب)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بیت4: از شبیخون خمار صبحدم آسوده‌ایم			مستی دنباله‌دار چشم خوبانیم ما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مضمون‌سازی: شاعر با تشبیه خود به مستی چشم زیبارویان برای بیان مستی بدون خمار و دائمی خود مضمون‌سازی کرده‌است.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ب) زیبایی‌شناسی: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مانند کردن خود شاعر به مستی چشم معشوق: تشبیه / شبیخون خمار، مستی چشم: تشخیص (اضافۀ استعاری) /  خمار و مستی: تضاد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37544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7DF1CF-56C6-5E71-327D-38E27EBB9B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C643600-C1B7-A138-FBAE-35F8C2A71CDF}"/>
              </a:ext>
            </a:extLst>
          </p:cNvPr>
          <p:cNvSpPr txBox="1"/>
          <p:nvPr/>
        </p:nvSpPr>
        <p:spPr>
          <a:xfrm>
            <a:off x="844061" y="305199"/>
            <a:ext cx="11000936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غزل زیر را بخوانید و موارد خواسته شده را پاسخ دهید: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بررسی مضامین ابیات و زیبایی‌شناسی (الف و ب)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بیت 5: خرقه از ما می‌ستاند نافۀ مشکین نفس		از هواداران آن زلف پریشانیم ما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مضمون‌سازی: شاعر با کنایۀ «خرقه ستاندن» به معنای «ارادت و پیروی» خود را از مشک هم خوشبوتر می‌داند که این خوشبویی را از عشق زلف معشوق به دست آورده‌است. و بدین واسطه زلف معشوق را در تشبیهی مرجّح بر مشک برتری می‌دهد.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زیبایی‌شناسی: خرقه ستاندن: کنایه از مرید بودن، هوادار: کنایه از عاشق / خرقه‌ستاندن نافۀ مشکین‌نفس: تشخیص / تشبیه مرجّح بین نافۀ مشکین‌نفس و زلف پریشان</a:t>
            </a:r>
          </a:p>
          <a:p>
            <a:pPr marL="0" marR="0" lvl="0" indent="0" algn="l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صائب</a:t>
            </a:r>
          </a:p>
        </p:txBody>
      </p:sp>
    </p:spTree>
    <p:extLst>
      <p:ext uri="{BB962C8B-B14F-4D97-AF65-F5344CB8AC3E}">
        <p14:creationId xmlns:p14="http://schemas.microsoft.com/office/powerpoint/2010/main" val="2473539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2316E-E426-8F75-080E-04080927E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57C57B-7A05-1026-4645-40973E11C526}"/>
              </a:ext>
            </a:extLst>
          </p:cNvPr>
          <p:cNvSpPr txBox="1"/>
          <p:nvPr/>
        </p:nvSpPr>
        <p:spPr>
          <a:xfrm>
            <a:off x="844061" y="305199"/>
            <a:ext cx="11000936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غزل زیر را بخوانید و موارد خواسته شده را پاسخ دهید: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بیت 6: حلقة چشم غزالان حلقة زنجیر ماست		دائم از راه نظر در بند و زندانیم ما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مضمون‌سازی: شاعر با تشبیه چشم زیبارویان به حلقۀ زنجیر برای بیان دلبستگی به زیبایی چشم معشوق مضمون‌سازی کرده‌است.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زیبایی‌شناسی:حلقۀ چشم: اضافۀ تشبیهی، مانند کردن حلقۀ چشم به حلقۀ زنجیر: تشبیه/ غزالان: استعاره از زیبارویان / مصراع اول کنایه از مجذوی زیبایی چشم معشوق بودن، در بند و زندان بودن: کنایه از گرفتار عشق بودن / زنجیر، بند و  زندان: مراعات نظیر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l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صائب</a:t>
            </a:r>
          </a:p>
        </p:txBody>
      </p:sp>
    </p:spTree>
    <p:extLst>
      <p:ext uri="{BB962C8B-B14F-4D97-AF65-F5344CB8AC3E}">
        <p14:creationId xmlns:p14="http://schemas.microsoft.com/office/powerpoint/2010/main" val="383573163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11263</TotalTime>
  <Words>1822</Words>
  <Application>Microsoft Office PowerPoint</Application>
  <PresentationFormat>Widescreen</PresentationFormat>
  <Paragraphs>487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8" baseType="lpstr">
      <vt:lpstr>Arial</vt:lpstr>
      <vt:lpstr>B Nazanin</vt:lpstr>
      <vt:lpstr>B Titr</vt:lpstr>
      <vt:lpstr>Calibri</vt:lpstr>
      <vt:lpstr>Calibri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avini.4</cp:lastModifiedBy>
  <cp:revision>14</cp:revision>
  <dcterms:created xsi:type="dcterms:W3CDTF">2025-01-28T17:46:52Z</dcterms:created>
  <dcterms:modified xsi:type="dcterms:W3CDTF">2025-02-05T15:12:44Z</dcterms:modified>
</cp:coreProperties>
</file>