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41" r:id="rId2"/>
    <p:sldId id="442" r:id="rId3"/>
    <p:sldId id="443" r:id="rId4"/>
    <p:sldId id="444" r:id="rId5"/>
    <p:sldId id="446" r:id="rId6"/>
    <p:sldId id="447" r:id="rId7"/>
    <p:sldId id="454" r:id="rId8"/>
    <p:sldId id="449" r:id="rId9"/>
    <p:sldId id="448" r:id="rId10"/>
    <p:sldId id="450" r:id="rId11"/>
    <p:sldId id="451" r:id="rId12"/>
    <p:sldId id="494" r:id="rId13"/>
    <p:sldId id="455" r:id="rId14"/>
    <p:sldId id="457" r:id="rId15"/>
    <p:sldId id="458" r:id="rId16"/>
    <p:sldId id="459" r:id="rId17"/>
    <p:sldId id="460" r:id="rId18"/>
    <p:sldId id="476" r:id="rId19"/>
    <p:sldId id="477" r:id="rId20"/>
    <p:sldId id="478" r:id="rId21"/>
    <p:sldId id="461" r:id="rId22"/>
    <p:sldId id="479" r:id="rId23"/>
    <p:sldId id="480" r:id="rId24"/>
    <p:sldId id="462" r:id="rId25"/>
    <p:sldId id="463" r:id="rId26"/>
    <p:sldId id="464" r:id="rId27"/>
    <p:sldId id="495" r:id="rId28"/>
    <p:sldId id="465" r:id="rId29"/>
    <p:sldId id="466" r:id="rId30"/>
    <p:sldId id="467" r:id="rId31"/>
    <p:sldId id="468" r:id="rId32"/>
    <p:sldId id="474" r:id="rId33"/>
    <p:sldId id="475" r:id="rId34"/>
    <p:sldId id="469" r:id="rId35"/>
    <p:sldId id="470" r:id="rId36"/>
    <p:sldId id="471" r:id="rId37"/>
    <p:sldId id="472" r:id="rId38"/>
    <p:sldId id="473" r:id="rId39"/>
    <p:sldId id="481" r:id="rId40"/>
    <p:sldId id="482" r:id="rId41"/>
    <p:sldId id="483" r:id="rId42"/>
    <p:sldId id="484" r:id="rId43"/>
    <p:sldId id="485" r:id="rId44"/>
    <p:sldId id="486" r:id="rId45"/>
    <p:sldId id="487" r:id="rId46"/>
    <p:sldId id="488" r:id="rId47"/>
    <p:sldId id="489" r:id="rId48"/>
    <p:sldId id="490" r:id="rId49"/>
    <p:sldId id="491" r:id="rId50"/>
    <p:sldId id="492" r:id="rId51"/>
    <p:sldId id="493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F4AB715-FE93-4A76-B325-8C26689A1F6F}">
          <p14:sldIdLst>
            <p14:sldId id="441"/>
            <p14:sldId id="442"/>
            <p14:sldId id="443"/>
            <p14:sldId id="444"/>
            <p14:sldId id="446"/>
            <p14:sldId id="447"/>
            <p14:sldId id="454"/>
            <p14:sldId id="449"/>
            <p14:sldId id="448"/>
            <p14:sldId id="450"/>
            <p14:sldId id="451"/>
            <p14:sldId id="494"/>
            <p14:sldId id="455"/>
            <p14:sldId id="457"/>
            <p14:sldId id="458"/>
            <p14:sldId id="459"/>
            <p14:sldId id="460"/>
            <p14:sldId id="476"/>
            <p14:sldId id="477"/>
            <p14:sldId id="478"/>
            <p14:sldId id="461"/>
            <p14:sldId id="479"/>
            <p14:sldId id="480"/>
            <p14:sldId id="462"/>
            <p14:sldId id="463"/>
          </p14:sldIdLst>
        </p14:section>
        <p14:section name="Untitled Section" id="{3104FACE-E678-4549-9E8C-64F209B0F645}">
          <p14:sldIdLst>
            <p14:sldId id="464"/>
            <p14:sldId id="495"/>
            <p14:sldId id="465"/>
            <p14:sldId id="466"/>
            <p14:sldId id="467"/>
            <p14:sldId id="468"/>
            <p14:sldId id="474"/>
            <p14:sldId id="475"/>
            <p14:sldId id="469"/>
            <p14:sldId id="470"/>
            <p14:sldId id="471"/>
            <p14:sldId id="472"/>
            <p14:sldId id="473"/>
            <p14:sldId id="481"/>
            <p14:sldId id="482"/>
            <p14:sldId id="483"/>
            <p14:sldId id="484"/>
            <p14:sldId id="485"/>
            <p14:sldId id="486"/>
            <p14:sldId id="487"/>
            <p14:sldId id="488"/>
            <p14:sldId id="489"/>
            <p14:sldId id="490"/>
            <p14:sldId id="491"/>
            <p14:sldId id="492"/>
            <p14:sldId id="49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22D62-B167-50B1-F920-97D298C8CE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7E6B0C-77F8-7A8E-E16D-41260F1981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0F56C-9390-3C67-B7C3-AB23B8A68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C765D-B725-425B-5976-24A9AF577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5482E-BA07-73CF-162B-70A73D37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315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47585-6D42-5198-F085-CDF7CBC94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C6246-210E-2795-7992-AFEAF8451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C6543-805F-726A-0102-BF71EAA1A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8B15D-AA49-8D41-6E26-40AC33DCF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4FDD4-84C1-0245-C8F4-28118154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3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9E10D5-C2A1-F563-4671-B1FD72ECBE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3951AD-828B-7493-F4B0-E018918FB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9E2A4-2FB8-C89E-CF79-AA2CF74B7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6D2F7-ABB5-74F6-594B-BCFC10EE7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49E30-6F09-EF2E-336B-4E1969A4D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736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227"/>
            <a:ext cx="12096206" cy="6970541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5024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1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547256" y="8039"/>
            <a:ext cx="5396633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dirty="0">
                <a:solidFill>
                  <a:srgbClr val="FFFF00"/>
                </a:solidFill>
                <a:cs typeface="B Titr" panose="00000700000000000000" pitchFamily="2" charset="-78"/>
              </a:rPr>
              <a:t>درس یازدهم: قافیه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724829" y="29898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1048387" y="5137213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644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469D-3102-E9B0-467E-F536DB04B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C1E7D-ACD6-3AC0-34E8-1F6FC9AF6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BE1B2-742F-AD46-9F35-BB3D475DE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DDB0B5-6FB3-F607-C613-1C2529222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4FE7F-81CE-5BCD-BF6A-F69822DC2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814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955C1-31AF-8F05-D0FA-FC761991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CC2F95-C359-5A97-C3D2-D7ABF7E88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83F6F-56B3-871A-7C8F-E230B96DA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83E24-9E22-0F0A-12A2-193E19A79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6EA77-4FE6-B7D4-5811-DBF51D818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100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E4BC6-0EB4-87FC-5089-A9F93AEE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0C4ED-8D2E-4D8B-5A4C-5CC2B1352E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86E928-61F7-F905-F83C-33BF5740A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0D6B0A-B681-F642-A100-2C15D4B67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C608C-76EC-7F3C-76C5-0260B008F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E2CDE3-417F-0BEF-9B8A-0F81F8C7C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96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DD67A-5A81-0FD2-C653-6BE44F26D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2BD0ED-DB93-A824-A856-4B1576CE6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6F8F3-F84D-E1AD-9A90-3F1A5FACC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E35502-6AB1-4032-80A9-5E5D95F188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C67697-ECC8-02D8-CBE4-3CF9C38CB8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91D3B0-37DE-FD47-10EF-BB53C15FB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480CB4-BF83-E7EE-8F19-D4DEA169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20E13E-552E-429E-350A-1CB4656D9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399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08E65-0C47-2187-7702-8237E693A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C78E69-0321-29A1-53B8-4F93249F4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FF5EC-8DA8-4CCA-F31C-FB1C6F683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1D7539-ABC7-4F51-175F-054D185A8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883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B02412-ADBB-4357-E3C6-0A507C6D5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1369BA-EA34-EFC6-23F7-51D07723F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7ACFF-A7E8-FD07-609C-AD7639D11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0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5F096-CE3B-7B30-CE5A-C9E06F87F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CF62C-D64F-ABFE-98C7-63A709489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9ECAB3-CD11-77DE-5AC3-86D5F55F2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B6518-4D54-3DF6-14C5-5A728C584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289041-FFB3-25C4-ED44-BE55D9DA5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2B410-BF72-EE73-88FA-287B50E34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762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3729D-36E7-5F6E-4586-1BFF40AD8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9AF68D-B638-BCF6-CE6F-C3F6F4C302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275E9A-E06E-6730-776C-B50A9BA4CB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B350E-5F48-DA6E-5786-806021B1A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008CF4-B51A-9545-94B9-5071FBEA0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AB3FE9-9ACB-030F-8759-20FE36AAC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98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4F0212-8DC0-F1BB-88B8-9608C4B0D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4F47B-5ACB-75BC-95CE-118B81585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EF3F5-C612-C9B2-6CF8-514AC93EA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F9F9E-7EE6-46CA-8501-36583CDCB2D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32DAA-B28F-6E21-CCFB-EC52F0C1C9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77171D-E0AB-D3D1-FEEF-24D96E172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671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BD5E6-ED4B-621B-36F3-324B52EA3CCA}"/>
              </a:ext>
            </a:extLst>
          </p:cNvPr>
          <p:cNvSpPr txBox="1"/>
          <p:nvPr/>
        </p:nvSpPr>
        <p:spPr>
          <a:xfrm>
            <a:off x="1505243" y="-7578"/>
            <a:ext cx="9270609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چهارم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پانز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دهم،(هفتۀ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شش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یاز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دهم: 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6757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099B4-15A7-14B9-0EC8-55592E503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A98694D-7984-6047-647C-B2289D255EB4}"/>
              </a:ext>
            </a:extLst>
          </p:cNvPr>
          <p:cNvSpPr txBox="1"/>
          <p:nvPr/>
        </p:nvSpPr>
        <p:spPr>
          <a:xfrm>
            <a:off x="745588" y="269350"/>
            <a:ext cx="11240085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4-  قواعد قافیه(قاعدۀ یک / قاعدۀ دو)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قاعدۀ یک: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هریک از مصوّت‌های / ا ،/ / و/ به تنهایی اساس قافیه قرار می‌گیرند. (به عبارت دیگر: اگر حرف روی مصوت / ا/ یا  / و / باشد قاعدۀ قافیه «یک» است.) مانند؛ خدا -  جدا / جادو – آهو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latin typeface="Calibri" panose="020F0502020204030204"/>
                <a:cs typeface="B Nazanin" panose="00000400000000000000" pitchFamily="2" charset="-78"/>
              </a:rPr>
              <a:t>مثال: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صبا به لطف بگو آن غزال رعن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را			 که سر به کوه و بیابان تو داده ای م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را</a:t>
            </a:r>
          </a:p>
          <a:p>
            <a:pPr marL="0" marR="0" lvl="0" indent="0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حافظ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یار بد، مار است هین بگریز از ا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و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			 تا نریزد بر تو زهر، آن زشت خ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و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		 مولوی</a:t>
            </a:r>
          </a:p>
        </p:txBody>
      </p:sp>
    </p:spTree>
    <p:extLst>
      <p:ext uri="{BB962C8B-B14F-4D97-AF65-F5344CB8AC3E}">
        <p14:creationId xmlns:p14="http://schemas.microsoft.com/office/powerpoint/2010/main" val="825085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F2C1A2-EF79-731A-4489-3C6F29EBE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31A51FC-239F-87CA-A2E9-4822A7471427}"/>
              </a:ext>
            </a:extLst>
          </p:cNvPr>
          <p:cNvSpPr txBox="1"/>
          <p:nvPr/>
        </p:nvSpPr>
        <p:spPr>
          <a:xfrm>
            <a:off x="745588" y="269350"/>
            <a:ext cx="11240085" cy="3924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4- قواعد قافیه(قاعدۀ یک / قاعدۀ دو)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قاعدۀ دو: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گاهی یک مصوّت با یک یا دو صامت پس از خود، قافیه می‌سازد(به عبارت دیگر؛ اگر حرف روی صامت باشد قاعدۀ قافیه «دو» است.)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مثال: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کی شعرتر انگیزد خاطر که حز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باشد؟ 		یک نکته از این معنی، گفتیم و هم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باشد</a:t>
            </a:r>
          </a:p>
          <a:p>
            <a:pPr marL="0" marR="0" lvl="0" indent="0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حافظ</a:t>
            </a:r>
          </a:p>
        </p:txBody>
      </p:sp>
    </p:spTree>
    <p:extLst>
      <p:ext uri="{BB962C8B-B14F-4D97-AF65-F5344CB8AC3E}">
        <p14:creationId xmlns:p14="http://schemas.microsoft.com/office/powerpoint/2010/main" val="905212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8A69BF-01C2-B418-FBD1-A04BD6715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2E540C-22FC-1E32-421C-E8F8428E5A77}"/>
              </a:ext>
            </a:extLst>
          </p:cNvPr>
          <p:cNvSpPr txBox="1"/>
          <p:nvPr/>
        </p:nvSpPr>
        <p:spPr>
          <a:xfrm>
            <a:off x="1505243" y="-7578"/>
            <a:ext cx="9270609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چهارم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پانزدهم،(هفتۀ ششم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یازدهم: 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دوم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1176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A9FCF-8F2D-B9DF-7B59-88AFA6B2F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20286FB-22BA-BA16-EBE0-CD9E90E840C3}"/>
              </a:ext>
            </a:extLst>
          </p:cNvPr>
          <p:cNvSpPr txBox="1"/>
          <p:nvPr/>
        </p:nvSpPr>
        <p:spPr>
          <a:xfrm>
            <a:off x="745588" y="269350"/>
            <a:ext cx="11240085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4- قواعد قافیه(قاعدۀ یک / قاعدۀ دو)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قاعدۀ دو: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قاعدۀ دو یک صامتی (مصوّت+ صامت)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مثال: بشنو از نی چون شکایت می‌کند	از جدایی‌ها حکایت می‌کند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هجای قافیه: یَت		حروف اصلی: ـَ ت (مصوت + صامت)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4846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50E94-C1B6-1AF3-0E15-53C78DD9E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F757DD-ED24-EE9C-182B-0855A6B7B4EF}"/>
              </a:ext>
            </a:extLst>
          </p:cNvPr>
          <p:cNvSpPr txBox="1"/>
          <p:nvPr/>
        </p:nvSpPr>
        <p:spPr>
          <a:xfrm>
            <a:off x="745588" y="269350"/>
            <a:ext cx="11240085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4-  قواعد قافیه(قاعدۀ یک / قاعدۀ دو)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انواع قاعدۀ دو: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قاعدۀ دو دوصامتی (مصوت + صامت + صامت)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مثال: کسی دانۀ نیک مردی نک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اشت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	 کزو خرمن کام دل برند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اشت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سعدی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هجای قافیه: کاشت – داشت		حروف اصلی: اشت (مصوت + صامت + صامت)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نکونام صاحب‌دل و حق‌پرَست		خط عارضش خوش‌تر از خطّ دَست			سعدی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هجای قافیه: رَست -  دَست		حروف اصلی: ـَ ست (مصوت + صامت + صامت)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7870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EDD43-5850-BFB4-EFBE-EDA5A6059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3E7A0B-220F-9879-9390-DA64F1ADEA6F}"/>
              </a:ext>
            </a:extLst>
          </p:cNvPr>
          <p:cNvSpPr txBox="1"/>
          <p:nvPr/>
        </p:nvSpPr>
        <p:spPr>
          <a:xfrm>
            <a:off x="745588" y="269350"/>
            <a:ext cx="11240085" cy="627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5- ترتیب بررسی قافیه: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بررسی ردیف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2- یافتن واژۀ 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3- جداکردن حروف الحاقی (اگر وجود داشته باشد)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4- تعیین هجای قافیه (آخرین هجای واژۀ قافیه بدون الحاقی)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5- تعیین حروف اصلی (هجای قافیه بودن صامت آغازین)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6- تعیین حرف روی (آخرین حرف اصلی)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7- تعیین قاعده (براساس حرف روی)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3580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7768A-FBD6-7113-2E83-CB1292C6A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E01217-9A5F-EB13-EB98-970D190E3481}"/>
              </a:ext>
            </a:extLst>
          </p:cNvPr>
          <p:cNvSpPr txBox="1"/>
          <p:nvPr/>
        </p:nvSpPr>
        <p:spPr>
          <a:xfrm>
            <a:off x="745588" y="269350"/>
            <a:ext cx="11240085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6- قافیۀ درونی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بعضی از شاعران برای غنی‌تر کردن موسیقی شعر، گاه در درون مصراع‌ها نیزقافیه می‌آورند که قافیۀ درونی نامیده می‌شود.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مرده بدم </a:t>
            </a:r>
            <a:r>
              <a:rPr lang="fa-IR" sz="2400" b="1" u="sng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زنده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شدم، گریه بدم </a:t>
            </a:r>
            <a:r>
              <a:rPr lang="fa-IR" sz="2400" b="1" u="sng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خنده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شدم	دولت عشق آمد و من دولت </a:t>
            </a:r>
            <a:r>
              <a:rPr lang="fa-IR" sz="2400" b="1" u="sng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پاینده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شدم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دیدۀ </a:t>
            </a:r>
            <a:r>
              <a:rPr lang="fa-IR" sz="2400" b="1" u="sng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سیر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اسـت مرا، جان</a:t>
            </a:r>
            <a:r>
              <a:rPr lang="fa-IR" sz="2400" b="1" u="sng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دلیر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است مرا		</a:t>
            </a:r>
            <a:r>
              <a:rPr lang="fa-IR" sz="2400" b="1" u="sng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زَهرۀ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fa-IR" sz="2400" b="1" u="sng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شـیر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سـت مرا، </a:t>
            </a:r>
            <a:r>
              <a:rPr lang="fa-IR" sz="2400" b="1" u="sng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زُهـرۀ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fa-IR" sz="2400" b="1" u="sng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تـابنده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شـدم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58302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D241D-556E-85C1-F97B-FE81CAB6C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318B8CC-8D4A-4C11-905C-52220FEED247}"/>
              </a:ext>
            </a:extLst>
          </p:cNvPr>
          <p:cNvSpPr txBox="1"/>
          <p:nvPr/>
        </p:nvSpPr>
        <p:spPr>
          <a:xfrm>
            <a:off x="745588" y="269350"/>
            <a:ext cx="11240085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7- ذوقافیتین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دو قافیۀ پایانی (ذوقافیتین) است که قافیۀ اصلی در واژه‌های آخر مصرع‌هاست: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مثال: طرفـه می‌دارند یـاران صـبر مـن بـر</a:t>
            </a:r>
            <a:r>
              <a:rPr kumimoji="0" lang="fa-IR" sz="24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داغ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و </a:t>
            </a:r>
            <a:r>
              <a:rPr kumimoji="0" lang="fa-IR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درد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    داغ و دردی کز تو باشد خوشتر است از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باغ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و </a:t>
            </a:r>
            <a:r>
              <a:rPr lang="fa-IR" sz="2400" b="1" u="sng" dirty="0">
                <a:solidFill>
                  <a:prstClr val="black"/>
                </a:solidFill>
                <a:cs typeface="B Nazanin" panose="00000400000000000000" pitchFamily="2" charset="-78"/>
              </a:rPr>
              <a:t>ورد</a:t>
            </a:r>
          </a:p>
          <a:p>
            <a:pPr marL="0" marR="0" lvl="0" indent="0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سعدی</a:t>
            </a:r>
          </a:p>
        </p:txBody>
      </p:sp>
    </p:spTree>
    <p:extLst>
      <p:ext uri="{BB962C8B-B14F-4D97-AF65-F5344CB8AC3E}">
        <p14:creationId xmlns:p14="http://schemas.microsoft.com/office/powerpoint/2010/main" val="22868286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18806-E8E6-3BC1-7A45-971D04620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37C1E0D-15D6-2226-5887-F8937A11ECC4}"/>
              </a:ext>
            </a:extLst>
          </p:cNvPr>
          <p:cNvSpPr txBox="1"/>
          <p:nvPr/>
        </p:nvSpPr>
        <p:spPr>
          <a:xfrm>
            <a:off x="974845" y="3194552"/>
            <a:ext cx="10242310" cy="1791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 مثال:در وفای عشق تو مشهور خوبانم چو شمع           شب نشین کوی سربازان و رندانم چو شمع</a:t>
            </a:r>
          </a:p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ردیف: چو شمع</a:t>
            </a:r>
          </a:p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 واژۀ قافیه: خوبانم – رندانم</a:t>
            </a:r>
          </a:p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 حروف الحاقی: انم (بدون حروف اصلی، بدون قاعده)</a:t>
            </a: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90523E5B-D9E1-DAE9-1658-EDE8934B296E}"/>
              </a:ext>
            </a:extLst>
          </p:cNvPr>
          <p:cNvSpPr/>
          <p:nvPr/>
        </p:nvSpPr>
        <p:spPr>
          <a:xfrm>
            <a:off x="1517374" y="670811"/>
            <a:ext cx="9462052" cy="781878"/>
          </a:xfrm>
          <a:prstGeom prst="downArrow">
            <a:avLst/>
          </a:prstGeom>
          <a:solidFill>
            <a:srgbClr val="44709D">
              <a:lumMod val="20000"/>
              <a:lumOff val="80000"/>
            </a:srgbClr>
          </a:solidFill>
          <a:ln w="12700" cap="flat" cmpd="sng" algn="ctr">
            <a:solidFill>
              <a:srgbClr val="41AEB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عیوب قافیه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 panose="020B0503020204020204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B38DF3B-F628-8F83-2958-510B6800F4EB}"/>
              </a:ext>
            </a:extLst>
          </p:cNvPr>
          <p:cNvSpPr/>
          <p:nvPr/>
        </p:nvSpPr>
        <p:spPr>
          <a:xfrm>
            <a:off x="1517374" y="1626172"/>
            <a:ext cx="9157252" cy="1311965"/>
          </a:xfrm>
          <a:prstGeom prst="roundRect">
            <a:avLst/>
          </a:prstGeom>
          <a:solidFill>
            <a:srgbClr val="44709D">
              <a:lumMod val="20000"/>
              <a:lumOff val="80000"/>
            </a:srgbClr>
          </a:solidFill>
          <a:ln w="12700" cap="flat" cmpd="sng" algn="ctr">
            <a:solidFill>
              <a:srgbClr val="41AEB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1- نبودن حروف اصلی مشترک و قاعدۀ قافیه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</a:endParaRPr>
          </a:p>
        </p:txBody>
      </p:sp>
    </p:spTree>
    <p:extLst>
      <p:ext uri="{BB962C8B-B14F-4D97-AF65-F5344CB8AC3E}">
        <p14:creationId xmlns:p14="http://schemas.microsoft.com/office/powerpoint/2010/main" val="41784618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0F909-50AF-1856-AD99-F26EA53AE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Down 1">
            <a:extLst>
              <a:ext uri="{FF2B5EF4-FFF2-40B4-BE49-F238E27FC236}">
                <a16:creationId xmlns:a16="http://schemas.microsoft.com/office/drawing/2014/main" id="{295DFEA0-CDA3-256F-F3E5-34D48BBAA1F3}"/>
              </a:ext>
            </a:extLst>
          </p:cNvPr>
          <p:cNvSpPr/>
          <p:nvPr/>
        </p:nvSpPr>
        <p:spPr>
          <a:xfrm>
            <a:off x="1646328" y="1010489"/>
            <a:ext cx="9462052" cy="841280"/>
          </a:xfrm>
          <a:prstGeom prst="downArrow">
            <a:avLst/>
          </a:prstGeom>
          <a:solidFill>
            <a:srgbClr val="44709D">
              <a:lumMod val="20000"/>
              <a:lumOff val="80000"/>
            </a:srgbClr>
          </a:solidFill>
          <a:ln w="12700" cap="flat" cmpd="sng" algn="ctr">
            <a:solidFill>
              <a:srgbClr val="41AEB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عیوب قافیه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 panose="020B0503020204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5BC6F3-7E8A-B4E5-C9EC-484E4C1C6211}"/>
              </a:ext>
            </a:extLst>
          </p:cNvPr>
          <p:cNvSpPr txBox="1"/>
          <p:nvPr/>
        </p:nvSpPr>
        <p:spPr>
          <a:xfrm>
            <a:off x="736078" y="3103205"/>
            <a:ext cx="10665173" cy="90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مثال:</a:t>
            </a:r>
          </a:p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گر به تازی گوید او ور پارسی       گوش  هوشی کو که در فهمش رسی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83420-ED33-9D1E-C567-E3AB58FBC4AA}"/>
              </a:ext>
            </a:extLst>
          </p:cNvPr>
          <p:cNvSpPr/>
          <p:nvPr/>
        </p:nvSpPr>
        <p:spPr>
          <a:xfrm>
            <a:off x="928468" y="1851769"/>
            <a:ext cx="11153131" cy="1019629"/>
          </a:xfrm>
          <a:prstGeom prst="roundRect">
            <a:avLst/>
          </a:prstGeom>
          <a:solidFill>
            <a:srgbClr val="44709D">
              <a:lumMod val="20000"/>
              <a:lumOff val="80000"/>
            </a:srgbClr>
          </a:solidFill>
          <a:ln w="12700" cap="flat" cmpd="sng" algn="ctr">
            <a:solidFill>
              <a:srgbClr val="41AEB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2- کاربرد نادرست قاعده (قافیه کردن قاعدۀ دو یک صامتی با دو دوصامتی)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3CF63B-A383-AA48-F0C8-25DE4DE9F9B1}"/>
              </a:ext>
            </a:extLst>
          </p:cNvPr>
          <p:cNvSpPr txBox="1"/>
          <p:nvPr/>
        </p:nvSpPr>
        <p:spPr>
          <a:xfrm>
            <a:off x="928468" y="4387173"/>
            <a:ext cx="108427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 واژۀ قافیه: پارسی – رسی / حروف الحاقی: ی / حروف اصلی: ارس (با دو صامت) - -َ س (با یک صامت)</a:t>
            </a:r>
          </a:p>
        </p:txBody>
      </p:sp>
    </p:spTree>
    <p:extLst>
      <p:ext uri="{BB962C8B-B14F-4D97-AF65-F5344CB8AC3E}">
        <p14:creationId xmlns:p14="http://schemas.microsoft.com/office/powerpoint/2010/main" val="422742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550568-69DC-B6BF-7AE2-5978E28D6518}"/>
              </a:ext>
            </a:extLst>
          </p:cNvPr>
          <p:cNvSpPr txBox="1"/>
          <p:nvPr/>
        </p:nvSpPr>
        <p:spPr>
          <a:xfrm>
            <a:off x="1364566" y="705453"/>
            <a:ext cx="10621107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Titr" panose="00000700000000000000" pitchFamily="2" charset="-78"/>
              </a:rPr>
              <a:t>قافیه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خواندیم که شعر، سخنی خیال انگیز، موزون و سرشار از عاطفه و احساس است.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وزن به شعر، زیبایی می‌بخشد و آن را اثرگذار می‌سازد. اگر وزن شعری را برهم بزنیم، خواهیم دید که تا چه میزان از زیبایی و تأثیر آن کاسته می‌شود.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 شعر: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آب زنید راه را، هین که نگار می‌رسد 		مژده دهید باغ را، بوی بهار می‌رسد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اگر به صورت بی وزن درآید، در مییابیم که زیبایی و شورانگیزیاش را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از دست داده است: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هین، راه را آب زنید که نگار می‌رسد		 باغ را مژده دهید بوی بهار می‌رسد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پس، وزن برای شعر لازم است.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1197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D44ED-3ED3-FC73-DC11-0D8979BD5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Down 1">
            <a:extLst>
              <a:ext uri="{FF2B5EF4-FFF2-40B4-BE49-F238E27FC236}">
                <a16:creationId xmlns:a16="http://schemas.microsoft.com/office/drawing/2014/main" id="{BA07CB7E-01D4-491C-780D-A596CE334741}"/>
              </a:ext>
            </a:extLst>
          </p:cNvPr>
          <p:cNvSpPr/>
          <p:nvPr/>
        </p:nvSpPr>
        <p:spPr>
          <a:xfrm>
            <a:off x="1772936" y="748573"/>
            <a:ext cx="9462052" cy="781878"/>
          </a:xfrm>
          <a:prstGeom prst="downArrow">
            <a:avLst/>
          </a:prstGeom>
          <a:solidFill>
            <a:srgbClr val="44709D">
              <a:lumMod val="20000"/>
              <a:lumOff val="80000"/>
            </a:srgbClr>
          </a:solidFill>
          <a:ln w="12700" cap="flat" cmpd="sng" algn="ctr">
            <a:solidFill>
              <a:srgbClr val="41AEB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عیوب قافیه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 panose="020B0503020204020204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BB64744-DA90-1571-DB7B-E7164DBF03D9}"/>
              </a:ext>
            </a:extLst>
          </p:cNvPr>
          <p:cNvSpPr/>
          <p:nvPr/>
        </p:nvSpPr>
        <p:spPr>
          <a:xfrm>
            <a:off x="2740345" y="1605813"/>
            <a:ext cx="7527235" cy="820869"/>
          </a:xfrm>
          <a:prstGeom prst="roundRect">
            <a:avLst/>
          </a:prstGeom>
          <a:solidFill>
            <a:srgbClr val="44709D">
              <a:lumMod val="20000"/>
              <a:lumOff val="80000"/>
            </a:srgbClr>
          </a:solidFill>
          <a:ln w="12700" cap="flat" cmpd="sng" algn="ctr">
            <a:solidFill>
              <a:srgbClr val="41AEB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3- یکسان نبودن حروف قافیه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7DC0FF-CA8E-0CFD-CFCC-ADDDC33F30F1}"/>
              </a:ext>
            </a:extLst>
          </p:cNvPr>
          <p:cNvSpPr txBox="1"/>
          <p:nvPr/>
        </p:nvSpPr>
        <p:spPr>
          <a:xfrm>
            <a:off x="4773535" y="346329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صدق– عشق-ِدق – ِشق </a:t>
            </a:r>
            <a:endParaRPr lang="en-US" sz="2400" b="1" dirty="0">
              <a:solidFill>
                <a:prstClr val="black"/>
              </a:solidFill>
              <a:latin typeface="Corbel" panose="020B0503020204020204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72DE53-1C5B-4036-16B1-AE6C7D7E40DE}"/>
              </a:ext>
            </a:extLst>
          </p:cNvPr>
          <p:cNvSpPr txBox="1"/>
          <p:nvPr/>
        </p:nvSpPr>
        <p:spPr>
          <a:xfrm>
            <a:off x="731621" y="2828510"/>
            <a:ext cx="101379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مثال: دیدن دیده فزاید عِشق را                        عشق در دیده فزاید صِدق را</a:t>
            </a:r>
            <a:endParaRPr lang="en-US" sz="2400" b="1" dirty="0">
              <a:solidFill>
                <a:prstClr val="black"/>
              </a:solidFill>
              <a:latin typeface="Corbel" panose="020B0503020204020204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1B36BB-739A-636E-8972-DA71479ECBE6}"/>
              </a:ext>
            </a:extLst>
          </p:cNvPr>
          <p:cNvSpPr txBox="1"/>
          <p:nvPr/>
        </p:nvSpPr>
        <p:spPr>
          <a:xfrm>
            <a:off x="7004978" y="5116579"/>
            <a:ext cx="36973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دِل – گُل= ِل - ُل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AB1667-C32F-4B86-4D21-A34367EE9A8A}"/>
              </a:ext>
            </a:extLst>
          </p:cNvPr>
          <p:cNvSpPr txBox="1"/>
          <p:nvPr/>
        </p:nvSpPr>
        <p:spPr>
          <a:xfrm>
            <a:off x="254543" y="4203377"/>
            <a:ext cx="106149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بهشتی گل نباشد چون گُل تو                       که گلزار آمد این گل را دِل تو</a:t>
            </a:r>
          </a:p>
        </p:txBody>
      </p:sp>
    </p:spTree>
    <p:extLst>
      <p:ext uri="{BB962C8B-B14F-4D97-AF65-F5344CB8AC3E}">
        <p14:creationId xmlns:p14="http://schemas.microsoft.com/office/powerpoint/2010/main" val="30320817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36A53-3A0F-9E08-55B3-8B4E3FDE4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6AE02B-525B-6000-63E7-14015BC52BBD}"/>
              </a:ext>
            </a:extLst>
          </p:cNvPr>
          <p:cNvSpPr txBox="1"/>
          <p:nvPr/>
        </p:nvSpPr>
        <p:spPr>
          <a:xfrm>
            <a:off x="745588" y="269350"/>
            <a:ext cx="11240085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عیب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قافیۀ خطی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توجّه: شکل نوشتاری حروف قافیه نیز باید مشابه و همسان باشد؛ مثال در این شعر سعدی:</a:t>
            </a:r>
          </a:p>
          <a:p>
            <a:pPr lvl="0" algn="r" rtl="1">
              <a:lnSpc>
                <a:spcPct val="20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پیوند روح می‌کند این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باد مُشک بیز		 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هنگام نوبت سحر است ای ندیم، خیز		سعدی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از نظر آوایی واژه‌های «حضیض، لذیذ، غلیظ» می‌توانند با «مشک بیز» و «خیز» هم‌قافیه شوند؛ اما به دلیل این که شکل نوشتاری آن‌ها متفاوت است، قافیه کردن آن‌ها درست نیست.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816D79-BB60-5BEF-E4EC-134520129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855" y="416587"/>
            <a:ext cx="9571550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9169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84390A-E618-2BEE-61E3-01365D19D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Down 1">
            <a:extLst>
              <a:ext uri="{FF2B5EF4-FFF2-40B4-BE49-F238E27FC236}">
                <a16:creationId xmlns:a16="http://schemas.microsoft.com/office/drawing/2014/main" id="{BE7743D6-E790-02D6-2D50-765C9E55A999}"/>
              </a:ext>
            </a:extLst>
          </p:cNvPr>
          <p:cNvSpPr/>
          <p:nvPr/>
        </p:nvSpPr>
        <p:spPr>
          <a:xfrm>
            <a:off x="1744801" y="798920"/>
            <a:ext cx="9462052" cy="890157"/>
          </a:xfrm>
          <a:prstGeom prst="downArrow">
            <a:avLst/>
          </a:prstGeom>
          <a:solidFill>
            <a:srgbClr val="44709D">
              <a:lumMod val="20000"/>
              <a:lumOff val="80000"/>
            </a:srgbClr>
          </a:solidFill>
          <a:ln w="12700" cap="flat" cmpd="sng" algn="ctr">
            <a:solidFill>
              <a:srgbClr val="41AEB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توجّه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 panose="020B0503020204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B7FC3C-7D4C-9F06-52B3-98A1E7A7A874}"/>
              </a:ext>
            </a:extLst>
          </p:cNvPr>
          <p:cNvSpPr txBox="1"/>
          <p:nvPr/>
        </p:nvSpPr>
        <p:spPr>
          <a:xfrm>
            <a:off x="1926356" y="3429000"/>
            <a:ext cx="9280497" cy="18558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مثال: هر آن کس که بر دزد رحمت کُند      به بازوی خود کاروان می زَند</a:t>
            </a:r>
          </a:p>
          <a:p>
            <a:pPr algn="r" rtl="1">
              <a:lnSpc>
                <a:spcPct val="15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واژۀ قافیه: کُند – می زَند / حروف الحاقی: -َ د </a:t>
            </a:r>
          </a:p>
          <a:p>
            <a:pPr algn="r" rtl="1">
              <a:lnSpc>
                <a:spcPct val="15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 حروف اصلی: -ُ ن - -َ ن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3558942-AB9C-EC78-CBC8-69CE1001A854}"/>
              </a:ext>
            </a:extLst>
          </p:cNvPr>
          <p:cNvSpPr/>
          <p:nvPr/>
        </p:nvSpPr>
        <p:spPr>
          <a:xfrm>
            <a:off x="1427871" y="1806836"/>
            <a:ext cx="10095914" cy="1069979"/>
          </a:xfrm>
          <a:prstGeom prst="roundRect">
            <a:avLst/>
          </a:prstGeom>
          <a:solidFill>
            <a:srgbClr val="44709D">
              <a:lumMod val="20000"/>
              <a:lumOff val="80000"/>
            </a:srgbClr>
          </a:solidFill>
          <a:ln w="12700" cap="flat" cmpd="sng" algn="ctr">
            <a:solidFill>
              <a:srgbClr val="41AEB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اگرمصوت کوتاه قافیه متفاوت باشد ولی </a:t>
            </a:r>
            <a:r>
              <a:rPr kumimoji="0" lang="fa-IR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قافیه حروف الحاقی داشته باشد، </a:t>
            </a:r>
            <a:r>
              <a:rPr kumimoji="0" lang="fa-IR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قافیه درست است.</a:t>
            </a:r>
          </a:p>
        </p:txBody>
      </p:sp>
    </p:spTree>
    <p:extLst>
      <p:ext uri="{BB962C8B-B14F-4D97-AF65-F5344CB8AC3E}">
        <p14:creationId xmlns:p14="http://schemas.microsoft.com/office/powerpoint/2010/main" val="31882797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C4120-A1FE-6DE5-2DD8-0035E1AA6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Down 1">
            <a:extLst>
              <a:ext uri="{FF2B5EF4-FFF2-40B4-BE49-F238E27FC236}">
                <a16:creationId xmlns:a16="http://schemas.microsoft.com/office/drawing/2014/main" id="{7B26D09C-C748-3757-74F7-33456EF0E717}"/>
              </a:ext>
            </a:extLst>
          </p:cNvPr>
          <p:cNvSpPr/>
          <p:nvPr/>
        </p:nvSpPr>
        <p:spPr>
          <a:xfrm>
            <a:off x="1463448" y="610531"/>
            <a:ext cx="9462052" cy="885577"/>
          </a:xfrm>
          <a:prstGeom prst="downArrow">
            <a:avLst/>
          </a:prstGeom>
          <a:solidFill>
            <a:srgbClr val="44709D">
              <a:lumMod val="20000"/>
              <a:lumOff val="80000"/>
            </a:srgbClr>
          </a:solidFill>
          <a:ln w="12700" cap="flat" cmpd="sng" algn="ctr">
            <a:solidFill>
              <a:srgbClr val="41AEB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توجّه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 panose="020B0503020204020204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68A3F50-3562-1B2F-BDB6-8FB97984F570}"/>
              </a:ext>
            </a:extLst>
          </p:cNvPr>
          <p:cNvSpPr/>
          <p:nvPr/>
        </p:nvSpPr>
        <p:spPr>
          <a:xfrm>
            <a:off x="1463448" y="1522549"/>
            <a:ext cx="9462052" cy="885577"/>
          </a:xfrm>
          <a:prstGeom prst="roundRect">
            <a:avLst/>
          </a:prstGeom>
          <a:solidFill>
            <a:srgbClr val="44709D">
              <a:lumMod val="20000"/>
              <a:lumOff val="80000"/>
            </a:srgbClr>
          </a:solidFill>
          <a:ln w="12700" cap="flat" cmpd="sng" algn="ctr">
            <a:solidFill>
              <a:srgbClr val="41AEB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fa-IR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cs typeface="B Titr" panose="00000700000000000000" pitchFamily="2" charset="-78"/>
              </a:rPr>
              <a:t>پسوند الحاقی با یک واژه یا پسوند متفاوت دیگر می تواند هم قافیه شود.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4B763A-B1E4-BB04-2B2B-69EFFD528A09}"/>
              </a:ext>
            </a:extLst>
          </p:cNvPr>
          <p:cNvSpPr txBox="1"/>
          <p:nvPr/>
        </p:nvSpPr>
        <p:spPr>
          <a:xfrm>
            <a:off x="1649778" y="2749802"/>
            <a:ext cx="92757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مثال1: آیینه شو وصال پری طلعتان طلب      اول بروب خانه سپس میهمان طلب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71ED4-6D6A-D99E-9D32-49F886BB6080}"/>
              </a:ext>
            </a:extLst>
          </p:cNvPr>
          <p:cNvSpPr txBox="1"/>
          <p:nvPr/>
        </p:nvSpPr>
        <p:spPr>
          <a:xfrm>
            <a:off x="5363338" y="3649969"/>
            <a:ext cx="50850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واژۀ قافیه: ان – میهمان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5D03EF-81A3-7B6C-5567-B776B7FF41B4}"/>
              </a:ext>
            </a:extLst>
          </p:cNvPr>
          <p:cNvSpPr txBox="1"/>
          <p:nvPr/>
        </p:nvSpPr>
        <p:spPr>
          <a:xfrm>
            <a:off x="970671" y="4294999"/>
            <a:ext cx="100542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مثال2: خواهی دلا فردوس جان، رخسار جانان را ببین  ور بایدت سر روان، آن میر خوبان را ببین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A12ACA-526E-7EF0-EBE1-7C2D138AD2E6}"/>
              </a:ext>
            </a:extLst>
          </p:cNvPr>
          <p:cNvSpPr txBox="1"/>
          <p:nvPr/>
        </p:nvSpPr>
        <p:spPr>
          <a:xfrm>
            <a:off x="2548054" y="5064932"/>
            <a:ext cx="80030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spcBef>
                <a:spcPct val="20000"/>
              </a:spcBef>
              <a:buClr>
                <a:srgbClr val="31B6FD"/>
              </a:buClr>
              <a:buSzPct val="100000"/>
              <a:defRPr/>
            </a:pPr>
            <a:r>
              <a:rPr lang="fa-IR" sz="2400" b="1" dirty="0">
                <a:solidFill>
                  <a:prstClr val="black"/>
                </a:solidFill>
                <a:latin typeface="Candara"/>
                <a:cs typeface="B Nazanin" panose="00000400000000000000" pitchFamily="2" charset="-78"/>
              </a:rPr>
              <a:t>واژۀ قافیه: ان (پسوند نسبت)– ان (پسوند جمع) </a:t>
            </a:r>
          </a:p>
        </p:txBody>
      </p:sp>
    </p:spTree>
    <p:extLst>
      <p:ext uri="{BB962C8B-B14F-4D97-AF65-F5344CB8AC3E}">
        <p14:creationId xmlns:p14="http://schemas.microsoft.com/office/powerpoint/2010/main" val="19173303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3EE39-7526-5FCC-3DB0-C96C0B748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280CB4-6B46-D534-C3E7-135C862EF826}"/>
              </a:ext>
            </a:extLst>
          </p:cNvPr>
          <p:cNvSpPr txBox="1"/>
          <p:nvPr/>
        </p:nvSpPr>
        <p:spPr>
          <a:xfrm>
            <a:off x="745588" y="269350"/>
            <a:ext cx="11240085" cy="3370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1 -در بیت زیر حروف قافیه را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در پیش بی‌دردان چرا فریاد بی‌حاصل کنم 		گر شکوه‌ای دارم زدل، با یار صاحبدل کنم</a:t>
            </a:r>
          </a:p>
          <a:p>
            <a:pPr marL="0" marR="0" lvl="0" indent="0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رهی معیّری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56094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4101F-0227-554D-F42D-D5B1DDC5D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E1CE3B9-C237-E4F3-11D8-2149E597C151}"/>
              </a:ext>
            </a:extLst>
          </p:cNvPr>
          <p:cNvSpPr txBox="1"/>
          <p:nvPr/>
        </p:nvSpPr>
        <p:spPr>
          <a:xfrm>
            <a:off x="745588" y="269350"/>
            <a:ext cx="11240085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  واژه‌های قافیه و حروف مشترک آن را در هر بیت، مشخص کنید.</a:t>
            </a:r>
          </a:p>
          <a:p>
            <a:pPr lvl="0" algn="r" rtl="1">
              <a:lnSpc>
                <a:spcPct val="150000"/>
              </a:lnSpc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بر سر آنم که گر ز دست برآید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			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دست به کاری زنم که غصّه سرآید </a:t>
            </a:r>
          </a:p>
          <a:p>
            <a:pPr marL="0" marR="0" lvl="0" indent="0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حافظ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نفس باد صبا مشک فشان خواهد شد		 عالم پیر، دگرباره جوان خواهد شد </a:t>
            </a:r>
          </a:p>
          <a:p>
            <a:pPr marL="0" marR="0" lvl="0" indent="0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حافظ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گوهر خود را هویدا کن، کمال این است و بس		 خویش را در خویش پیدا کن، کمال این است و بس</a:t>
            </a:r>
          </a:p>
          <a:p>
            <a:pPr lvl="0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میرزا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حبیب خراسانی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52686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A9A93-3B5A-DD72-8B98-D4FEA4176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0DF1783-C993-8561-BE42-0ABD0BBFE7EC}"/>
              </a:ext>
            </a:extLst>
          </p:cNvPr>
          <p:cNvSpPr txBox="1"/>
          <p:nvPr/>
        </p:nvSpPr>
        <p:spPr>
          <a:xfrm>
            <a:off x="745588" y="269350"/>
            <a:ext cx="11240085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3 -نوع قاعدۀ قافیه را در هر بیت،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من از دست کمانداران ابرو 		نمی‌یارم گذر کردن به هر سو		 سعدی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آب آتش‌فروز، عشق آمد 			 آتش آب‌سوز، عشق آمد			 سنایی، حدیقه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کی رفته‌ای ز دل که تمنا کنم تو را ؟		 کی بوده‌ای نهفته که پیدا کنم تو را ؟ </a:t>
            </a:r>
          </a:p>
          <a:p>
            <a:pPr marL="0" marR="0" lvl="0" indent="0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فروغی بسطامی</a:t>
            </a:r>
          </a:p>
        </p:txBody>
      </p:sp>
    </p:spTree>
    <p:extLst>
      <p:ext uri="{BB962C8B-B14F-4D97-AF65-F5344CB8AC3E}">
        <p14:creationId xmlns:p14="http://schemas.microsoft.com/office/powerpoint/2010/main" val="4580758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985FB-9395-76BA-FF0E-DB597F6F5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3216CE-93B9-B7D5-BB2C-7C2949981A82}"/>
              </a:ext>
            </a:extLst>
          </p:cNvPr>
          <p:cNvSpPr txBox="1"/>
          <p:nvPr/>
        </p:nvSpPr>
        <p:spPr>
          <a:xfrm>
            <a:off x="1505243" y="-7578"/>
            <a:ext cx="9270609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دهم، فصل چهارم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هفتۀ پانزدهم،(هفتۀ ششم نیمسال دوم)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یازدهم: 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  <a:endParaRPr kumimoji="0" lang="fa-IR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02169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C360D-C2EB-139C-CFB3-6DB3A9379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F3398D-8036-0A21-397D-8697CBF9F11D}"/>
              </a:ext>
            </a:extLst>
          </p:cNvPr>
          <p:cNvSpPr txBox="1"/>
          <p:nvPr/>
        </p:nvSpPr>
        <p:spPr>
          <a:xfrm>
            <a:off x="745588" y="269350"/>
            <a:ext cx="11240085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4 - در کدام بیت، «ردیف» وجود ندارد؟ دلیل خود را بنویسید.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روز وصل دوستداران، یاد باد		 یاد باد آن روزگاران یاد باد			حافظ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گلاب است گویی به جویش روان		 همی شاد گردد ز بویش روان		فردوسی</a:t>
            </a:r>
          </a:p>
        </p:txBody>
      </p:sp>
    </p:spTree>
    <p:extLst>
      <p:ext uri="{BB962C8B-B14F-4D97-AF65-F5344CB8AC3E}">
        <p14:creationId xmlns:p14="http://schemas.microsoft.com/office/powerpoint/2010/main" val="2176796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0910B-16B2-9633-8767-33B178617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4B959B-5597-B7B9-A710-23B39A584550}"/>
              </a:ext>
            </a:extLst>
          </p:cNvPr>
          <p:cNvSpPr txBox="1"/>
          <p:nvPr/>
        </p:nvSpPr>
        <p:spPr>
          <a:xfrm>
            <a:off x="745588" y="86466"/>
            <a:ext cx="11240085" cy="6417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5 - هریک از اصطالحات زیر را مقابل بیت مربوط به آن بنویسید.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«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قافیۀ درونی، ذوقافیتین»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ای از مکارم تو شده در جهان خبر		 افکنده از سیاست تو، آسمان سپر		رشید وطواط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گلزار و باغ عالمی، چشم و چراغ عالمی	 هم درد و داغ عالمی، چون پا نهی اندر جفا		مولوی 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یار مرا، غار مرا، عشق جگرخوار مرا 		یار تویی، غار تویی، خواجه نگه دار مرا 		مولوی</a:t>
            </a:r>
          </a:p>
        </p:txBody>
      </p:sp>
    </p:spTree>
    <p:extLst>
      <p:ext uri="{BB962C8B-B14F-4D97-AF65-F5344CB8AC3E}">
        <p14:creationId xmlns:p14="http://schemas.microsoft.com/office/powerpoint/2010/main" val="3700646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4C52B-D3D8-8824-AB0F-681539D24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65B6E3-47F8-1693-1902-4E9DAA5BA4A1}"/>
              </a:ext>
            </a:extLst>
          </p:cNvPr>
          <p:cNvSpPr txBox="1"/>
          <p:nvPr/>
        </p:nvSpPr>
        <p:spPr>
          <a:xfrm>
            <a:off x="1364566" y="705453"/>
            <a:ext cx="10621107" cy="6129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یکی دیگر از بایسته‌های شعر که بر بار موسیقایی و خوش آهنگی آن می‌افزاید، «قافیه» است.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قافیه به زیبایی شعر می‌افزاید و گوش را نوازش می‌دهد.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به بیت زیر، توجّه کنید: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یا رب، سببی ساز که یارم به سلامت			 باز آید و برهاندم از بند ملامت</a:t>
            </a:r>
          </a:p>
          <a:p>
            <a:pPr marL="0" marR="0" lvl="0" indent="0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حافظ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اگر قافیۀ آن را تغییر دهیم، به صورت زیر درمی‌آید که زیبایی و خوش آهنگی اوّل را ندارد.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یا رب، سببی ساز که یارم به سلامت			 باز آید و برهان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َدَم از بند غریبی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همانگونه که می‌بینیم، با آنکه تقریبا همۀ واژگان یکسان هستند، ام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ّا فقط با تغییر واژه‌ه‌های قافیه، ضرباهنگِ موسیقایی و طنین پایانی سخن را از دست داده‌ایم.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82458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D3275-871E-FB1A-EAD2-A24F2C7C9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85D868-3DC8-A375-1281-0186CF4E8687}"/>
              </a:ext>
            </a:extLst>
          </p:cNvPr>
          <p:cNvSpPr txBox="1"/>
          <p:nvPr/>
        </p:nvSpPr>
        <p:spPr>
          <a:xfrm>
            <a:off x="745588" y="86466"/>
            <a:ext cx="11240085" cy="6417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6 - با توجه به بیت زیر به سؤالات پاسخ دهید.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نشود فاش کسی آنچه میان من و توست 	تـا اشارات نظر، نامه‌رسان مـن و توست	هوشنگ ابتهاج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ردیف کدام است؟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واژه‌های قافیه را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حروف و قاعدۀ قافیه را بنویسید.</a:t>
            </a:r>
          </a:p>
        </p:txBody>
      </p:sp>
    </p:spTree>
    <p:extLst>
      <p:ext uri="{BB962C8B-B14F-4D97-AF65-F5344CB8AC3E}">
        <p14:creationId xmlns:p14="http://schemas.microsoft.com/office/powerpoint/2010/main" val="21840098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C4038-0451-27E6-8A99-E87FEB0A9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C714F46-67CA-DA46-E6F4-28CC83C183BA}"/>
              </a:ext>
            </a:extLst>
          </p:cNvPr>
          <p:cNvSpPr txBox="1"/>
          <p:nvPr/>
        </p:nvSpPr>
        <p:spPr>
          <a:xfrm>
            <a:off x="745588" y="86466"/>
            <a:ext cx="11240085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7- شعر زیر را از نظر کاربرد قافیه و کوتاهی و بلندی مصراع‌ها با شعر «مهر و وفا» در کتاب فارسی سرودۀ حافظ ، مقایسه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عاشقم بهار را / رویش ستاره در کویر را / رهنورد دشت‌های عاشقی! /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پ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ُر ز بادۀ سپیده باد جام تو / ای که چون غزال تشنه، / آب تازه می‌خورد / مزرع دلم ز جاری کلام تو / در غبار کام تو / چارۀ فسونگران و رهزنان /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در م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ُحاق مرگ، رخ نهفتن است / من که تشنه‌ام زلالی از سپیده را / من که جست و جوگرم /  سرودهای ناشنیده را، / شعر من که عاشقم / همیشه از تو گفتن است / ای که در بهار سبز نام تو / رسالت گل محمدی / شکفتن است! 								سیّد حسن حسینی</a:t>
            </a:r>
          </a:p>
        </p:txBody>
      </p:sp>
    </p:spTree>
    <p:extLst>
      <p:ext uri="{BB962C8B-B14F-4D97-AF65-F5344CB8AC3E}">
        <p14:creationId xmlns:p14="http://schemas.microsoft.com/office/powerpoint/2010/main" val="19558028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5F00A-85E5-83FE-F911-4C8B0ADFE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B6CFC8-9614-AFA8-992D-6C4C47BD8885}"/>
              </a:ext>
            </a:extLst>
          </p:cNvPr>
          <p:cNvSpPr txBox="1"/>
          <p:nvPr/>
        </p:nvSpPr>
        <p:spPr>
          <a:xfrm>
            <a:off x="745588" y="156806"/>
            <a:ext cx="11240085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7- ش شعر زیر را از نظر کاربرد قافیه و کوتاهی و بلندی مصراع‌ها با شعر «مهر و وفا» در کتاب فارسی سرودۀ حافظ ، مقایسه کنید.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هر آن که جانبِ اهلِ خدا نگه دارد			خُداش در همه حال از بلا نگه دارد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حدیثِ دوست نگویم مگر به حضرتِ دوست		که آشنا، سخنِ آشنا نگه دارد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دلا مَعاش چنان کن که گر بلغزد پای			فرشته‌ات به دو دستِ دعا نگه دارد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گَرَت هواست که معشوق نَگْسَلد پیمان		نگاه دار سرِ رشته تا نگه دارد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صبا بر آن سرِ زلف ار دلِ مرا بینی			ز رویِ لطف بگویش که جا نگه دارد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چو گفتمش که دلم را نگاه دار چه گفت؟		ز دستِ بنده چه خیزد؟ خدا نگه دارد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سر و زر و دل و جانم فدایِ آن یاری			که حقِّ صحبتِ مهر و وفا نگه دارد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غبارِ راهگذارت کجاست تا حافظ			به یادگار نسیمِ صبا نگه دارد</a:t>
            </a:r>
          </a:p>
        </p:txBody>
      </p:sp>
    </p:spTree>
    <p:extLst>
      <p:ext uri="{BB962C8B-B14F-4D97-AF65-F5344CB8AC3E}">
        <p14:creationId xmlns:p14="http://schemas.microsoft.com/office/powerpoint/2010/main" val="27332359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D6866-BE8F-FB48-337D-9E59E14BA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1F10E4B-76FB-778C-E736-12E077BBA0D4}"/>
              </a:ext>
            </a:extLst>
          </p:cNvPr>
          <p:cNvSpPr txBox="1"/>
          <p:nvPr/>
        </p:nvSpPr>
        <p:spPr>
          <a:xfrm>
            <a:off x="745588" y="184942"/>
            <a:ext cx="11240085" cy="2816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7- ش شعر زیر را از نظر کاربرد قافیه و کوتاهی و بلندی مصراع‌ها با شعر «مهر و وفا» در کتاب فارسی سرودۀ حافظ ، مقایسه کنید.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پاسخ: </a:t>
            </a:r>
          </a:p>
        </p:txBody>
      </p:sp>
    </p:spTree>
    <p:extLst>
      <p:ext uri="{BB962C8B-B14F-4D97-AF65-F5344CB8AC3E}">
        <p14:creationId xmlns:p14="http://schemas.microsoft.com/office/powerpoint/2010/main" val="19796951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E06F3-AE75-1B62-BF20-C9DCE8F17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ABDC0B-89CC-3EDF-0AF9-8A5C643D37E4}"/>
              </a:ext>
            </a:extLst>
          </p:cNvPr>
          <p:cNvSpPr txBox="1"/>
          <p:nvPr/>
        </p:nvSpPr>
        <p:spPr>
          <a:xfrm>
            <a:off x="745588" y="86466"/>
            <a:ext cx="11240085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8 - در هر یک از ابیات زیر: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ردیف را مشخص کنید. (اگر دارد)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واژه‌ها و حرف یا حروف قافیه را تعیین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حرف یا حرف‌های الحاقی را مشخص کنید. (اگر دارد)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ت) حرف یا حروف اصلی قافیه را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 ای نسیم سحر آرامگه یار کجاست؟		منزل آن مه عاشق‌کش عیّار کجاست؟	حافظ</a:t>
            </a:r>
          </a:p>
        </p:txBody>
      </p:sp>
    </p:spTree>
    <p:extLst>
      <p:ext uri="{BB962C8B-B14F-4D97-AF65-F5344CB8AC3E}">
        <p14:creationId xmlns:p14="http://schemas.microsoft.com/office/powerpoint/2010/main" val="1459221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9C877-4B13-E35B-9CC1-8257EF07E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63891-1E23-68C7-234A-AE5ACA9F084D}"/>
              </a:ext>
            </a:extLst>
          </p:cNvPr>
          <p:cNvSpPr txBox="1"/>
          <p:nvPr/>
        </p:nvSpPr>
        <p:spPr>
          <a:xfrm>
            <a:off x="745588" y="86466"/>
            <a:ext cx="11240085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8 -در هر یک از ابیات زیر: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ردیف را مشخص کنید. (اگر دارد)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واژه‌ها و حرف یا حروف قافیه را تعیین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حرف یا حرف‌های الحاقی را مشخص کنید. (اگر دارد)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ت) حرف یا حروف اصلی قافیه را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کاشکی جز تو کسی داشتمی		یا به تو دست‌رسی داشتمی		خاقانی</a:t>
            </a:r>
          </a:p>
        </p:txBody>
      </p:sp>
    </p:spTree>
    <p:extLst>
      <p:ext uri="{BB962C8B-B14F-4D97-AF65-F5344CB8AC3E}">
        <p14:creationId xmlns:p14="http://schemas.microsoft.com/office/powerpoint/2010/main" val="22051175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A5A2C-D6E2-7238-6C00-24A45DF2A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8B4425-90FF-0640-688D-AACE899B6D6B}"/>
              </a:ext>
            </a:extLst>
          </p:cNvPr>
          <p:cNvSpPr txBox="1"/>
          <p:nvPr/>
        </p:nvSpPr>
        <p:spPr>
          <a:xfrm>
            <a:off x="745588" y="86466"/>
            <a:ext cx="11240085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8 - در هر یک از ابیات زیر: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ردیف را مشخص کنید. (اگر دارد)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واژه‌ها و حرف یا حروف قافیه را تعیین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حرف یا حرف‌های الحاقی را مشخص کنید. (اگر دارد)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ت) حرف یا حروف اصلی قافیه را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چندان که گفتم غم با طبیبان 			درمان نکردند مسکین غریبان 		حافظ</a:t>
            </a:r>
          </a:p>
        </p:txBody>
      </p:sp>
    </p:spTree>
    <p:extLst>
      <p:ext uri="{BB962C8B-B14F-4D97-AF65-F5344CB8AC3E}">
        <p14:creationId xmlns:p14="http://schemas.microsoft.com/office/powerpoint/2010/main" val="23486228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1F8DB-8D0E-F357-C63E-668501395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CDAB50-7A43-D80C-5515-67580D445165}"/>
              </a:ext>
            </a:extLst>
          </p:cNvPr>
          <p:cNvSpPr txBox="1"/>
          <p:nvPr/>
        </p:nvSpPr>
        <p:spPr>
          <a:xfrm>
            <a:off x="745588" y="86466"/>
            <a:ext cx="11240085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8- در هر یک از ابیات زیر: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ردیف را مشخص کنید. (اگر دارد)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واژه‌ها و حرف یا حروف قافیه را تعیین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حرف یا حرف‌های الحاقی را مشخص کنید. (اگر دارد)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ت) حرف یا حروف اصلی قافیه را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ت)  بنمای رخ که باغ و گلستانم آرزوست 		بگشای لب که قند فراوانم آرزوست		مولوی</a:t>
            </a:r>
          </a:p>
        </p:txBody>
      </p:sp>
    </p:spTree>
    <p:extLst>
      <p:ext uri="{BB962C8B-B14F-4D97-AF65-F5344CB8AC3E}">
        <p14:creationId xmlns:p14="http://schemas.microsoft.com/office/powerpoint/2010/main" val="2016523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56867-9642-3F91-4A7F-1F3BDC281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CDC86A-7316-E7E2-9762-0E9FF1E0E65C}"/>
              </a:ext>
            </a:extLst>
          </p:cNvPr>
          <p:cNvSpPr txBox="1"/>
          <p:nvPr/>
        </p:nvSpPr>
        <p:spPr>
          <a:xfrm>
            <a:off x="745588" y="86466"/>
            <a:ext cx="1124008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1-در شعر زیر دومین واژۀ قافیه را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« من‌که جست‌وجوگرم / سروده‌های ناشنیده را / شعر من‌ که عاشقم / همیشه از تو گفتن است / ای که در بهار سبز نام‌ تو / رسالت گل محمدی / شکفتن است.»</a:t>
            </a:r>
          </a:p>
        </p:txBody>
      </p:sp>
    </p:spTree>
    <p:extLst>
      <p:ext uri="{BB962C8B-B14F-4D97-AF65-F5344CB8AC3E}">
        <p14:creationId xmlns:p14="http://schemas.microsoft.com/office/powerpoint/2010/main" val="3387426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237A36-A4B6-73A8-F891-185C07DF7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F6AE318-F07B-D012-F2B7-18D56B7A9213}"/>
              </a:ext>
            </a:extLst>
          </p:cNvPr>
          <p:cNvSpPr txBox="1"/>
          <p:nvPr/>
        </p:nvSpPr>
        <p:spPr>
          <a:xfrm>
            <a:off x="745588" y="86466"/>
            <a:ext cx="11240085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2-بیت زیر را بخوانید و با توجه به واژگان قافیه جدول را کامل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«روز وصل دوستداران یاد باد		 	 یاد باد آن روزگاران یاد باد»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الف) حروف الحاقی: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حروف اصلی: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پ) حرف روی: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ت) قاعده:</a:t>
            </a:r>
          </a:p>
        </p:txBody>
      </p:sp>
    </p:spTree>
    <p:extLst>
      <p:ext uri="{BB962C8B-B14F-4D97-AF65-F5344CB8AC3E}">
        <p14:creationId xmlns:p14="http://schemas.microsoft.com/office/powerpoint/2010/main" val="220001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5097D-57D3-CD6A-88F6-47D541A54E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6691555-640E-AFE3-6A0E-046B2082A96B}"/>
              </a:ext>
            </a:extLst>
          </p:cNvPr>
          <p:cNvSpPr txBox="1"/>
          <p:nvPr/>
        </p:nvSpPr>
        <p:spPr>
          <a:xfrm>
            <a:off x="745588" y="564775"/>
            <a:ext cx="11240085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1- ردیف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شب عاشقان بی دل، چه شبی دراز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باشد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		تو بیا کز اوّل شب، در صبح باز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باشد</a:t>
            </a:r>
          </a:p>
          <a:p>
            <a:pPr marL="0" marR="0" lvl="0" indent="0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سعدی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ردیف: کلمه یا کلماتی است که بعد از واژۀ قافیه، عیناً (از نظر لفظ و معنی) تکرار می‌شود.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توجّه: گاهی واژۀ قافیه جناس همسان است و نباید با ردیف اشتباه گرفت.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مثال: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گلاب است گویی به جویش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روان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همی شاد گردد ز بویش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روان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39566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8A95F-90EC-AE87-E0F2-42A13E682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1AAA90-EE5C-348F-E345-BEC55BD3C611}"/>
              </a:ext>
            </a:extLst>
          </p:cNvPr>
          <p:cNvSpPr txBox="1"/>
          <p:nvPr/>
        </p:nvSpPr>
        <p:spPr>
          <a:xfrm>
            <a:off x="745588" y="86466"/>
            <a:ext cx="11240085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3-حروف قافیه در کدام گزینه براساس الگوی «مصّوت + صامت + صامت + حروف‌الحاقی» است؟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الف) ما چون ز دری پای‌ کشیدیم کشیدیم	 	 امید ز هرکس که بریدیم بریدیم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ب) بگو تا سوار آورم زابلی			 	 که باشند با خنجر کابلی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ج) اگر جنگ خواهی‌ و خون‌ ریختن	 		 بر این‌گونه سختی برآویختن</a:t>
            </a:r>
          </a:p>
        </p:txBody>
      </p:sp>
    </p:spTree>
    <p:extLst>
      <p:ext uri="{BB962C8B-B14F-4D97-AF65-F5344CB8AC3E}">
        <p14:creationId xmlns:p14="http://schemas.microsoft.com/office/powerpoint/2010/main" val="2911529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BC8D3-F93D-F357-FB8A-933DF4D7F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E31735-D3DB-F984-DB9B-80F12013A4ED}"/>
              </a:ext>
            </a:extLst>
          </p:cNvPr>
          <p:cNvSpPr txBox="1"/>
          <p:nvPr/>
        </p:nvSpPr>
        <p:spPr>
          <a:xfrm>
            <a:off x="745588" y="86466"/>
            <a:ext cx="11240085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4-در کدام ابیات « ردیف » وجود دارد؟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الف) هر که گوید کلاغ چون باز است		 	 نشنوندش که دیده‌ها باز است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ب) غم خویش در زندگی خور که خویش			 به مرده نپردازد از حرص خویش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ج) به جهان خرّم از آنم که جهان خرّم از اوست	 	 عاشقم بر همه عالم که همه عالم از اوست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د) پدر با پسر یکدگر را کنار			 	 گرفتند کرده غم از دل کنار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۱)  الف - ج                   ۲) ب - د                       ۳) الف - د                       ۴) ب - ج‌</a:t>
            </a:r>
          </a:p>
        </p:txBody>
      </p:sp>
    </p:spTree>
    <p:extLst>
      <p:ext uri="{BB962C8B-B14F-4D97-AF65-F5344CB8AC3E}">
        <p14:creationId xmlns:p14="http://schemas.microsoft.com/office/powerpoint/2010/main" val="30376786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06CDF-459B-E79E-CA19-D2D2799F60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C86223-2071-E350-B119-38CDD3A87CF6}"/>
              </a:ext>
            </a:extLst>
          </p:cNvPr>
          <p:cNvSpPr txBox="1"/>
          <p:nvPr/>
        </p:nvSpPr>
        <p:spPr>
          <a:xfrm>
            <a:off x="745588" y="86466"/>
            <a:ext cx="1124008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5-هر یک از اصطلاحات داخل کمانک را مقابل بیت مربوط به آن بنویسید (ذوقافیتین - قافیۀ درونی) «یک بیت اضافی است»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FEB735A-4594-4B7E-E9A2-C4AC7D9542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919676"/>
              </p:ext>
            </p:extLst>
          </p:nvPr>
        </p:nvGraphicFramePr>
        <p:xfrm>
          <a:off x="562711" y="3429000"/>
          <a:ext cx="11535506" cy="3065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17547">
                  <a:extLst>
                    <a:ext uri="{9D8B030D-6E8A-4147-A177-3AD203B41FA5}">
                      <a16:colId xmlns:a16="http://schemas.microsoft.com/office/drawing/2014/main" val="1318055272"/>
                    </a:ext>
                  </a:extLst>
                </a:gridCol>
                <a:gridCol w="2017959">
                  <a:extLst>
                    <a:ext uri="{9D8B030D-6E8A-4147-A177-3AD203B41FA5}">
                      <a16:colId xmlns:a16="http://schemas.microsoft.com/office/drawing/2014/main" val="2639008160"/>
                    </a:ext>
                  </a:extLst>
                </a:gridCol>
              </a:tblGrid>
              <a:tr h="988481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۱ - گلزار و باغ عالمی، چشم و چراغ عالمی / هم‌ درد و داغ عالمی، چون پا نهی اندر جفا</a:t>
                      </a:r>
                    </a:p>
                    <a:p>
                      <a:pPr algn="r" rtl="1"/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الف) ذوقافیتین</a:t>
                      </a:r>
                    </a:p>
                    <a:p>
                      <a:pPr algn="r" rtl="1"/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913218"/>
                  </a:ext>
                </a:extLst>
              </a:tr>
              <a:tr h="887827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۲ - طُرفه می‌دارند یاران صبر من بر داغ و درد / داغ و دردی کز تو باشد خوشتر است از باغ و ورد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ب) قافیۀ درونی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5686581"/>
                  </a:ext>
                </a:extLst>
              </a:tr>
              <a:tr h="537176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۳ - کسی دانۀ نیک مردی نکاشت / کزو خرمن کام دل برنداشت</a:t>
                      </a:r>
                    </a:p>
                    <a:p>
                      <a:pPr algn="r" rtl="1"/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9268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97584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3655B-D264-3FDB-B066-D4C4D399A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D91E7E-3849-5341-23F6-597B43D35BB4}"/>
              </a:ext>
            </a:extLst>
          </p:cNvPr>
          <p:cNvSpPr txBox="1"/>
          <p:nvPr/>
        </p:nvSpPr>
        <p:spPr>
          <a:xfrm>
            <a:off x="745588" y="86466"/>
            <a:ext cx="1124008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6- اگر واژگان «نو - جو» به‌عنوان قافیۀ شعر به‌کار روند، قاعدۀ قافیه کدام است؟</a:t>
            </a:r>
          </a:p>
        </p:txBody>
      </p:sp>
    </p:spTree>
    <p:extLst>
      <p:ext uri="{BB962C8B-B14F-4D97-AF65-F5344CB8AC3E}">
        <p14:creationId xmlns:p14="http://schemas.microsoft.com/office/powerpoint/2010/main" val="2927797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CE4B8-F978-7BD1-C296-CD9EA544D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1FE087-7CF6-B938-839D-72061D5524DA}"/>
              </a:ext>
            </a:extLst>
          </p:cNvPr>
          <p:cNvSpPr txBox="1"/>
          <p:nvPr/>
        </p:nvSpPr>
        <p:spPr>
          <a:xfrm>
            <a:off x="745588" y="86466"/>
            <a:ext cx="1124008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7-قافیه کردن کدام‌یک از واژگان داخل کمانک نادرست است؟ (شالیز - کاریز - لذیذ - نیز)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پیوند روح می‌کند این باد مشک بیز		 هنگام نوبت سحر است ای ندیم .................</a:t>
            </a:r>
          </a:p>
        </p:txBody>
      </p:sp>
    </p:spTree>
    <p:extLst>
      <p:ext uri="{BB962C8B-B14F-4D97-AF65-F5344CB8AC3E}">
        <p14:creationId xmlns:p14="http://schemas.microsoft.com/office/powerpoint/2010/main" val="11978479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872F9-6DC6-FE61-7032-E3BDFE585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0B797F-5CA6-D822-219A-7EADC505A363}"/>
              </a:ext>
            </a:extLst>
          </p:cNvPr>
          <p:cNvSpPr txBox="1"/>
          <p:nvPr/>
        </p:nvSpPr>
        <p:spPr>
          <a:xfrm>
            <a:off x="745588" y="86466"/>
            <a:ext cx="11240085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8-با توجّه به بیت زیر به سؤالات پاسخ دهید.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نشود فاش کسی آنچه میان من و توست	 	تا اشارات نظر، نامه‌رسان من و توست (هوشنگ ابتهاج)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ردیف کدام است؟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واژه‌های قافیه را مشخّص کنید.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حروف و قاعدۀ قافیه را بنویسید.</a:t>
            </a:r>
          </a:p>
        </p:txBody>
      </p:sp>
    </p:spTree>
    <p:extLst>
      <p:ext uri="{BB962C8B-B14F-4D97-AF65-F5344CB8AC3E}">
        <p14:creationId xmlns:p14="http://schemas.microsoft.com/office/powerpoint/2010/main" val="20812233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71F69-19EF-9467-3D8E-E37EB27E6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DEE8A4-3861-378E-43D4-C60A7C6207B9}"/>
              </a:ext>
            </a:extLst>
          </p:cNvPr>
          <p:cNvSpPr txBox="1"/>
          <p:nvPr/>
        </p:nvSpPr>
        <p:spPr>
          <a:xfrm>
            <a:off x="745588" y="86466"/>
            <a:ext cx="1124008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9- در ابیات زیر واژگان قافیه، حروف اصلی قافیه و ردیف را مشخص کنید.</a:t>
            </a:r>
          </a:p>
          <a:p>
            <a:pPr algn="r" rtl="1">
              <a:lnSpc>
                <a:spcPct val="200000"/>
              </a:lnSpc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الف) این یک دو سه روز نوبت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عمر گذشت			 چون آب به جویبار چون باد به دشت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سر به عدم در نِه و یاران طلب      	 		 بوی وفا خواهی از ایشان طلب.</a:t>
            </a:r>
          </a:p>
        </p:txBody>
      </p:sp>
    </p:spTree>
    <p:extLst>
      <p:ext uri="{BB962C8B-B14F-4D97-AF65-F5344CB8AC3E}">
        <p14:creationId xmlns:p14="http://schemas.microsoft.com/office/powerpoint/2010/main" val="4348707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BC54C-4125-9AAF-E75C-643DBA533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F4EDFC-D11B-FACD-B750-3111ECC7DA50}"/>
              </a:ext>
            </a:extLst>
          </p:cNvPr>
          <p:cNvSpPr txBox="1"/>
          <p:nvPr/>
        </p:nvSpPr>
        <p:spPr>
          <a:xfrm>
            <a:off x="745588" y="86466"/>
            <a:ext cx="11240085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10-هر‌یک از اصطلاحات زیر را مقابل بیت مربوط به آن بنویسید.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«قافیۀ درونی، ذوقافیتین»</a:t>
            </a:r>
          </a:p>
          <a:p>
            <a:pPr algn="r" rtl="1">
              <a:lnSpc>
                <a:spcPct val="20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ای از مکارم تو شده در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جهان خبر		افکنده از سیاست تو، آسمان سپر (رشید وطواط)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گلزار و باغ عالمی، چشم و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چراغ عالمی		هم درد و داغ عالمی، چون پا نهی اندر جفا (مولوی)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یار مرا، غار مرا، عشق جگرخوار مرا		 یار تویی، غار تویی، خواجه نگه دار مرا (مولوی)</a:t>
            </a:r>
          </a:p>
        </p:txBody>
      </p:sp>
    </p:spTree>
    <p:extLst>
      <p:ext uri="{BB962C8B-B14F-4D97-AF65-F5344CB8AC3E}">
        <p14:creationId xmlns:p14="http://schemas.microsoft.com/office/powerpoint/2010/main" val="31880214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8A789-1C9F-54D9-6920-43FC83DD1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023BFDF-45B0-700A-90CC-6502859F5A1E}"/>
              </a:ext>
            </a:extLst>
          </p:cNvPr>
          <p:cNvSpPr txBox="1"/>
          <p:nvPr/>
        </p:nvSpPr>
        <p:spPr>
          <a:xfrm>
            <a:off x="267286" y="241210"/>
            <a:ext cx="1124008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11-در کدام بیت، «ردیف» وجود ندارد؟ دلیل خود را بنویسید.</a:t>
            </a:r>
          </a:p>
          <a:p>
            <a:pPr algn="r" rtl="1">
              <a:lnSpc>
                <a:spcPct val="20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روز وصل دوستداران،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یاد باد			یاد باد آن روزگاران یاد باد   (حافظ)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گلاب است گویی به جولیش روان	 	همی شاد گردد ز بویش روان   (فردوسی)</a:t>
            </a:r>
          </a:p>
        </p:txBody>
      </p:sp>
    </p:spTree>
    <p:extLst>
      <p:ext uri="{BB962C8B-B14F-4D97-AF65-F5344CB8AC3E}">
        <p14:creationId xmlns:p14="http://schemas.microsoft.com/office/powerpoint/2010/main" val="19612217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9C48-B3ED-C510-19A7-4D734C1B5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D1956DA-4A9F-DF9B-A8ED-59A5714E7425}"/>
              </a:ext>
            </a:extLst>
          </p:cNvPr>
          <p:cNvSpPr txBox="1"/>
          <p:nvPr/>
        </p:nvSpPr>
        <p:spPr>
          <a:xfrm>
            <a:off x="267286" y="241210"/>
            <a:ext cx="1124008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12-کدام‌یک از ابیات زیر دارای قافیۀ درونی است؟ قافیه‌های درونی را مشخص کنید.</a:t>
            </a:r>
          </a:p>
          <a:p>
            <a:pPr algn="r" rtl="1">
              <a:lnSpc>
                <a:spcPct val="20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الف) دل چو شناسد که چیست قیمت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سودای تو	قدر چه داند صدف دُرّ شب‌افروز را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در سینه‌ها برخاسته اندیشه را آراسته	 	 هم خویش حاجت خواسته هم خویشتن کرده روا</a:t>
            </a:r>
          </a:p>
        </p:txBody>
      </p:sp>
    </p:spTree>
    <p:extLst>
      <p:ext uri="{BB962C8B-B14F-4D97-AF65-F5344CB8AC3E}">
        <p14:creationId xmlns:p14="http://schemas.microsoft.com/office/powerpoint/2010/main" val="1522540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584635-ED5B-DB69-C04F-C87EDA9B4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963265D-77C9-0E5E-EA27-B96920082883}"/>
              </a:ext>
            </a:extLst>
          </p:cNvPr>
          <p:cNvSpPr txBox="1"/>
          <p:nvPr/>
        </p:nvSpPr>
        <p:spPr>
          <a:xfrm>
            <a:off x="745588" y="705453"/>
            <a:ext cx="11240085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2- واژۀ قافیه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شب عاشقان بی دل، چه شبی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دراز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باشد 		تو بیا کز اوّل شب، در صبح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باز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باشد</a:t>
            </a:r>
          </a:p>
          <a:p>
            <a:pPr marL="0" marR="0" lvl="0" indent="0" algn="l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سعدی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قافیه: واژه‌هایی است که غالبا در پایان مصراع‌ها آورده می‌شود و حرف یا حروف آخر آن‌ها مشترک است.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به عبارت دیگر؛ واژه‌های غیر تکراری در پایان مصراع‌ها که حروف مشترک قافیه درآن است.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06917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C9CCE-0816-E701-8477-680B59D5D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3681AF-DD79-8F23-A447-0C41B5CF93DE}"/>
              </a:ext>
            </a:extLst>
          </p:cNvPr>
          <p:cNvSpPr txBox="1"/>
          <p:nvPr/>
        </p:nvSpPr>
        <p:spPr>
          <a:xfrm>
            <a:off x="267286" y="241210"/>
            <a:ext cx="11240085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سؤلات نهایی: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13-نوع قاعدۀ قافیه را در هر بیت، مشخصّ کنید.</a:t>
            </a:r>
          </a:p>
          <a:p>
            <a:pPr algn="r" rtl="1">
              <a:lnSpc>
                <a:spcPct val="20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من از دست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کمانداران ابرو		نمی‌یارم  گذر کردن به هر سو   (سعدی)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آب آتش‌فروز،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عشق آمد		آتش آب‌سوز، عشق آمد   (سنایی حدیقه)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پ) کی رفته‌ای ز دل که تمنّا کنم تو را؟ 	کی بوده‌ای نهفته که پیدا کنم تو را؟   (فروغی بسطامی)</a:t>
            </a:r>
          </a:p>
        </p:txBody>
      </p:sp>
    </p:spTree>
    <p:extLst>
      <p:ext uri="{BB962C8B-B14F-4D97-AF65-F5344CB8AC3E}">
        <p14:creationId xmlns:p14="http://schemas.microsoft.com/office/powerpoint/2010/main" val="42365011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45CDC-0D65-8D19-9D70-1A61D0CEB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04406F5-7D54-FE01-46C2-A5751F916EEB}"/>
              </a:ext>
            </a:extLst>
          </p:cNvPr>
          <p:cNvSpPr txBox="1"/>
          <p:nvPr/>
        </p:nvSpPr>
        <p:spPr>
          <a:xfrm>
            <a:off x="604910" y="1732386"/>
            <a:ext cx="11240085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8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شاد و پیروز باشید</a:t>
            </a:r>
            <a:endParaRPr kumimoji="0" lang="fa-IR" sz="8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4360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EC225-4098-4E25-67CC-56205CE8A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6E30BF-B368-AAF4-664B-6B397F0640DC}"/>
              </a:ext>
            </a:extLst>
          </p:cNvPr>
          <p:cNvSpPr txBox="1"/>
          <p:nvPr/>
        </p:nvSpPr>
        <p:spPr>
          <a:xfrm>
            <a:off x="450168" y="438162"/>
            <a:ext cx="11605845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3- حروف 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الف) حروف الحاقی (تبصره)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حرف یا حروفی که به آخر واژۀ قافیه افزوده شده و قابل حذف است.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شامل: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پسوندها(نشانۀ جمع، شناسۀ فعل، پسوندهای واژه‌ساز، شناسۀ فعل‌های اسنادی محذوف و... 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2- ضمایر پیوسته(متصل)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3- «ی» اشباع پس از مصوت بلند / ا/ و / و/ (پای، موی)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مثال: ای پادشه خوبان داد از غم تنها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		 دل بیتو به جان آمد وقت است که باز آ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یی</a:t>
            </a:r>
          </a:p>
        </p:txBody>
      </p:sp>
    </p:spTree>
    <p:extLst>
      <p:ext uri="{BB962C8B-B14F-4D97-AF65-F5344CB8AC3E}">
        <p14:creationId xmlns:p14="http://schemas.microsoft.com/office/powerpoint/2010/main" val="1856179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5534C-01D4-729E-48FE-9331C6E8B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BB4276-922C-64E9-8242-15412DD432DD}"/>
              </a:ext>
            </a:extLst>
          </p:cNvPr>
          <p:cNvSpPr txBox="1"/>
          <p:nvPr/>
        </p:nvSpPr>
        <p:spPr>
          <a:xfrm>
            <a:off x="450168" y="142738"/>
            <a:ext cx="11605845" cy="6417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3- حروف قافیه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الف) حروف الحاقی (تبصره)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توجّه: مصوت بلند / ی / و / مصوت کوتاه «ـه = ـِ» در پایان واژه همیشه الحاقی است. مانند «علی» و «لانه»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یکی مشکلی برد پیش عل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ی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		مگر مشکلش را کند منجل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ی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توجّه: از بن ماضی نباید حرف الحاقی جدا کرد. مانند «ید» در «کشید» و «رسید» یا «اند» در «کشاند» و «رساند»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مثال: ای دل من یاد کن آیین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را		پاک کن تصویرهای کین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را 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7981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FEC61-571B-37A6-4803-3B8DA9EDA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6734791-DA04-ABC5-FE62-35F4B81EE0D0}"/>
              </a:ext>
            </a:extLst>
          </p:cNvPr>
          <p:cNvSpPr txBox="1"/>
          <p:nvPr/>
        </p:nvSpPr>
        <p:spPr>
          <a:xfrm>
            <a:off x="745588" y="269350"/>
            <a:ext cx="11240085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3- حروف 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ب) حروف اصلی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حرف یا حروف مشترک پایان واژه‌های قافیه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به عبارت دیگر؛ هجای پایانی واژۀ قافیه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(هجای قافیه)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بدون صامت آغازین و حروف الحاقی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هجای قافیه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آخرین هجای واژۀ قافیه پس از حذف حروف الحاقی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مثال: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همه عمر برندارم سر از این خمار مستی		که هنوز من نبودم که تو در دلم نشستی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واژۀ قافیه: مستی / نشستی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حروف الحاقی: «ی»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هجای قافیه: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مَست - شَست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حروف اصلی: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ـَ ست</a:t>
            </a:r>
          </a:p>
        </p:txBody>
      </p:sp>
    </p:spTree>
    <p:extLst>
      <p:ext uri="{BB962C8B-B14F-4D97-AF65-F5344CB8AC3E}">
        <p14:creationId xmlns:p14="http://schemas.microsoft.com/office/powerpoint/2010/main" val="1931724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2396E-D358-83C8-2409-19CCD10AD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DB110A9-70C6-F3EB-EE3D-DCB3AF18F27E}"/>
              </a:ext>
            </a:extLst>
          </p:cNvPr>
          <p:cNvSpPr txBox="1"/>
          <p:nvPr/>
        </p:nvSpPr>
        <p:spPr>
          <a:xfrm>
            <a:off x="745588" y="269350"/>
            <a:ext cx="11240085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 3- حروف 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پ) حرف روی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آخرین حرف اصلی قافیه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همه عمر برندارم سر از این خمار مس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		که هنوز من نبودم که تو در دلم نشس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واژۀ قافیه: مستی / نشستی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حروف الحاقی: «ی»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هجای قافیه: مَست - شَست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حروف اصلی: ـَ ست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حرف روی: «ت»</a:t>
            </a:r>
          </a:p>
        </p:txBody>
      </p:sp>
    </p:spTree>
    <p:extLst>
      <p:ext uri="{BB962C8B-B14F-4D97-AF65-F5344CB8AC3E}">
        <p14:creationId xmlns:p14="http://schemas.microsoft.com/office/powerpoint/2010/main" val="279529364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3699</Words>
  <Application>Microsoft Office PowerPoint</Application>
  <PresentationFormat>Widescreen</PresentationFormat>
  <Paragraphs>346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0" baseType="lpstr">
      <vt:lpstr>Arial</vt:lpstr>
      <vt:lpstr>B Nazanin</vt:lpstr>
      <vt:lpstr>B Titr</vt:lpstr>
      <vt:lpstr>Calibri</vt:lpstr>
      <vt:lpstr>Calibri Light</vt:lpstr>
      <vt:lpstr>Candara</vt:lpstr>
      <vt:lpstr>Corbel</vt:lpstr>
      <vt:lpstr>Symbol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</dc:creator>
  <cp:lastModifiedBy>alborz</cp:lastModifiedBy>
  <cp:revision>9</cp:revision>
  <dcterms:created xsi:type="dcterms:W3CDTF">2025-02-17T17:02:25Z</dcterms:created>
  <dcterms:modified xsi:type="dcterms:W3CDTF">2025-02-17T04:56:43Z</dcterms:modified>
</cp:coreProperties>
</file>