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41" r:id="rId2"/>
    <p:sldId id="442" r:id="rId3"/>
    <p:sldId id="443" r:id="rId4"/>
    <p:sldId id="445" r:id="rId5"/>
    <p:sldId id="444" r:id="rId6"/>
    <p:sldId id="446" r:id="rId7"/>
    <p:sldId id="491" r:id="rId8"/>
    <p:sldId id="447" r:id="rId9"/>
    <p:sldId id="448" r:id="rId10"/>
    <p:sldId id="449" r:id="rId11"/>
    <p:sldId id="450" r:id="rId12"/>
    <p:sldId id="492" r:id="rId13"/>
    <p:sldId id="493" r:id="rId14"/>
    <p:sldId id="494" r:id="rId15"/>
    <p:sldId id="495" r:id="rId16"/>
    <p:sldId id="496" r:id="rId17"/>
    <p:sldId id="451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97" r:id="rId28"/>
    <p:sldId id="461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73" r:id="rId41"/>
    <p:sldId id="474" r:id="rId42"/>
    <p:sldId id="475" r:id="rId43"/>
    <p:sldId id="476" r:id="rId44"/>
    <p:sldId id="477" r:id="rId45"/>
    <p:sldId id="478" r:id="rId46"/>
    <p:sldId id="479" r:id="rId47"/>
    <p:sldId id="480" r:id="rId48"/>
    <p:sldId id="481" r:id="rId49"/>
    <p:sldId id="482" r:id="rId50"/>
    <p:sldId id="483" r:id="rId51"/>
    <p:sldId id="484" r:id="rId52"/>
    <p:sldId id="485" r:id="rId53"/>
    <p:sldId id="486" r:id="rId54"/>
    <p:sldId id="487" r:id="rId55"/>
    <p:sldId id="488" r:id="rId56"/>
    <p:sldId id="489" r:id="rId57"/>
    <p:sldId id="490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22D62-B167-50B1-F920-97D298C8C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7E6B0C-77F8-7A8E-E16D-41260F198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0F56C-9390-3C67-B7C3-AB23B8A6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C765D-B725-425B-5976-24A9AF57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5482E-BA07-73CF-162B-70A73D37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6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47585-6D42-5198-F085-CDF7CBC9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C6246-210E-2795-7992-AFEAF8451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6543-805F-726A-0102-BF71EAA1A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8B15D-AA49-8D41-6E26-40AC33DC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4FDD4-84C1-0245-C8F4-28118154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94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E10D5-C2A1-F563-4671-B1FD72ECB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3951AD-828B-7493-F4B0-E018918F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E2A4-2FB8-C89E-CF79-AA2CF74B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6D2F7-ABB5-74F6-594B-BCFC10EE7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49E30-6F09-EF2E-336B-4E1969A4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227"/>
            <a:ext cx="12096206" cy="697054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750103" y="-5024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علوم و فنون 1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2547256" y="-18087"/>
            <a:ext cx="5396633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درس پنجم، هماهنگی پاره‌های کلام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724829" y="2989886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دهم انسانی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1048387" y="5137213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سید علی مرتضوی باروق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3248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469D-3102-E9B0-467E-F536DB04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C1E7D-ACD6-3AC0-34E8-1F6FC9AF6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E1B2-742F-AD46-9F35-BB3D475DE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B0B5-6FB3-F607-C613-1C2529222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4FE7F-81CE-5BCD-BF6A-F69822DC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5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955C1-31AF-8F05-D0FA-FC761991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C2F95-C359-5A97-C3D2-D7ABF7E88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83F6F-56B3-871A-7C8F-E230B96D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83E24-9E22-0F0A-12A2-193E19A7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6EA77-4FE6-B7D4-5811-DBF51D81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9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E4BC6-0EB4-87FC-5089-A9F93AEE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0C4ED-8D2E-4D8B-5A4C-5CC2B1352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6E928-61F7-F905-F83C-33BF5740A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D6B0A-B681-F642-A100-2C15D4B6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C608C-76EC-7F3C-76C5-0260B008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E2CDE3-417F-0BEF-9B8A-0F81F8C7C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DD67A-5A81-0FD2-C653-6BE44F26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BD0ED-DB93-A824-A856-4B1576CE6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6F8F3-F84D-E1AD-9A90-3F1A5FACC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35502-6AB1-4032-80A9-5E5D95F18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67697-ECC8-02D8-CBE4-3CF9C38CB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91D3B0-37DE-FD47-10EF-BB53C15FB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480CB4-BF83-E7EE-8F19-D4DEA16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20E13E-552E-429E-350A-1CB4656D9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31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E65-0C47-2187-7702-8237E693A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78E69-0321-29A1-53B8-4F93249F4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FF5EC-8DA8-4CCA-F31C-FB1C6F68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7539-ABC7-4F51-175F-054D185A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18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B02412-ADBB-4357-E3C6-0A507C6D5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369BA-EA34-EFC6-23F7-51D07723F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7ACFF-A7E8-FD07-609C-AD7639D1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2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F096-CE3B-7B30-CE5A-C9E06F87F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CF62C-D64F-ABFE-98C7-63A709489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ECAB3-CD11-77DE-5AC3-86D5F55F2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B6518-4D54-3DF6-14C5-5A728C58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289041-FFB3-25C4-ED44-BE55D9DA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2B410-BF72-EE73-88FA-287B50E3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3729D-36E7-5F6E-4586-1BFF40AD8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9AF68D-B638-BCF6-CE6F-C3F6F4C302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75E9A-E06E-6730-776C-B50A9BA4C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B350E-5F48-DA6E-5786-806021B1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08CF4-B51A-9545-94B9-5071FBEA0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B3FE9-9ACB-030F-8759-20FE36AAC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30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4F0212-8DC0-F1BB-88B8-9608C4B0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4F47B-5ACB-75BC-95CE-118B81585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EF3F5-C612-C9B2-6CF8-514AC93EA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F9F9E-7EE6-46CA-8501-36583CDCB2DD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2DAA-B28F-6E21-CCFB-EC52F0C1C9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7171D-E0AB-D3D1-FEEF-24D96E172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4625-E9B6-48AA-96D5-4B2C857FC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615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BD5E6-ED4B-621B-36F3-324B52EA3CCA}"/>
              </a:ext>
            </a:extLst>
          </p:cNvPr>
          <p:cNvSpPr txBox="1"/>
          <p:nvPr/>
        </p:nvSpPr>
        <p:spPr>
          <a:xfrm>
            <a:off x="1505243" y="34626"/>
            <a:ext cx="9270609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بسمه تعالی: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علوم و فنون دهم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3200" b="1" dirty="0">
                <a:solidFill>
                  <a:prstClr val="black"/>
                </a:solidFill>
                <a:cs typeface="B Titr" panose="00000700000000000000" pitchFamily="2" charset="-78"/>
              </a:rPr>
              <a:t>هفتۀ ششم، 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فصل دوم، درس پنجم، </a:t>
            </a:r>
            <a:r>
              <a:rPr lang="fa-IR" sz="3200" b="1" dirty="0">
                <a:cs typeface="B Nazanin" panose="00000400000000000000" pitchFamily="2" charset="-78"/>
              </a:rPr>
              <a:t>هماهنگی پاره‌های کلام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زنگ اول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مدرس: دکتر سید علی مرتضوی باروق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Adabiat_mortazavi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675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4BA83-1238-0EC8-E473-CBE9A33B9C10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AE3E9D-AF1B-1B85-C4D9-F057F90F51C5}"/>
              </a:ext>
            </a:extLst>
          </p:cNvPr>
          <p:cNvSpPr txBox="1"/>
          <p:nvPr/>
        </p:nvSpPr>
        <p:spPr>
          <a:xfrm>
            <a:off x="689317" y="704656"/>
            <a:ext cx="11173263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هجا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توجّه: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1- هر هجایی تنها یک مصوّت دارد پس در هر کلمه‌ای تعداد هجا با تعداد مصوت برابر است.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باد(یک هجا و یک مصوّت)، برادر(بَ/ را/ دَر: سه هجا و سه مصوّت)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هر هجا را همانطور که می‌خوانیم، می‌نویسیم(خط عروضی) تا در شمارش واج‌ها دچار اشکال نشویم.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تو: / تَ/، چه: / چِ /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هجای کوتاه (</a:t>
            </a:r>
            <a:r>
              <a:rPr lang="en-US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)، خواب / خاب/ هجای کشیده(_</a:t>
            </a:r>
            <a:r>
              <a:rPr lang="en-US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 U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)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 مصوّت همیشه دومین واج هجاست پس در زبان فارسی هیچ هجایی با مصوّت آغاز نمی‌شود. بنابراین: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واژه‌هایی که با همزۀ کشیده(ا) آغاز می‌شوند، این همزه صامت است و مصوّ بلند یا کوتاه برروی آن یا پس از آن می‌آید.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آب (ء/ ا/ ب) – اُردک (ء/ ـُ / ر / د ـَ / ک) – این(ء/ ی / ن)</a:t>
            </a:r>
          </a:p>
          <a:p>
            <a:pPr lvl="0" algn="r" rtl="1">
              <a:lnSpc>
                <a:spcPct val="150000"/>
              </a:lnSpc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5162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CEB37-4ED1-1F26-85AC-63759D9FA060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59B324-0141-AB9F-AC82-76E4117894C6}"/>
              </a:ext>
            </a:extLst>
          </p:cNvPr>
          <p:cNvSpPr txBox="1"/>
          <p:nvPr/>
        </p:nvSpPr>
        <p:spPr>
          <a:xfrm>
            <a:off x="689317" y="704656"/>
            <a:ext cx="11173263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هجا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توجّه: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4- هجای کشیده معادل یک هجای بلند و یک هجای کوتاه است.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دانه: دا/ نِ (_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/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)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=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خوب: (_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)</a:t>
            </a:r>
            <a:endParaRPr lang="en-US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5- مصوّت بلند پیش از «ن» ساکن کوتاه محسوب می‌ شود؛ به عبارت دیگر، «ن» ساکن پس ازمصوّت بلند هجای کشیده نمی‌سازد.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خار: هجای کشیده (_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)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=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خان: هجای بلند (_ )</a:t>
            </a:r>
          </a:p>
          <a:p>
            <a:pPr lvl="0" algn="r" rtl="1">
              <a:lnSpc>
                <a:spcPct val="150000"/>
              </a:lnSpc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85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CFA1D-8568-4A56-2C6B-9CAD4CFAF458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57077E-6AE1-BE3B-5F8E-4E2E2FB2812C}"/>
              </a:ext>
            </a:extLst>
          </p:cNvPr>
          <p:cNvSpPr txBox="1"/>
          <p:nvPr/>
        </p:nvSpPr>
        <p:spPr>
          <a:xfrm>
            <a:off x="675249" y="913117"/>
            <a:ext cx="1108182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 شمارش هجا،  واج‌های مصوت و صامت با عدد الگو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عدد الگو: تعداد واج هر هجا (2، 3، 4) هر هجایی دو، یا سه یا چهار هجا دارد که عدد الگوی آن هجاست.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خواندن یا عبارت یا بیت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2- بخش کردن عبارت ای بیت براساس خوانش درست.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 عددگذاری هر هجا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4- تعداد عدد برابر است با تعداد هجا و مصوت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5- تعداد عدد منهای جمع عدد برابر است با تعداد واج صامت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357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7018DA-91F2-E7AF-0F4C-5C54512311CD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AC03D3-E717-ADD9-DA76-19A65FACD253}"/>
              </a:ext>
            </a:extLst>
          </p:cNvPr>
          <p:cNvSpPr txBox="1"/>
          <p:nvPr/>
        </p:nvSpPr>
        <p:spPr>
          <a:xfrm>
            <a:off x="675249" y="913117"/>
            <a:ext cx="1108182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 شمارش هجا،  واج‌های مصوت و صامت با عدد الگو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حلال است رفتن به صحرا، ولیک		 نه انصـاف باشـد که بی مـا رونـد</a:t>
            </a:r>
          </a:p>
        </p:txBody>
      </p:sp>
    </p:spTree>
    <p:extLst>
      <p:ext uri="{BB962C8B-B14F-4D97-AF65-F5344CB8AC3E}">
        <p14:creationId xmlns:p14="http://schemas.microsoft.com/office/powerpoint/2010/main" val="618232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919E83-88F0-01CF-8AEB-D02F5B7C515B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7B3B82-0055-1AD2-BD33-1C2D25B23391}"/>
              </a:ext>
            </a:extLst>
          </p:cNvPr>
          <p:cNvSpPr txBox="1"/>
          <p:nvPr/>
        </p:nvSpPr>
        <p:spPr>
          <a:xfrm>
            <a:off x="675249" y="913117"/>
            <a:ext cx="11081825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 شمارش انواع هجا به شیوۀ آوایی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خوانش درست بیت؛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2- خوانش آهنگین بیت با زدن سرضربه (ضربه‌ای که به اولین هجای بیت زده‌‍می‌شود و پس سه یا چهار هجا با توقفی طبیعی دوباره تکرار می‌شود.)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3-زدن ضربۀ هجا؛ در این روش هجای کوتاه چسبیده به هجای بعدی و هجای بلند با فاصله از هجای بعدی ضربه زده می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6876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70B22-9053-54EB-E374-34A00340D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7926FF-53B9-E24E-8E00-1370CAF932CD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CDF1C4-0D87-2BD7-392E-419F7B15A96A}"/>
              </a:ext>
            </a:extLst>
          </p:cNvPr>
          <p:cNvSpPr txBox="1"/>
          <p:nvPr/>
        </p:nvSpPr>
        <p:spPr>
          <a:xfrm>
            <a:off x="273148" y="716165"/>
            <a:ext cx="11862579" cy="6170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 شمارش انواع هجا به شیوۀ آوایی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خوانش درست بیت؛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2- خوانش آهنگین بیت با زدن سرضربه (ضربه‌ای که به اولین هجای بیت زده‌‍می‌شود و پس سه یا چهار هجا با توقفی طبیعی دوباره تکرار می‌شود.)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3-زدن ضربۀ هجا؛ در این روش هجای کوتاه چسبیده به هجای بعدی و هجای بلند با فاصله از هجای بعدی ضربه زده می‌شود.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4- برای تبدیل </a:t>
            </a:r>
            <a:r>
              <a:rPr lang="fa-IR" sz="20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هجای کشیده به یک هجای بلند و یک هجای کوتاه به آخر هجا یک مصوت کوتاه می‌افزاییم.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توجّه: اگر هجای کشیده پس از مصوت بلند دو صامت داشته باشد صامت پایانی را نمی‌خوانیم.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دوست (دوسـِ)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روش: پس از زدن ضربه و تعیین هجاها، تعداد کل هجاها را براساس وزن بیت تعیین می‌کنیم سپس به ازای هر هجای کشیدۀ غیرپایانی یک کوتاه و یک بلند و به ازای هجای کشیدۀ پایانی یک هجای بلند کم می‌کنیم و تعداد هجای کشیده را می‌نویسیم.</a:t>
            </a:r>
          </a:p>
        </p:txBody>
      </p:sp>
    </p:spTree>
    <p:extLst>
      <p:ext uri="{BB962C8B-B14F-4D97-AF65-F5344CB8AC3E}">
        <p14:creationId xmlns:p14="http://schemas.microsoft.com/office/powerpoint/2010/main" val="2861734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90FE7-2286-A779-5715-23B94DEE5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23499C-D446-31C4-58B0-60B0A0D18245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عوامل تأثیرگذاری سخن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915930-DFC3-387B-1E41-136083995545}"/>
              </a:ext>
            </a:extLst>
          </p:cNvPr>
          <p:cNvSpPr txBox="1"/>
          <p:nvPr/>
        </p:nvSpPr>
        <p:spPr>
          <a:xfrm>
            <a:off x="675249" y="913117"/>
            <a:ext cx="1108182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روش شمارش انواع هجا به شیوۀ آوایی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مثال: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حلال است رفتن به صحرا، ولیک		 نه انصـاف باشـد که بی مـا رونـد</a:t>
            </a:r>
          </a:p>
        </p:txBody>
      </p:sp>
    </p:spTree>
    <p:extLst>
      <p:ext uri="{BB962C8B-B14F-4D97-AF65-F5344CB8AC3E}">
        <p14:creationId xmlns:p14="http://schemas.microsoft.com/office/powerpoint/2010/main" val="417355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3C80F8-685D-B7DA-675A-836BEFE39E3A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EBDF58-9492-B0EA-7C33-E0F53207C009}"/>
              </a:ext>
            </a:extLst>
          </p:cNvPr>
          <p:cNvSpPr txBox="1"/>
          <p:nvPr/>
        </p:nvSpPr>
        <p:spPr>
          <a:xfrm>
            <a:off x="689317" y="704656"/>
            <a:ext cx="11173263" cy="6097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راز هموزنی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زمانی دو واژه، مصراع یا بیت زمانی هموزن هستند که: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الف) تعداد هجاهای آن‌ها با هم برابر باشد.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ب) هجاهای کوتاه و بلند آن‌ها در مقابل یکدیگر قرار گیرد.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بخور تا توانی به بازوی خویش		که سعیت بود در ترازوی خویش</a:t>
            </a:r>
          </a:p>
          <a:p>
            <a:pPr lvl="0" algn="r" rtl="1">
              <a:lnSpc>
                <a:spcPct val="150000"/>
              </a:lnSpc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توجه: </a:t>
            </a:r>
            <a:r>
              <a:rPr kumimoji="0" lang="fa-I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هجای پایانی اوزان شعر فارسی همیشه بلند محسوب می‌شود و اگر به جای آن کشیده یا کوتاه بیاید، همچنان آن را هجای بلند می‌آوریم.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9C42BB-5F14-2479-3A71-70540ED7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918761"/>
              </p:ext>
            </p:extLst>
          </p:nvPr>
        </p:nvGraphicFramePr>
        <p:xfrm>
          <a:off x="1181686" y="3521502"/>
          <a:ext cx="10424160" cy="2063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4832">
                  <a:extLst>
                    <a:ext uri="{9D8B030D-6E8A-4147-A177-3AD203B41FA5}">
                      <a16:colId xmlns:a16="http://schemas.microsoft.com/office/drawing/2014/main" val="2847428195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4280137417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1143964122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2050366157"/>
                    </a:ext>
                  </a:extLst>
                </a:gridCol>
                <a:gridCol w="2084832">
                  <a:extLst>
                    <a:ext uri="{9D8B030D-6E8A-4147-A177-3AD203B41FA5}">
                      <a16:colId xmlns:a16="http://schemas.microsoft.com/office/drawing/2014/main" val="3839260725"/>
                    </a:ext>
                  </a:extLst>
                </a:gridCol>
              </a:tblGrid>
              <a:tr h="687788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یِ خیش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بِ با زو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تَ وا نی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بُ خُر تا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مصراع اول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334598"/>
                  </a:ext>
                </a:extLst>
              </a:tr>
              <a:tr h="687788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یِ خیش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تَ را زو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بُ وَد دَر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کِ سَع یَت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مصراع دوم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837290"/>
                  </a:ext>
                </a:extLst>
              </a:tr>
              <a:tr h="687788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U</a:t>
                      </a: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  _ 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U</a:t>
                      </a: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U</a:t>
                      </a: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 _  _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U</a:t>
                      </a: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 _   _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  _   _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نشانه‌های هجایی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528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752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0709F5-DD8A-AB6E-2DE0-5E6816211DF6}"/>
              </a:ext>
            </a:extLst>
          </p:cNvPr>
          <p:cNvSpPr txBox="1"/>
          <p:nvPr/>
        </p:nvSpPr>
        <p:spPr>
          <a:xfrm>
            <a:off x="731521" y="873472"/>
            <a:ext cx="11173263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وزن در شعر نو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توجّه:  در شعر نو، شاعران تساوی مصراع‌های شعری را ضروری نمی‌دانند؛ به همین سبب می‌بینیم که طول مصراع‌های شعر نو یکسان نیست.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مثال: 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«تو را من چشم در راهم؛ 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شباهنگام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که می‌گیرند در شاخ تلاجن، سایه‌ها رنگ سیاهی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وزان دل‌خستگانت راست، اندوهی فراهم؛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 را من چشم در راهم.»</a:t>
            </a:r>
          </a:p>
          <a:p>
            <a:pPr lvl="0" rtl="1">
              <a:lnSpc>
                <a:spcPct val="150000"/>
              </a:lnSpc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نیما یوشیج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978E0D-08E1-3A7B-77C6-FA03064FC5D6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4149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41503F-87BC-089E-6EE3-DE064CB7A504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6067D-E8D2-170F-F761-389CBA7A2BBC}"/>
              </a:ext>
            </a:extLst>
          </p:cNvPr>
          <p:cNvSpPr txBox="1"/>
          <p:nvPr/>
        </p:nvSpPr>
        <p:spPr>
          <a:xfrm>
            <a:off x="675249" y="1096221"/>
            <a:ext cx="1118733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</a:p>
          <a:p>
            <a:pPr algn="r" rtl="1"/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نشاید که خـوبان به صحرا رونـد		 همه کس شناسند و هر جا روند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حلالست رفتن به صحرا، ولیک 		نه انصـاف باشـد که بی مـا رونـد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3082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F5030A-1E37-4A15-142E-E55C4643521B}"/>
              </a:ext>
            </a:extLst>
          </p:cNvPr>
          <p:cNvSpPr txBox="1"/>
          <p:nvPr/>
        </p:nvSpPr>
        <p:spPr>
          <a:xfrm>
            <a:off x="1350498" y="1512668"/>
            <a:ext cx="103116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آموختیم که: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 شاعران برای تأثیرگذاری سخن خود از «وزن»، «عاطفه» و «خیال» بهره می‌گیرند.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1- وزن: آشکارترین ابزار موسیقایی شعر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2- عاطفه:  حالت‌هایی چون اندوه، شادی، امید و یأس و... 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3- خیال: تصویرسازی ذهنی که بیتشر با تشبیه و استعاره و ... آفریده‌می‌شود.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EFDDFB-216C-9311-6568-9F7254B722DA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4831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ECF793-DB25-0450-8A7A-791EE102590F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2DCEE0-21E8-070B-3453-3D8516057135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F42583-1E23-651C-CD62-CEBAEB9A7316}"/>
              </a:ext>
            </a:extLst>
          </p:cNvPr>
          <p:cNvSpPr txBox="1"/>
          <p:nvPr/>
        </p:nvSpPr>
        <p:spPr>
          <a:xfrm>
            <a:off x="675249" y="1557886"/>
            <a:ext cx="1118733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Titr" panose="00000700000000000000" pitchFamily="2" charset="-78"/>
            </a:endParaRPr>
          </a:p>
          <a:p>
            <a:pPr algn="r" rtl="1"/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1-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صامت‌ها و مصوّت‌های مصراع اول بیت نخست را مشخّص کنید.</a:t>
            </a:r>
          </a:p>
          <a:p>
            <a:pPr algn="r" rtl="1"/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نشاید که خـوبان به صحرا رونـد		 همه کس شناسند و هر جا روند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حلالست رفتن به صحرا، ولیک 		نه انصـاف باشـد که بی مـا رونـد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1625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745689-DAF5-F9A3-AFB6-E93F8DF6DE66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D46D3-3859-F290-77F6-BF312365F383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60F6AF-FE23-70D7-4674-7CCB83124F11}"/>
              </a:ext>
            </a:extLst>
          </p:cNvPr>
          <p:cNvSpPr txBox="1"/>
          <p:nvPr/>
        </p:nvSpPr>
        <p:spPr>
          <a:xfrm>
            <a:off x="675249" y="1557886"/>
            <a:ext cx="11187331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2- هر بیت را به هجاهای تشکیلدهندۀ آن تجزیه کنید؛ سپس هر هجا را با علامت خاص آن بنویسید.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عجب نیست از گل که خندد به سروی 		که در این چمن پای در گل نشیند</a:t>
            </a:r>
          </a:p>
          <a:p>
            <a:pPr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طبیب اصفهانی</a:t>
            </a:r>
          </a:p>
        </p:txBody>
      </p:sp>
    </p:spTree>
    <p:extLst>
      <p:ext uri="{BB962C8B-B14F-4D97-AF65-F5344CB8AC3E}">
        <p14:creationId xmlns:p14="http://schemas.microsoft.com/office/powerpoint/2010/main" val="258667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0A5BC4-0DE5-82AA-870C-923376484711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10648A-EE5E-027D-EC95-414ABC51DACD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8BC26-BF53-0A56-99CF-84C24AB748C5}"/>
              </a:ext>
            </a:extLst>
          </p:cNvPr>
          <p:cNvSpPr txBox="1"/>
          <p:nvPr/>
        </p:nvSpPr>
        <p:spPr>
          <a:xfrm>
            <a:off x="675249" y="1557886"/>
            <a:ext cx="11187331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2- هر بیت را به هجاهای تشکیلدهندۀ آن تجزیه کنید؛ سپس هر هجا را با علامت خاص آن بنویسید.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اگر هوشمندی به معنی گرای		 که معنی بماند نه صورت به جای</a:t>
            </a:r>
          </a:p>
          <a:p>
            <a:pPr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سعدی</a:t>
            </a:r>
          </a:p>
        </p:txBody>
      </p:sp>
    </p:spTree>
    <p:extLst>
      <p:ext uri="{BB962C8B-B14F-4D97-AF65-F5344CB8AC3E}">
        <p14:creationId xmlns:p14="http://schemas.microsoft.com/office/powerpoint/2010/main" val="28574319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876BFA-B2B1-04A4-8B71-84062D94EE6C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597D70-B2B0-5A88-3287-FABD8FE0E2DE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913991-F68E-1748-6133-0430F2F7EF1F}"/>
              </a:ext>
            </a:extLst>
          </p:cNvPr>
          <p:cNvSpPr txBox="1"/>
          <p:nvPr/>
        </p:nvSpPr>
        <p:spPr>
          <a:xfrm>
            <a:off x="675249" y="1557886"/>
            <a:ext cx="11187331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3 در بیت زیر، چند هجای کوتاه وجود دارد؟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تا رنج تحمّل نکنی گنج نبینی	تا شب نرود، صبح پدیدار نباشد</a:t>
            </a:r>
          </a:p>
          <a:p>
            <a:pPr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سعدی</a:t>
            </a:r>
          </a:p>
        </p:txBody>
      </p:sp>
    </p:spTree>
    <p:extLst>
      <p:ext uri="{BB962C8B-B14F-4D97-AF65-F5344CB8AC3E}">
        <p14:creationId xmlns:p14="http://schemas.microsoft.com/office/powerpoint/2010/main" val="35791285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582DC-470C-E3D9-4D96-DD5F23A1B41E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4E881A-002F-50C7-6513-358C2A122FA6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8473B8-7562-7021-7B57-5485ED5F5B65}"/>
              </a:ext>
            </a:extLst>
          </p:cNvPr>
          <p:cNvSpPr txBox="1"/>
          <p:nvPr/>
        </p:nvSpPr>
        <p:spPr>
          <a:xfrm>
            <a:off x="675249" y="1445342"/>
            <a:ext cx="1118733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 برای کاربردهای گوناگون (صامت، مصوّت) هریک از واج‌های زیر، نمونه‌هایی بنویسید.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5F8973A-F34D-F365-5C7F-A11F6E9CEC53}"/>
              </a:ext>
            </a:extLst>
          </p:cNvPr>
          <p:cNvSpPr/>
          <p:nvPr/>
        </p:nvSpPr>
        <p:spPr>
          <a:xfrm>
            <a:off x="3671669" y="3926062"/>
            <a:ext cx="6665740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صامت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87D0DAD-6275-2EFA-36B9-CC373884AED3}"/>
              </a:ext>
            </a:extLst>
          </p:cNvPr>
          <p:cNvSpPr/>
          <p:nvPr/>
        </p:nvSpPr>
        <p:spPr>
          <a:xfrm>
            <a:off x="3671668" y="4648539"/>
            <a:ext cx="6668085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مصوت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02D07E7-8C38-9709-89FD-527CD3F11DCE}"/>
              </a:ext>
            </a:extLst>
          </p:cNvPr>
          <p:cNvSpPr/>
          <p:nvPr/>
        </p:nvSpPr>
        <p:spPr>
          <a:xfrm>
            <a:off x="10285241" y="4327935"/>
            <a:ext cx="1533379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«ی»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712B4FD-FB51-38FB-6786-0C22167F7F0A}"/>
              </a:ext>
            </a:extLst>
          </p:cNvPr>
          <p:cNvSpPr/>
          <p:nvPr/>
        </p:nvSpPr>
        <p:spPr>
          <a:xfrm>
            <a:off x="3732632" y="6232590"/>
            <a:ext cx="6724354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مصوت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118E45-3C30-205D-F3D6-5F11F9CC7A5C}"/>
              </a:ext>
            </a:extLst>
          </p:cNvPr>
          <p:cNvSpPr/>
          <p:nvPr/>
        </p:nvSpPr>
        <p:spPr>
          <a:xfrm>
            <a:off x="3732631" y="5419919"/>
            <a:ext cx="6668084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صامت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738075-917B-CE1A-7CA3-C4A30D4B7F0B}"/>
              </a:ext>
            </a:extLst>
          </p:cNvPr>
          <p:cNvSpPr/>
          <p:nvPr/>
        </p:nvSpPr>
        <p:spPr>
          <a:xfrm>
            <a:off x="10304584" y="5825310"/>
            <a:ext cx="1533379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6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«ه»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44D0F8A-F18E-C3C0-6808-90D205E1335F}"/>
              </a:ext>
            </a:extLst>
          </p:cNvPr>
          <p:cNvSpPr/>
          <p:nvPr/>
        </p:nvSpPr>
        <p:spPr>
          <a:xfrm>
            <a:off x="10241281" y="2740918"/>
            <a:ext cx="1533379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«و»</a:t>
            </a:r>
            <a:endParaRPr lang="en-US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5A7E070-01B7-01A3-7704-546BCE2F0AED}"/>
              </a:ext>
            </a:extLst>
          </p:cNvPr>
          <p:cNvSpPr/>
          <p:nvPr/>
        </p:nvSpPr>
        <p:spPr>
          <a:xfrm>
            <a:off x="3671668" y="3163179"/>
            <a:ext cx="6569613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مصوت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40E1293-0399-63C5-3E22-FA53212D2212}"/>
              </a:ext>
            </a:extLst>
          </p:cNvPr>
          <p:cNvSpPr/>
          <p:nvPr/>
        </p:nvSpPr>
        <p:spPr>
          <a:xfrm>
            <a:off x="3671668" y="2371987"/>
            <a:ext cx="6527409" cy="602342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صامت: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16480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340D82-86C0-5AAA-35D4-708AE573C4A1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405F7-91AE-AB5A-B096-7B6B65E9BF58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1ECB96-6900-7768-3B8E-19AED2C06B6F}"/>
              </a:ext>
            </a:extLst>
          </p:cNvPr>
          <p:cNvSpPr txBox="1"/>
          <p:nvPr/>
        </p:nvSpPr>
        <p:spPr>
          <a:xfrm>
            <a:off x="675249" y="1557886"/>
            <a:ext cx="11187331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5 - علامت هجاهای کدام بیت، چهار بار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_)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تکرار شده است؟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الا یا ایّهاالساقی ادر کأساً و ناولها		که عشق آسان نمود اول ولی افتاد مشکل‌ها</a:t>
            </a:r>
          </a:p>
          <a:p>
            <a:pPr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حافظ</a:t>
            </a:r>
          </a:p>
        </p:txBody>
      </p:sp>
    </p:spTree>
    <p:extLst>
      <p:ext uri="{BB962C8B-B14F-4D97-AF65-F5344CB8AC3E}">
        <p14:creationId xmlns:p14="http://schemas.microsoft.com/office/powerpoint/2010/main" val="2829655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8DB4EF-4E68-1E5B-FE2F-269A01BBF71D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EB35A9-3892-A2E4-DAE6-C4A898FCBDFE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8A34F-D482-2EF9-7AEF-2C1743F47C2F}"/>
              </a:ext>
            </a:extLst>
          </p:cNvPr>
          <p:cNvSpPr txBox="1"/>
          <p:nvPr/>
        </p:nvSpPr>
        <p:spPr>
          <a:xfrm>
            <a:off x="675249" y="1557886"/>
            <a:ext cx="11187331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5 - علامت هجاهای کدام بیت، چهار بار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_)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تکرار شده است؟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الا یا ایّهاالساقی ادر کأساً و ناولها		که عشق آسان نمود اول ولی افتاد مشکل‌ها</a:t>
            </a:r>
          </a:p>
          <a:p>
            <a:pPr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حافظ</a:t>
            </a:r>
          </a:p>
        </p:txBody>
      </p:sp>
    </p:spTree>
    <p:extLst>
      <p:ext uri="{BB962C8B-B14F-4D97-AF65-F5344CB8AC3E}">
        <p14:creationId xmlns:p14="http://schemas.microsoft.com/office/powerpoint/2010/main" val="2400343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9049C-45A0-4DA6-32E4-45FD07ADA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B71C3C-60A3-902B-486C-CD9CF9B1D99C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عوامل تأثیرگذاری سخن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110845-427C-3B2C-DCB1-809EF84680C5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خودارزیابی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A1DFE6-EBCD-9C25-2920-878976C9779D}"/>
              </a:ext>
            </a:extLst>
          </p:cNvPr>
          <p:cNvSpPr txBox="1"/>
          <p:nvPr/>
        </p:nvSpPr>
        <p:spPr>
          <a:xfrm>
            <a:off x="675249" y="1375002"/>
            <a:ext cx="1118733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5 - علامت هجاهای کدام بیت، چهار بار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_ _ _)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تکرار شده است؟ (روش آوایی)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الف) الا یا ایّهاالساقی ادر کأساً و ناولها		که عشق آسان نمود اول ولی افتاد مشکل‌ها	حافظ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ب) خلوتم چراغان کن، ای چراغ روحانی		 ای ز چشمۀ نوشت، چشم دل چراغانی	شهریار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پ( من از این‌جا به ملامت نروم 			که من این‌جا به امیدی گروم 		سعدی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ت) بـلم آرام چـون قویـی سبـکبار		 بـه نـرمی بر سر کارون هـمی  رفت	تولّلی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4698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FA4EE2-60CB-3D22-7A0E-B8B6C25D04AE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1C1E80-C65E-EFFB-33EC-9DC02735F524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خودارزیابی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0A3446-5EF3-2611-4964-D8D4B60B23FC}"/>
              </a:ext>
            </a:extLst>
          </p:cNvPr>
          <p:cNvSpPr txBox="1"/>
          <p:nvPr/>
        </p:nvSpPr>
        <p:spPr>
          <a:xfrm>
            <a:off x="675249" y="1375002"/>
            <a:ext cx="11187331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5 - علامت هجاهای کدام بیت، چهار بار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_)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تکرار شده است؟ (تقطیع نوشتاری )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الا یا ایّهاالساقی ادر کأساً و ناولها		که عشق آسان نمود اول ولی افتاد مشکل‌ها	حافظ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ب) خلوتم چراغان کن، ای چراغ روحانی		 ای ز چشمۀ نوشت، چشم دل چراغانی	شهریار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پ( من از این‌جا به ملامت نروم 			که من این‌جا به امیدی گروم 		سعدی</a:t>
            </a:r>
          </a:p>
          <a:p>
            <a:pPr algn="r" rtl="1">
              <a:lnSpc>
                <a:spcPct val="150000"/>
              </a:lnSpc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ت) بـلم آرام چـون قویـی سبـکبار		 بـه نـرمی بر سر کارون هـمی  رفت	تولّلی</a:t>
            </a:r>
          </a:p>
          <a:p>
            <a:pPr algn="r" rtl="1">
              <a:lnSpc>
                <a:spcPct val="150000"/>
              </a:lnSpc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08440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47ECB0-C8A9-4E4F-E80E-52F76264CB46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2C57E2-6827-9F78-082A-983836B0EF98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7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5B9C41-8A5C-CB0C-6832-915F523B6984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B0F93F-B7E7-BA1A-D410-BF1148FCBD3C}"/>
              </a:ext>
            </a:extLst>
          </p:cNvPr>
          <p:cNvSpPr txBox="1"/>
          <p:nvPr/>
        </p:nvSpPr>
        <p:spPr>
          <a:xfrm>
            <a:off x="2630658" y="2012965"/>
            <a:ext cx="9231922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1- وزن: آشکارترین ابزار موسیقایی شعر است.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راه‌های تشخیص موسیقی شعر (وزن)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تقطیع هجایی و ارکان: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آوایی(سماعی):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C847C5-F5A6-5DA9-0BF3-1BD5E75145A1}"/>
              </a:ext>
            </a:extLst>
          </p:cNvPr>
          <p:cNvSpPr txBox="1"/>
          <p:nvPr/>
        </p:nvSpPr>
        <p:spPr>
          <a:xfrm>
            <a:off x="5764236" y="1040062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وزن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618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9FE374-63FF-842D-4DD8-6536F5F9AEEA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404333-64CA-C37E-4DD5-BAE047FEC6A8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F6198C-35CD-4AC9-23D6-7CE01F044ADF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2- الگوی هجايي واژۀ «هنرمند» کدام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	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	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ب) _ _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		 پ)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		 ت)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4570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2D9B21-4F6B-3DDD-4C81-1F4591F53B61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79771-7DD7-3FA0-8685-E845E972DBDC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97B53-2EFB-1B9D-2167-F647CF8A55D9}"/>
              </a:ext>
            </a:extLst>
          </p:cNvPr>
          <p:cNvSpPr txBox="1"/>
          <p:nvPr/>
        </p:nvSpPr>
        <p:spPr>
          <a:xfrm>
            <a:off x="998806" y="1096221"/>
            <a:ext cx="108637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3- با ذکر دليل بنويسيد چرا دو مصراعِ بيتِ زير، هم وزن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بخور تا تواني به بازوی خويش 		که سعيت بود در ترازوی خويش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2823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DBB80B-3CF4-5E2C-6E3D-4C7B9711E7D8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F9C4F1-1614-770A-1BB5-4F489BDA2E7A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D2724D-A032-796E-1513-4C419B850993}"/>
              </a:ext>
            </a:extLst>
          </p:cNvPr>
          <p:cNvSpPr txBox="1"/>
          <p:nvPr/>
        </p:nvSpPr>
        <p:spPr>
          <a:xfrm>
            <a:off x="998806" y="1096221"/>
            <a:ext cx="1086377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4- کدام گزينه با مصراع «اگر پای در دامن آری چو کوه» هم وزن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اکسير عشق بر مسم افتاد و زر شدم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ب) ای گنبد گيتي، ای دماوند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پ) زحال قلب جفا ديده ام مپرس، مپرس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ت) نشايد بريدن نينداخته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9709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CD117-B2C6-B597-E40E-367836E31E92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787621-BF94-0693-027A-8239D76D4590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B5E3B3-2DF5-11EA-1641-781174993912}"/>
              </a:ext>
            </a:extLst>
          </p:cNvPr>
          <p:cNvSpPr txBox="1"/>
          <p:nvPr/>
        </p:nvSpPr>
        <p:spPr>
          <a:xfrm>
            <a:off x="998806" y="1096221"/>
            <a:ext cx="10863774" cy="3682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5- در بيت «تا رنج تحمّل نکني گنج نبيني / تا شب نرود صبح پديدار نباشد» يک واژه با هجای کشيده بيابيد وعلامت هجایی واژۀ مورد نظر را بگذاريد.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213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41C03C-18BF-40FD-8F60-DCC73BE2C2AF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01ECA-E696-25D3-8248-A4B10896D5C2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E521B1-027B-7CD9-E3ED-F1712301FBFA}"/>
              </a:ext>
            </a:extLst>
          </p:cNvPr>
          <p:cNvSpPr txBox="1"/>
          <p:nvPr/>
        </p:nvSpPr>
        <p:spPr>
          <a:xfrm>
            <a:off x="998806" y="1096221"/>
            <a:ext cx="1086377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6- نشانه‌هاي هجايي بيت زير با نشانه‌هاي هجايي كدام بيت، يكسان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 پاي استدلاليان چوبين بود 		پاي چوبين سخت بي‌تمكين بود»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دل اگر خداشناسي همه در رخ علي بين		 به علي شناختم من، به خدا قسم خدا را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ب)يار بـد مـار اسـت هيـن بـگريـز از او 		تـا نـريـزد بــر تـو زهر آن زشت‌خو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7725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5436B0-6642-A5A6-8594-04FE478B4515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496DED-FD5F-33DE-8CB4-65673C11AC86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20B75-3DD6-755B-E067-68EECCF9FF96}"/>
              </a:ext>
            </a:extLst>
          </p:cNvPr>
          <p:cNvSpPr txBox="1"/>
          <p:nvPr/>
        </p:nvSpPr>
        <p:spPr>
          <a:xfrm>
            <a:off x="998806" y="1096221"/>
            <a:ext cx="1086377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7- علامت‌هاي هجايي زير را به معادل‌هاي آن متصل كنيد.(يك مورد اضافه است.)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58F93F9-BBE6-CB60-9012-F5F7B06953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928613"/>
              </p:ext>
            </p:extLst>
          </p:nvPr>
        </p:nvGraphicFramePr>
        <p:xfrm>
          <a:off x="3973342" y="3077024"/>
          <a:ext cx="647895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606">
                  <a:extLst>
                    <a:ext uri="{9D8B030D-6E8A-4147-A177-3AD203B41FA5}">
                      <a16:colId xmlns:a16="http://schemas.microsoft.com/office/drawing/2014/main" val="1413988008"/>
                    </a:ext>
                  </a:extLst>
                </a:gridCol>
                <a:gridCol w="4510348">
                  <a:extLst>
                    <a:ext uri="{9D8B030D-6E8A-4147-A177-3AD203B41FA5}">
                      <a16:colId xmlns:a16="http://schemas.microsoft.com/office/drawing/2014/main" val="3499944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مؤذّن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الف)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_ _ _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301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هوشمندی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ب) _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_ _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981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سرمستان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ج)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 _ _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776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دل‌انگیزی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2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0065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D6B64F-3B7F-FC11-C9DD-53F333D6727C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33D691-A59A-6FEE-B34E-755F322B43CC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CD91C9-2107-0A47-52AE-16912F796038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8- كدام مورد ازنظر نوع مصّوت به كاررفته متفاوت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الف)معّلم	 ب)نظرگه	 ج)مقابل	 د)تحّمل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4199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40A5FE-23E1-5181-2744-CFBE5093AC8C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5EF2AA-9ED1-988E-760B-9AA98F257F55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EE960C-2F55-9D8C-7742-C138995DCEE9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9- حرف"و"درکدام گزينه صامت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مینو  	ب) صورت	 پ) وارد		  ت) شور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0288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1CBE5B-1D4C-B631-D0A1-2668B32BB715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A512E2-C18C-636C-8D30-8A904C23B5CE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18C6D7-1ADE-8CF0-3515-895BCEC40F14}"/>
              </a:ext>
            </a:extLst>
          </p:cNvPr>
          <p:cNvSpPr txBox="1"/>
          <p:nvPr/>
        </p:nvSpPr>
        <p:spPr>
          <a:xfrm>
            <a:off x="998806" y="1096221"/>
            <a:ext cx="108637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10- برای واژة"آهو" يک واژة هم‌وزن بنويسید و نشانه های هجايی آن را در مقابل آن بیاوريد.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7404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8BEF4E-E0D9-1172-A129-7E6AB2D04070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E5D31C-FFBB-FD02-F384-3A45B6CD7E72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6DBBFB-C2AB-7444-1C03-7A7B159299D9}"/>
              </a:ext>
            </a:extLst>
          </p:cNvPr>
          <p:cNvSpPr txBox="1"/>
          <p:nvPr/>
        </p:nvSpPr>
        <p:spPr>
          <a:xfrm>
            <a:off x="998806" y="1096221"/>
            <a:ext cx="108637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11- دام گزينه الگوی هجايی «مبارزان» را نشان می دهد؟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_ _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		ب)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 </a:t>
            </a:r>
            <a:r>
              <a:rPr lang="en-US" sz="2400" b="1" dirty="0" err="1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_ _ 		پ)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_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U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_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609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3153B8-99F3-8924-0BD3-B069A7DA1B19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0A4475-9935-1D19-778D-EAC3D3D95EB9}"/>
              </a:ext>
            </a:extLst>
          </p:cNvPr>
          <p:cNvSpPr txBox="1"/>
          <p:nvPr/>
        </p:nvSpPr>
        <p:spPr>
          <a:xfrm>
            <a:off x="689317" y="1745673"/>
            <a:ext cx="1117326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آوایی(سماعی): در این روش که اولین و مهم‌ترین راه شناخت وزن است، تمرین‌های شنیداری خودرا بیشتر کنیم تا سواد شنیداری و هوش موسیقایی خود را پرورش دهیم.  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F6465E-8275-24A2-FB25-BFD331564DDA}"/>
              </a:ext>
            </a:extLst>
          </p:cNvPr>
          <p:cNvSpPr txBox="1"/>
          <p:nvPr/>
        </p:nvSpPr>
        <p:spPr>
          <a:xfrm>
            <a:off x="5764236" y="1040062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وزن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32848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E95CC6-A76B-993E-ACCF-970C3D218345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D14634-8A87-83D6-543F-87A598396148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99FC0-AB31-9F28-3FA8-A309C062601D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12- در بیت زیر چند هجای کوتاه و چند هجای کشیده وجود دارد 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نفس باد صبا مشک فشان خواهد شد 		عالم پیر دگر باره جوان خواهد شد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48345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274C13-B1D7-C4E2-7A63-6ED864344936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1557B4-68DB-DCFE-4218-6720982DD75F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639010-AA2C-6B09-20FA-3AF3AF6BA489}"/>
              </a:ext>
            </a:extLst>
          </p:cNvPr>
          <p:cNvSpPr txBox="1"/>
          <p:nvPr/>
        </p:nvSpPr>
        <p:spPr>
          <a:xfrm>
            <a:off x="998806" y="1096221"/>
            <a:ext cx="10863774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13-صامت‌های مصراع زیر را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«برو ای گدای مسکین درِ خانۀ علی زن ...»</a:t>
            </a:r>
          </a:p>
        </p:txBody>
      </p:sp>
    </p:spTree>
    <p:extLst>
      <p:ext uri="{BB962C8B-B14F-4D97-AF65-F5344CB8AC3E}">
        <p14:creationId xmlns:p14="http://schemas.microsoft.com/office/powerpoint/2010/main" val="14245095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C06C57-CD4D-5441-FC96-A283FA291127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16158A-C743-7E44-6FA7-E101F8A5D0CF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EC603-55EF-114F-1429-4254E3BC23DE}"/>
              </a:ext>
            </a:extLst>
          </p:cNvPr>
          <p:cNvSpPr txBox="1"/>
          <p:nvPr/>
        </p:nvSpPr>
        <p:spPr>
          <a:xfrm>
            <a:off x="829994" y="2306043"/>
            <a:ext cx="1103258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14- با توجه به بیت «ای ساربان آهسته ران کارام جانم می‌رود       وان دل که با خود داشتم با دل‌سِتانم می‌رود»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نوع هجاهای آن را با علامت مخصوص هرکدام مشخص کنید.</a:t>
            </a:r>
          </a:p>
        </p:txBody>
      </p:sp>
    </p:spTree>
    <p:extLst>
      <p:ext uri="{BB962C8B-B14F-4D97-AF65-F5344CB8AC3E}">
        <p14:creationId xmlns:p14="http://schemas.microsoft.com/office/powerpoint/2010/main" val="4698787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283824-9950-1BCD-546B-93C56E522632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3F221-5521-E456-B3B9-19BE0ADEA54D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816851-DEAD-5D4B-E9FD-FCB6AD9B3EB3}"/>
              </a:ext>
            </a:extLst>
          </p:cNvPr>
          <p:cNvSpPr txBox="1"/>
          <p:nvPr/>
        </p:nvSpPr>
        <p:spPr>
          <a:xfrm>
            <a:off x="998806" y="1096221"/>
            <a:ext cx="1086377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15- با تقطیع بیت‌های زیر ثابت کنید که هر دو با هم، هم‌وزن هستند.‌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سحرگه بلبلی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آواز می‌کرد		همی‌نالید و با گل راز می‌کرد (سلمان ساوجی)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ب) ز حسرت بر سر و بر رو، همی‌زد	 	به‌سانِ فاخته کوکو همی زد</a:t>
            </a:r>
          </a:p>
        </p:txBody>
      </p:sp>
    </p:spTree>
    <p:extLst>
      <p:ext uri="{BB962C8B-B14F-4D97-AF65-F5344CB8AC3E}">
        <p14:creationId xmlns:p14="http://schemas.microsoft.com/office/powerpoint/2010/main" val="2087938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36B6BA-B266-9E1A-2524-88B47DF5766F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AA5B58-0EA8-ABB0-65DC-A6F40AA1255D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3826B9-5BFE-9E44-C582-20FC855C1608}"/>
              </a:ext>
            </a:extLst>
          </p:cNvPr>
          <p:cNvSpPr txBox="1"/>
          <p:nvPr/>
        </p:nvSpPr>
        <p:spPr>
          <a:xfrm>
            <a:off x="998806" y="1096221"/>
            <a:ext cx="10863774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16- بیت زیر را به هجاهای تشکیل‌دهندۀ آن تجزیه کنید، پس هر هجا را با علامت خاص آن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«ز گرز تو خورشید گریان شود	 	ز تیغ تو بهرام بریان شود» (فردوسی)</a:t>
            </a:r>
          </a:p>
        </p:txBody>
      </p:sp>
    </p:spTree>
    <p:extLst>
      <p:ext uri="{BB962C8B-B14F-4D97-AF65-F5344CB8AC3E}">
        <p14:creationId xmlns:p14="http://schemas.microsoft.com/office/powerpoint/2010/main" val="17165399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518A6A-8301-9975-7927-8F01AFD390BD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7FE45A-6277-CBD9-663B-6A3F5E006477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66C884-59D7-A480-2DB1-8A15B23C68BD}"/>
              </a:ext>
            </a:extLst>
          </p:cNvPr>
          <p:cNvSpPr txBox="1"/>
          <p:nvPr/>
        </p:nvSpPr>
        <p:spPr>
          <a:xfrm>
            <a:off x="998806" y="1096221"/>
            <a:ext cx="108637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17- در ابیات زیر هجاهای تشکیل‌دهنده را مشخص کنید، سپس هر هجا را با علامت خاص آن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الف) ای روی دل‌آرایت مجموعۀ زیبایی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ب) همای اوج سعادت به دام ما افتد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	 مجموع چه غم دارد از من که پریشانم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 اگر تو را گذری بر مقام ما افتد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08857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C53C6D-87A1-BA57-837B-D76B79E7DD6C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248346-1247-6E14-E1F3-12C6B573CE50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6F34D-7441-CAFF-C1BE-91B69BFC5C11}"/>
              </a:ext>
            </a:extLst>
          </p:cNvPr>
          <p:cNvSpPr txBox="1"/>
          <p:nvPr/>
        </p:nvSpPr>
        <p:spPr>
          <a:xfrm>
            <a:off x="998806" y="1096221"/>
            <a:ext cx="1086377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18- بیت زیر را به هجاهای سازندۀ آن تجزیه کنید، سپس هر هجا را با علامت خاص آن بنویسید.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«هم عقل دویده در رکابت	 	هم شرع خزیده در پناهت» (جمال‌الدین عبدالرزاق اصفهانی)</a:t>
            </a:r>
          </a:p>
        </p:txBody>
      </p:sp>
    </p:spTree>
    <p:extLst>
      <p:ext uri="{BB962C8B-B14F-4D97-AF65-F5344CB8AC3E}">
        <p14:creationId xmlns:p14="http://schemas.microsoft.com/office/powerpoint/2010/main" val="15334384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71073C-C328-5F57-5654-0BE65C595CF5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15B7A4-A411-88BB-A65C-524B7F5423DD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AE9D28-3935-DE13-8496-226E5B9FCF3D}"/>
              </a:ext>
            </a:extLst>
          </p:cNvPr>
          <p:cNvSpPr txBox="1"/>
          <p:nvPr/>
        </p:nvSpPr>
        <p:spPr>
          <a:xfrm>
            <a:off x="998806" y="1096221"/>
            <a:ext cx="108637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19- هجای آخر واژۀ «شگفت‌انگیز» را با علامت خاص آن نشان دهید.</a:t>
            </a:r>
          </a:p>
        </p:txBody>
      </p:sp>
    </p:spTree>
    <p:extLst>
      <p:ext uri="{BB962C8B-B14F-4D97-AF65-F5344CB8AC3E}">
        <p14:creationId xmlns:p14="http://schemas.microsoft.com/office/powerpoint/2010/main" val="3215270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55A735-E5E9-B95F-12E8-618AC70B1697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E6F321-E90F-3AA8-83C2-8D9CD334016A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E155A3-6086-2B4B-D7B8-ACB130B3D283}"/>
              </a:ext>
            </a:extLst>
          </p:cNvPr>
          <p:cNvSpPr txBox="1"/>
          <p:nvPr/>
        </p:nvSpPr>
        <p:spPr>
          <a:xfrm>
            <a:off x="998806" y="1096221"/>
            <a:ext cx="1086377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20- واج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/ ی / در کدام‌یک از واژه‌های زیر، مصوّت است؟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گریان ـ تشخیص ـ حیران ـ انیس</a:t>
            </a:r>
          </a:p>
        </p:txBody>
      </p:sp>
    </p:spTree>
    <p:extLst>
      <p:ext uri="{BB962C8B-B14F-4D97-AF65-F5344CB8AC3E}">
        <p14:creationId xmlns:p14="http://schemas.microsoft.com/office/powerpoint/2010/main" val="8879413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06A01-4AED-5755-3E40-D7E1DFDCE4E3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9D052B-A0F0-DCAF-E9F6-FE3B3E1D509A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414DAE-5801-B699-1BEF-BD5797CBDB1C}"/>
              </a:ext>
            </a:extLst>
          </p:cNvPr>
          <p:cNvSpPr txBox="1"/>
          <p:nvPr/>
        </p:nvSpPr>
        <p:spPr>
          <a:xfrm>
            <a:off x="998806" y="1096221"/>
            <a:ext cx="1086377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21- صامت‌های مصراع اول را مشخص کنید.‌</a:t>
            </a:r>
          </a:p>
          <a:p>
            <a:pPr marL="0" marR="0" lvl="0" indent="0" algn="r" defTabSz="914400" rtl="1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«اگر جنگ خواهی و خون ریختن	 	بر این‌گونه سختی برآویختن» (فردوسی) </a:t>
            </a:r>
          </a:p>
        </p:txBody>
      </p:sp>
    </p:spTree>
    <p:extLst>
      <p:ext uri="{BB962C8B-B14F-4D97-AF65-F5344CB8AC3E}">
        <p14:creationId xmlns:p14="http://schemas.microsoft.com/office/powerpoint/2010/main" val="1810997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55B4F1-58B8-6EB9-938A-A08473BBB6CD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5A7074-6A95-B3AE-46C2-7341C1389E6B}"/>
              </a:ext>
            </a:extLst>
          </p:cNvPr>
          <p:cNvSpPr txBox="1"/>
          <p:nvPr/>
        </p:nvSpPr>
        <p:spPr>
          <a:xfrm>
            <a:off x="633046" y="1520596"/>
            <a:ext cx="1122953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تقطیع هجایی و ارکان: در این روش شعر را ابتدا به هجاهای تشکیل‌دهند سپس به پاره‌های هماهنگ و مساوی یعنی به ارکان تقسیم کنیم؛ در پی آن، تساوی و توازن آوایی شعر به دست می‌آید. برای دست‌یابی به این نظم هجاها را به دسته‌های سه‌تایی یا چهار‌تایی یا سه‌تایی- چهارتایی و یا برعکس دسته‌ بندی می‌کنیم تا دسته‌بندی منظم به‌دست بیاید.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توجّه: این روش برای شروع خوب است اما کند زمانبر و بیشتر اوقات ناکارآمد است.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37B1C2-977C-47B7-A227-FE7D1F97358E}"/>
              </a:ext>
            </a:extLst>
          </p:cNvPr>
          <p:cNvSpPr txBox="1"/>
          <p:nvPr/>
        </p:nvSpPr>
        <p:spPr>
          <a:xfrm>
            <a:off x="5764236" y="1040062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وزن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67915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9EEEC5-E793-AFE4-3664-DE0376CB3233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8BB635-D4BE-3A51-B783-51F7CDB3739B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99069A-A5C2-0233-B980-7E4069B010C3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22-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69585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3334F7-EF0A-0DCA-3A05-AAF699608EA6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94A887-DC72-CC2E-99F8-3DD535B1EAF9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3ECD5-2F20-585E-FC01-AFBE10DCAFAB}"/>
              </a:ext>
            </a:extLst>
          </p:cNvPr>
          <p:cNvSpPr txBox="1"/>
          <p:nvPr/>
        </p:nvSpPr>
        <p:spPr>
          <a:xfrm>
            <a:off x="998806" y="1096221"/>
            <a:ext cx="10863774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noProof="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23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- حروف ( ا، و، ی) در کدام‌یک از کلمات زیر صامت و در کدام‌یک مصوّت هستند؟ مشخص کنید.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الف) بازو: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ب) شیر: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پ) روان: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ت) یک‌رنگ: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ث) خون:</a:t>
            </a:r>
          </a:p>
        </p:txBody>
      </p:sp>
    </p:spTree>
    <p:extLst>
      <p:ext uri="{BB962C8B-B14F-4D97-AF65-F5344CB8AC3E}">
        <p14:creationId xmlns:p14="http://schemas.microsoft.com/office/powerpoint/2010/main" val="21067213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3BCD65-C1BB-7A25-72A8-5161E0A9A789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AB97FB-0953-F160-663D-B326FFABD1BA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74272D-772C-7A8A-DFC3-161B037D8CDE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24-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72531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1C7C6A-998D-158C-7F19-8E48FD84C5D7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ABE0FA-F6B3-44C5-F6C7-108D770CA019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4A21BC-42B0-9380-4D10-DC6B7B83405D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25-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39711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D90732-4870-8BC2-61C3-CBC668B193BB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E24D94-64F3-6FD9-47BA-BB6AAFC3E86C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DBD5AA-6135-AF20-91BB-08D6460EBB14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26-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30446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20EB87-DEEE-503A-364E-BBEA7A9F8BDF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F352D2-061C-70C5-70ED-39786E04EFDD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E6369E-F5F7-3431-B517-AD6F9104E05D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27-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24078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168D62-DEE6-3E69-DFF8-08091DAEF00F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1D7DA4-28EA-5937-9E9F-27FFB4036805}"/>
              </a:ext>
            </a:extLst>
          </p:cNvPr>
          <p:cNvSpPr txBox="1"/>
          <p:nvPr/>
        </p:nvSpPr>
        <p:spPr>
          <a:xfrm>
            <a:off x="8707902" y="1096221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نمونۀ نهایی و شبه نهایی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6A1D0-0D00-6B54-AD50-51D479E5EA2D}"/>
              </a:ext>
            </a:extLst>
          </p:cNvPr>
          <p:cNvSpPr txBox="1"/>
          <p:nvPr/>
        </p:nvSpPr>
        <p:spPr>
          <a:xfrm>
            <a:off x="998806" y="1096221"/>
            <a:ext cx="108637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28- هجاهای کدام واژه با واژه ی «دلاوری» يکسان است؟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الف ) مداومت		 ب) سامانه	 پ) بداقبال	 ت) محدوديت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1112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C7ED25-3D8D-C0DD-8639-7D6EB71B8F34}"/>
              </a:ext>
            </a:extLst>
          </p:cNvPr>
          <p:cNvSpPr txBox="1"/>
          <p:nvPr/>
        </p:nvSpPr>
        <p:spPr>
          <a:xfrm>
            <a:off x="2039815" y="3226303"/>
            <a:ext cx="880637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kumimoji="0" lang="fa-IR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شاد و پیروز باشید</a:t>
            </a:r>
            <a:endParaRPr lang="en-US" sz="6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4597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455DFA-98D3-52A4-3CAB-300890365900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7C6C01-291B-E9F6-6FEB-E3E5B5D1399E}"/>
              </a:ext>
            </a:extLst>
          </p:cNvPr>
          <p:cNvSpPr txBox="1"/>
          <p:nvPr/>
        </p:nvSpPr>
        <p:spPr>
          <a:xfrm>
            <a:off x="590843" y="913117"/>
            <a:ext cx="11071274" cy="6647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هجا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  <a:sym typeface="Wingdings" panose="05000000000000000000" pitchFamily="2" charset="2"/>
              </a:rPr>
              <a:t>: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مقدار آوایی است که دهان با یک بار باز شدن آن را ادا می‌کند. هجا، از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 واج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پدید می آید. 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شکل نوشتاری واج را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حرف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  <a:sym typeface="Wingdings" panose="05000000000000000000" pitchFamily="2" charset="2"/>
              </a:rPr>
              <a:t> می‌نامند.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مثال: «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تو از هر در که بازایی بدین خوبی و زیبایی»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اگر مصراع را به ارکان جدا کنیم تقسیم زیر به دست می‌آید.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Titr" panose="000007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حالا اگر هر قسمت را به قطعه‌های کوچک‌تر تقسیم کنیم (بخش کردن) شکل زیر به‌دست می‌آید.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هر یک از این بخش‌ها را یک هجا می‌نامند.</a:t>
            </a:r>
          </a:p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B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E10883-D130-E987-FD37-22F60FF18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04917"/>
              </p:ext>
            </p:extLst>
          </p:nvPr>
        </p:nvGraphicFramePr>
        <p:xfrm>
          <a:off x="2524370" y="3931079"/>
          <a:ext cx="8128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983193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3891009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877981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63268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یُ زیـ بایی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بدین خوبی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کِ با زا 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تُ از هر در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04321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0467BD-CF78-9754-D0E3-C21B878E7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135088"/>
              </p:ext>
            </p:extLst>
          </p:nvPr>
        </p:nvGraphicFramePr>
        <p:xfrm>
          <a:off x="1674055" y="5544108"/>
          <a:ext cx="9927104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444">
                  <a:extLst>
                    <a:ext uri="{9D8B030D-6E8A-4147-A177-3AD203B41FA5}">
                      <a16:colId xmlns:a16="http://schemas.microsoft.com/office/drawing/2014/main" val="3407530280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295954929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884684343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2722562195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2545032302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2769494723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3134163375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31846337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3392358080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509671481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534524056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971017185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1999281088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1782014445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1079604944"/>
                    </a:ext>
                  </a:extLst>
                </a:gridCol>
                <a:gridCol w="620444">
                  <a:extLst>
                    <a:ext uri="{9D8B030D-6E8A-4147-A177-3AD203B41FA5}">
                      <a16:colId xmlns:a16="http://schemas.microsoft.com/office/drawing/2014/main" val="3815334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زی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یُ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خو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دین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بِ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یی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زا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کِ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دَر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هَر 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اَز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تُ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17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921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206068-4B79-DD83-81C4-47F327D403BB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7980B3-EFA0-16BD-20A2-0E1CFDB7EA0E}"/>
              </a:ext>
            </a:extLst>
          </p:cNvPr>
          <p:cNvSpPr txBox="1"/>
          <p:nvPr/>
        </p:nvSpPr>
        <p:spPr>
          <a:xfrm>
            <a:off x="9340948" y="913117"/>
            <a:ext cx="241612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Titr" panose="00000700000000000000" pitchFamily="2" charset="-78"/>
              </a:rPr>
              <a:t>تفاوت واج و حرف:</a:t>
            </a:r>
          </a:p>
        </p:txBody>
      </p:sp>
    </p:spTree>
    <p:extLst>
      <p:ext uri="{BB962C8B-B14F-4D97-AF65-F5344CB8AC3E}">
        <p14:creationId xmlns:p14="http://schemas.microsoft.com/office/powerpoint/2010/main" val="172922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9FA0CC-0C2E-0059-0495-C05AB2CC3A02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2DB78D-F30A-21D7-3B95-B89FD8D12010}"/>
              </a:ext>
            </a:extLst>
          </p:cNvPr>
          <p:cNvSpPr txBox="1"/>
          <p:nvPr/>
        </p:nvSpPr>
        <p:spPr>
          <a:xfrm>
            <a:off x="689317" y="887539"/>
            <a:ext cx="11173263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هجا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واج(صداهای زبان):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واج کوچک‌ترین واحد آوایی زبان است؛ مانند واژۀ «کتاب» که پنج واج دارد:     ک/ ـِـ/ ت/ ا / ب.</a:t>
            </a: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انواع واج: در زبان فارسی 29 واج وجود دارد که آنها را به دو دستۀ «مصوت» و «صامت» تقسیم می‌شود.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1- مصوّت:   1- کوتاه (ـَــِــُـ) 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(6واج)       2- بلند: / ا / / و/ / ی/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2- صامت: (23 واج)  ء (= ع)، ب، پ، ت (= ط)، ج، چ، خ، د، ر، ز(=  ذ، ظ، ض)، ژ، س(=  ث، ص)، ش، غ(=   ق)، ف، ک، گ، ل، م، ن، و، هـ (= ح)، ی.</a:t>
            </a:r>
          </a:p>
          <a:p>
            <a:pPr lvl="0" algn="r" rtl="1">
              <a:lnSpc>
                <a:spcPct val="200000"/>
              </a:lnSpc>
              <a:defRPr/>
            </a:pP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D843F7-DF08-0A09-9962-286A5D32D565}"/>
              </a:ext>
            </a:extLst>
          </p:cNvPr>
          <p:cNvCxnSpPr>
            <a:cxnSpLocks/>
          </p:cNvCxnSpPr>
          <p:nvPr/>
        </p:nvCxnSpPr>
        <p:spPr>
          <a:xfrm>
            <a:off x="10607040" y="3868609"/>
            <a:ext cx="0" cy="101287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606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7C79E0-5B2E-726B-5F9F-D98DB723B959}"/>
              </a:ext>
            </a:extLst>
          </p:cNvPr>
          <p:cNvSpPr txBox="1"/>
          <p:nvPr/>
        </p:nvSpPr>
        <p:spPr>
          <a:xfrm>
            <a:off x="8707902" y="451452"/>
            <a:ext cx="3154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Titr" panose="00000700000000000000" pitchFamily="2" charset="-78"/>
              </a:rPr>
              <a:t>عوامل تأثیرگذاری سخن 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70048B-83CC-AE77-F07B-723054515BD3}"/>
              </a:ext>
            </a:extLst>
          </p:cNvPr>
          <p:cNvSpPr txBox="1"/>
          <p:nvPr/>
        </p:nvSpPr>
        <p:spPr>
          <a:xfrm>
            <a:off x="689317" y="760928"/>
            <a:ext cx="11173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Titr" panose="00000700000000000000" pitchFamily="2" charset="-78"/>
              </a:rPr>
              <a:t>هجا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lvl="0" algn="r" rtl="1">
              <a:lnSpc>
                <a:spcPct val="200000"/>
              </a:lnSpc>
              <a:defRPr/>
            </a:pPr>
            <a:r>
              <a:rPr lang="fa-IR" sz="24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انواع هجا در زبان فارسی:</a:t>
            </a:r>
            <a:endParaRPr lang="fa-IR" sz="2400" b="1" dirty="0">
              <a:solidFill>
                <a:prstClr val="black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18CC77-2DAB-2ECE-D93E-87B500D6F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881341"/>
              </p:ext>
            </p:extLst>
          </p:nvPr>
        </p:nvGraphicFramePr>
        <p:xfrm>
          <a:off x="1266092" y="2574775"/>
          <a:ext cx="10410092" cy="3794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8794">
                  <a:extLst>
                    <a:ext uri="{9D8B030D-6E8A-4147-A177-3AD203B41FA5}">
                      <a16:colId xmlns:a16="http://schemas.microsoft.com/office/drawing/2014/main" val="918164681"/>
                    </a:ext>
                  </a:extLst>
                </a:gridCol>
                <a:gridCol w="984739">
                  <a:extLst>
                    <a:ext uri="{9D8B030D-6E8A-4147-A177-3AD203B41FA5}">
                      <a16:colId xmlns:a16="http://schemas.microsoft.com/office/drawing/2014/main" val="1291996658"/>
                    </a:ext>
                  </a:extLst>
                </a:gridCol>
                <a:gridCol w="4797083">
                  <a:extLst>
                    <a:ext uri="{9D8B030D-6E8A-4147-A177-3AD203B41FA5}">
                      <a16:colId xmlns:a16="http://schemas.microsoft.com/office/drawing/2014/main" val="185717367"/>
                    </a:ext>
                  </a:extLst>
                </a:gridCol>
                <a:gridCol w="1969476">
                  <a:extLst>
                    <a:ext uri="{9D8B030D-6E8A-4147-A177-3AD203B41FA5}">
                      <a16:colId xmlns:a16="http://schemas.microsoft.com/office/drawing/2014/main" val="3140107953"/>
                    </a:ext>
                  </a:extLst>
                </a:gridCol>
              </a:tblGrid>
              <a:tr h="868583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مثال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نشانه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نحوۀ قرارگرفتن(ساختار)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عنوان هجا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693906"/>
                  </a:ext>
                </a:extLst>
              </a:tr>
              <a:tr h="868583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چو/جُ/ که/کِ/وَ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صامت + مصوّت کوتاه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کوتاه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746423"/>
                  </a:ext>
                </a:extLst>
              </a:tr>
              <a:tr h="868583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گُل، سَر، دِل</a:t>
                      </a: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پا، سی، مو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_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الف) صامت + مصوت کوتاه + صامت</a:t>
                      </a: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ب) صامت + مصوت بلند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بلند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589801"/>
                  </a:ext>
                </a:extLst>
              </a:tr>
              <a:tr h="868583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بِرد، سَبز، چِهر</a:t>
                      </a: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باد، بود، دید</a:t>
                      </a: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دوخت، ساخت، بیخت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_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الف) صامت + مصوّت کوتاه + صامت+ صامت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ب) صامت + مصوّت بلند + صامت</a:t>
                      </a:r>
                    </a:p>
                    <a:p>
                      <a:pPr algn="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پ) صامت + مصوّت بلند + صامت + صامت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کشیده</a:t>
                      </a:r>
                      <a:endParaRPr lang="en-US" sz="24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006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3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3228</Words>
  <Application>Microsoft Office PowerPoint</Application>
  <PresentationFormat>Widescreen</PresentationFormat>
  <Paragraphs>482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B Nazanin</vt:lpstr>
      <vt:lpstr>B Titr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alborz</cp:lastModifiedBy>
  <cp:revision>12</cp:revision>
  <dcterms:created xsi:type="dcterms:W3CDTF">2024-11-18T14:58:35Z</dcterms:created>
  <dcterms:modified xsi:type="dcterms:W3CDTF">2024-11-22T08:53:22Z</dcterms:modified>
</cp:coreProperties>
</file>