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8" r:id="rId3"/>
    <p:sldId id="279" r:id="rId4"/>
    <p:sldId id="266" r:id="rId5"/>
    <p:sldId id="280" r:id="rId6"/>
    <p:sldId id="281" r:id="rId7"/>
    <p:sldId id="28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6" d="100"/>
          <a:sy n="76" d="100"/>
        </p:scale>
        <p:origin x="456"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23" Type="http://schemas.microsoft.com/office/2016/11/relationships/changesInfo" Target="changesInfos/changesInfo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xmlns=""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xmlns=""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xmlns=""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
        <p:nvSpPr>
          <p:cNvPr id="3" name="Right Bracket 2">
            <a:extLst>
              <a:ext uri="{FF2B5EF4-FFF2-40B4-BE49-F238E27FC236}">
                <a16:creationId xmlns:a16="http://schemas.microsoft.com/office/drawing/2014/main" xmlns="" id="{4FF693D3-CA0A-46E2-AD01-FDFC07216DD9}"/>
              </a:ext>
            </a:extLst>
          </p:cNvPr>
          <p:cNvSpPr/>
          <p:nvPr userDrawn="1"/>
        </p:nvSpPr>
        <p:spPr>
          <a:xfrm rot="10800000">
            <a:off x="15240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Bracket 5">
            <a:extLst>
              <a:ext uri="{FF2B5EF4-FFF2-40B4-BE49-F238E27FC236}">
                <a16:creationId xmlns:a16="http://schemas.microsoft.com/office/drawing/2014/main" xmlns="" id="{03587593-D19A-4B5A-8F5C-2BBA0EF2B0DD}"/>
              </a:ext>
            </a:extLst>
          </p:cNvPr>
          <p:cNvSpPr/>
          <p:nvPr userDrawn="1"/>
        </p:nvSpPr>
        <p:spPr>
          <a:xfrm>
            <a:off x="10437235"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xmlns="" id="{F726FBD4-AFC6-424D-B9C0-F79406AA9F7D}"/>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9" name="Content Placeholder 8">
            <a:extLst>
              <a:ext uri="{FF2B5EF4-FFF2-40B4-BE49-F238E27FC236}">
                <a16:creationId xmlns:a16="http://schemas.microsoft.com/office/drawing/2014/main" xmlns="" id="{6A932805-1460-480C-BD56-AEF3A7CD697F}"/>
              </a:ext>
            </a:extLst>
          </p:cNvPr>
          <p:cNvSpPr>
            <a:spLocks noGrp="1"/>
          </p:cNvSpPr>
          <p:nvPr>
            <p:ph sz="quarter" idx="10" hasCustomPrompt="1"/>
          </p:nvPr>
        </p:nvSpPr>
        <p:spPr>
          <a:xfrm>
            <a:off x="312738" y="346075"/>
            <a:ext cx="10380662" cy="6257925"/>
          </a:xfrm>
          <a:prstGeom prst="rect">
            <a:avLst/>
          </a:prstGeom>
        </p:spPr>
        <p:txBody>
          <a:bodyPr/>
          <a:lstStyle>
            <a:lvl1pPr>
              <a:defRPr/>
            </a:lvl1pPr>
          </a:lstStyle>
          <a:p>
            <a:pPr lvl="0"/>
            <a:r>
              <a:rPr lang="fa-IR" dirty="0"/>
              <a:t>متن جزوه</a:t>
            </a:r>
          </a:p>
        </p:txBody>
      </p:sp>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xmlns="" id="{1D0FBA2F-371F-4349-8B70-59B41D4FC17B}"/>
              </a:ext>
            </a:extLst>
          </p:cNvPr>
          <p:cNvSpPr>
            <a:spLocks noGrp="1"/>
          </p:cNvSpPr>
          <p:nvPr>
            <p:ph idx="1"/>
          </p:nvPr>
        </p:nvSpPr>
        <p:spPr>
          <a:xfrm>
            <a:off x="6193874" y="317344"/>
            <a:ext cx="4533599" cy="6286824"/>
          </a:xfrm>
          <a:prstGeom prst="rect">
            <a:avLst/>
          </a:prstGeom>
        </p:spPr>
        <p:txBody>
          <a:bodyPr vert="horz" lIns="91440" tIns="45720" rIns="91440" bIns="45720" rtlCol="0">
            <a:normAutofit/>
          </a:bodyPr>
          <a:lstStyle>
            <a:lvl1pPr algn="r" rtl="1">
              <a:defRPr sz="2800">
                <a:cs typeface="B Yekan" panose="00000400000000000000" pitchFamily="2" charset="-78"/>
              </a:defRPr>
            </a:lvl1pPr>
          </a:lstStyle>
          <a:p>
            <a:pPr lvl="0"/>
            <a:r>
              <a:rPr lang="fa-IR" dirty="0"/>
              <a:t>متن سوال یا جزوه</a:t>
            </a:r>
            <a:endParaRPr lang="en-US" dirty="0"/>
          </a:p>
        </p:txBody>
      </p:sp>
      <p:sp>
        <p:nvSpPr>
          <p:cNvPr id="8" name="Right Bracket 7">
            <a:extLst>
              <a:ext uri="{FF2B5EF4-FFF2-40B4-BE49-F238E27FC236}">
                <a16:creationId xmlns:a16="http://schemas.microsoft.com/office/drawing/2014/main" xmlns="" id="{E8C510D5-D87E-4688-A1B0-81FB6F4D4688}"/>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a16="http://schemas.microsoft.com/office/drawing/2014/main" xmlns="" id="{633BD657-1DE6-4FA1-97B2-606C00E8E4C7}"/>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a16="http://schemas.microsoft.com/office/drawing/2014/main" xmlns="" id="{C0132662-FF8B-4F4B-B9A0-6032EDF30256}"/>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xmlns="" id="{36FDE14B-F4EE-4375-A853-270BAA44C27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12" name="Right Bracket 11">
            <a:extLst>
              <a:ext uri="{FF2B5EF4-FFF2-40B4-BE49-F238E27FC236}">
                <a16:creationId xmlns:a16="http://schemas.microsoft.com/office/drawing/2014/main" xmlns="" id="{6229F521-A241-471F-97B1-2714D4ECE1A5}"/>
              </a:ext>
            </a:extLst>
          </p:cNvPr>
          <p:cNvSpPr/>
          <p:nvPr userDrawn="1"/>
        </p:nvSpPr>
        <p:spPr>
          <a:xfrm>
            <a:off x="1042879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FE1C35-4913-4913-BC30-3BA88105DC12}"/>
              </a:ext>
            </a:extLst>
          </p:cNvPr>
          <p:cNvSpPr>
            <a:spLocks noGrp="1"/>
          </p:cNvSpPr>
          <p:nvPr>
            <p:ph type="title" hasCustomPrompt="1"/>
          </p:nvPr>
        </p:nvSpPr>
        <p:spPr>
          <a:xfrm>
            <a:off x="6233532" y="333840"/>
            <a:ext cx="4370967" cy="1600199"/>
          </a:xfrm>
          <a:prstGeom prst="rect">
            <a:avLst/>
          </a:prstGeom>
        </p:spPr>
        <p:txBody>
          <a:bodyPr anchor="b"/>
          <a:lstStyle>
            <a:lvl1pPr algn="r" rtl="1">
              <a:defRPr sz="3200">
                <a:cs typeface="B Yekan" panose="00000400000000000000" pitchFamily="2" charset="-78"/>
              </a:defRPr>
            </a:lvl1pPr>
          </a:lstStyle>
          <a:p>
            <a:r>
              <a:rPr lang="fa-IR" dirty="0"/>
              <a:t>عنوان تصویر یا فیلم</a:t>
            </a:r>
            <a:endParaRPr lang="en-US" dirty="0"/>
          </a:p>
        </p:txBody>
      </p:sp>
      <p:sp>
        <p:nvSpPr>
          <p:cNvPr id="3" name="Content Placeholder 2">
            <a:extLst>
              <a:ext uri="{FF2B5EF4-FFF2-40B4-BE49-F238E27FC236}">
                <a16:creationId xmlns:a16="http://schemas.microsoft.com/office/drawing/2014/main" xmlns="" id="{A356BF46-1566-4E3A-8A6E-748EFA0F8065}"/>
              </a:ext>
            </a:extLst>
          </p:cNvPr>
          <p:cNvSpPr>
            <a:spLocks noGrp="1"/>
          </p:cNvSpPr>
          <p:nvPr>
            <p:ph idx="1" hasCustomPrompt="1"/>
          </p:nvPr>
        </p:nvSpPr>
        <p:spPr>
          <a:xfrm>
            <a:off x="377012" y="445351"/>
            <a:ext cx="5477378" cy="6133870"/>
          </a:xfrm>
          <a:prstGeom prst="rect">
            <a:avLst/>
          </a:prstGeom>
        </p:spPr>
        <p:txBody>
          <a:bodyPr/>
          <a:lstStyle>
            <a:lvl1pPr algn="ct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dirty="0"/>
              <a:t>محل درج فیلم یا عکس</a:t>
            </a:r>
            <a:endParaRPr lang="en-US" dirty="0"/>
          </a:p>
        </p:txBody>
      </p:sp>
      <p:sp>
        <p:nvSpPr>
          <p:cNvPr id="4" name="Text Placeholder 3">
            <a:extLst>
              <a:ext uri="{FF2B5EF4-FFF2-40B4-BE49-F238E27FC236}">
                <a16:creationId xmlns:a16="http://schemas.microsoft.com/office/drawing/2014/main" xmlns="" id="{751F4E53-2A16-4E5D-B122-1952CA505106}"/>
              </a:ext>
            </a:extLst>
          </p:cNvPr>
          <p:cNvSpPr>
            <a:spLocks noGrp="1"/>
          </p:cNvSpPr>
          <p:nvPr>
            <p:ph type="body" sz="half" idx="2" hasCustomPrompt="1"/>
          </p:nvPr>
        </p:nvSpPr>
        <p:spPr>
          <a:xfrm>
            <a:off x="6233533" y="2056702"/>
            <a:ext cx="4370968" cy="435594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dirty="0"/>
              <a:t>توضیحات تصویر یا فیلم</a:t>
            </a:r>
            <a:endParaRPr lang="en-US" dirty="0"/>
          </a:p>
        </p:txBody>
      </p:sp>
      <p:sp>
        <p:nvSpPr>
          <p:cNvPr id="8" name="Right Bracket 7">
            <a:extLst>
              <a:ext uri="{FF2B5EF4-FFF2-40B4-BE49-F238E27FC236}">
                <a16:creationId xmlns:a16="http://schemas.microsoft.com/office/drawing/2014/main" xmlns="" id="{2316BA72-3760-4528-B637-C8A7CDA806CF}"/>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a16="http://schemas.microsoft.com/office/drawing/2014/main" xmlns="" id="{0D990958-5C3D-423C-8ED6-5C6FB8801AE6}"/>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a16="http://schemas.microsoft.com/office/drawing/2014/main" xmlns="" id="{585A78FB-CFA4-4990-8008-818A9DB26FFD}"/>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a:extLst>
              <a:ext uri="{FF2B5EF4-FFF2-40B4-BE49-F238E27FC236}">
                <a16:creationId xmlns:a16="http://schemas.microsoft.com/office/drawing/2014/main" xmlns="" id="{EFEE1195-27A8-40C1-96E5-80511594BC7C}"/>
              </a:ext>
            </a:extLst>
          </p:cNvPr>
          <p:cNvSpPr/>
          <p:nvPr userDrawn="1"/>
        </p:nvSpPr>
        <p:spPr>
          <a:xfrm>
            <a:off x="1040622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xmlns="" id="{6BD23D0B-947D-4EFC-AA2C-896A34F8B1E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Tree>
    <p:extLst>
      <p:ext uri="{BB962C8B-B14F-4D97-AF65-F5344CB8AC3E}">
        <p14:creationId xmlns:p14="http://schemas.microsoft.com/office/powerpoint/2010/main" val="2614886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1"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C1065EBD-F19C-4045-AEE3-C627E8ECBCC7}" type="datetimeFigureOut">
              <a:rPr lang="en-US" smtClean="0"/>
              <a:t>7/7/2024</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714697F5-2AB2-4F47-AB1D-412622D74214}" type="slidenum">
              <a:rPr lang="en-US" smtClean="0"/>
              <a:t>‹#›</a:t>
            </a:fld>
            <a:endParaRPr lang="en-US"/>
          </a:p>
        </p:txBody>
      </p:sp>
    </p:spTree>
    <p:extLst>
      <p:ext uri="{BB962C8B-B14F-4D97-AF65-F5344CB8AC3E}">
        <p14:creationId xmlns:p14="http://schemas.microsoft.com/office/powerpoint/2010/main" val="34735972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xmlns="" id="{DFE1CCE2-2934-4471-99AF-81D09E78B577}"/>
              </a:ext>
            </a:extLst>
          </p:cNvPr>
          <p:cNvSpPr/>
          <p:nvPr userDrawn="1"/>
        </p:nvSpPr>
        <p:spPr>
          <a:xfrm rot="16200000">
            <a:off x="8576062" y="3294062"/>
            <a:ext cx="6594475" cy="533400"/>
          </a:xfrm>
          <a:prstGeom prst="round2SameRect">
            <a:avLst>
              <a:gd name="adj1" fmla="val 50000"/>
              <a:gd name="adj2" fmla="val 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Top Corners Rounded 8">
            <a:extLst>
              <a:ext uri="{FF2B5EF4-FFF2-40B4-BE49-F238E27FC236}">
                <a16:creationId xmlns:a16="http://schemas.microsoft.com/office/drawing/2014/main" xmlns="" id="{976F11A3-6755-42F5-800D-A13013E6EE4A}"/>
              </a:ext>
            </a:extLst>
          </p:cNvPr>
          <p:cNvSpPr/>
          <p:nvPr userDrawn="1"/>
        </p:nvSpPr>
        <p:spPr>
          <a:xfrm rot="16200000">
            <a:off x="8496300" y="3162300"/>
            <a:ext cx="6858000" cy="533400"/>
          </a:xfrm>
          <a:prstGeom prst="round2SameRect">
            <a:avLst>
              <a:gd name="adj1" fmla="val 50000"/>
              <a:gd name="adj2" fmla="val 0"/>
            </a:avLst>
          </a:prstGeom>
          <a:solidFill>
            <a:schemeClr val="accent5">
              <a:lumMod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xmlns="" id="{17DF2C6E-5A45-480A-B1EB-8DA45A261F89}"/>
              </a:ext>
            </a:extLst>
          </p:cNvPr>
          <p:cNvSpPr/>
          <p:nvPr userDrawn="1"/>
        </p:nvSpPr>
        <p:spPr>
          <a:xfrm>
            <a:off x="11183768" y="263525"/>
            <a:ext cx="914400" cy="91440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Top Corners Rounded 11">
            <a:extLst>
              <a:ext uri="{FF2B5EF4-FFF2-40B4-BE49-F238E27FC236}">
                <a16:creationId xmlns:a16="http://schemas.microsoft.com/office/drawing/2014/main" xmlns="" id="{D391FEE0-17A7-43E8-9E9B-3D8FDCE35B6D}"/>
              </a:ext>
            </a:extLst>
          </p:cNvPr>
          <p:cNvSpPr/>
          <p:nvPr userDrawn="1"/>
        </p:nvSpPr>
        <p:spPr>
          <a:xfrm rot="16200000">
            <a:off x="11243061" y="1576610"/>
            <a:ext cx="523220" cy="1208876"/>
          </a:xfrm>
          <a:prstGeom prst="round2SameRect">
            <a:avLst/>
          </a:prstGeom>
          <a:solidFill>
            <a:schemeClr val="accent2"/>
          </a:solidFill>
          <a:ln>
            <a:noFill/>
          </a:ln>
          <a:effectLst>
            <a:outerShdw blurRad="50800" dist="38100" dir="2700000" algn="tl" rotWithShape="0">
              <a:prstClr val="black">
                <a:alpha val="40000"/>
              </a:prst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4FA83DB1-12A6-4FD8-A460-CE7492F729C2}"/>
              </a:ext>
            </a:extLst>
          </p:cNvPr>
          <p:cNvSpPr txBox="1"/>
          <p:nvPr userDrawn="1"/>
        </p:nvSpPr>
        <p:spPr>
          <a:xfrm>
            <a:off x="10831592" y="1930020"/>
            <a:ext cx="1208875" cy="523220"/>
          </a:xfrm>
          <a:prstGeom prst="rect">
            <a:avLst/>
          </a:prstGeom>
          <a:noFill/>
        </p:spPr>
        <p:txBody>
          <a:bodyPr wrap="square" rtlCol="0">
            <a:spAutoFit/>
          </a:bodyPr>
          <a:lstStyle/>
          <a:p>
            <a:pPr algn="r" rtl="1"/>
            <a:r>
              <a:rPr lang="fa-IR" sz="2800" dirty="0">
                <a:solidFill>
                  <a:schemeClr val="bg1"/>
                </a:solidFill>
                <a:cs typeface="A Afsaneh" panose="02000700000000000000" pitchFamily="2" charset="-78"/>
              </a:rPr>
              <a:t>نام درس</a:t>
            </a:r>
            <a:endParaRPr lang="en-US" dirty="0">
              <a:solidFill>
                <a:schemeClr val="bg1"/>
              </a:solidFill>
              <a:cs typeface="A Afsaneh" panose="02000700000000000000" pitchFamily="2" charset="-78"/>
            </a:endParaRPr>
          </a:p>
        </p:txBody>
      </p:sp>
      <p:sp>
        <p:nvSpPr>
          <p:cNvPr id="14" name="TextBox 13">
            <a:extLst>
              <a:ext uri="{FF2B5EF4-FFF2-40B4-BE49-F238E27FC236}">
                <a16:creationId xmlns:a16="http://schemas.microsoft.com/office/drawing/2014/main" xmlns="" id="{5BC44CE7-AB56-465B-89D1-B3A37E4D61DE}"/>
              </a:ext>
            </a:extLst>
          </p:cNvPr>
          <p:cNvSpPr txBox="1"/>
          <p:nvPr userDrawn="1"/>
        </p:nvSpPr>
        <p:spPr>
          <a:xfrm rot="16200000">
            <a:off x="10692177" y="4473069"/>
            <a:ext cx="2492990" cy="338554"/>
          </a:xfrm>
          <a:prstGeom prst="rect">
            <a:avLst/>
          </a:prstGeom>
          <a:noFill/>
        </p:spPr>
        <p:txBody>
          <a:bodyPr wrap="none" rtlCol="0">
            <a:spAutoFit/>
          </a:bodyPr>
          <a:lstStyle/>
          <a:p>
            <a:pPr algn="r" rtl="1"/>
            <a:r>
              <a:rPr lang="fa-IR" sz="1400" dirty="0">
                <a:solidFill>
                  <a:schemeClr val="bg1"/>
                </a:solidFill>
                <a:cs typeface="B Yekan" panose="00000400000000000000" pitchFamily="2" charset="-78"/>
              </a:rPr>
              <a:t>رشــته ریاضی  </a:t>
            </a:r>
            <a:r>
              <a:rPr lang="fa-IR" sz="1600" dirty="0">
                <a:solidFill>
                  <a:schemeClr val="accent2"/>
                </a:solidFill>
                <a:cs typeface="B Yekan" panose="00000400000000000000" pitchFamily="2" charset="-78"/>
                <a:sym typeface="Webdings" panose="05030102010509060703" pitchFamily="18" charset="2"/>
              </a:rPr>
              <a:t></a:t>
            </a:r>
            <a:r>
              <a:rPr lang="fa-IR" sz="1600" dirty="0">
                <a:solidFill>
                  <a:schemeClr val="bg1"/>
                </a:solidFill>
                <a:cs typeface="B Yekan" panose="00000400000000000000" pitchFamily="2" charset="-78"/>
                <a:sym typeface="Webdings" panose="05030102010509060703" pitchFamily="18" charset="2"/>
              </a:rPr>
              <a:t> </a:t>
            </a:r>
            <a:r>
              <a:rPr lang="fa-IR" sz="1600" dirty="0">
                <a:solidFill>
                  <a:schemeClr val="bg1"/>
                </a:solidFill>
                <a:cs typeface="B Yekan" panose="00000400000000000000" pitchFamily="2" charset="-78"/>
              </a:rPr>
              <a:t> پایه یازدهــم </a:t>
            </a:r>
            <a:endParaRPr lang="en-US" sz="1600" dirty="0">
              <a:solidFill>
                <a:schemeClr val="bg1"/>
              </a:solidFill>
              <a:cs typeface="B Yekan" panose="00000400000000000000" pitchFamily="2" charset="-78"/>
            </a:endParaRPr>
          </a:p>
        </p:txBody>
      </p:sp>
      <p:grpSp>
        <p:nvGrpSpPr>
          <p:cNvPr id="15" name="Group 14">
            <a:extLst>
              <a:ext uri="{FF2B5EF4-FFF2-40B4-BE49-F238E27FC236}">
                <a16:creationId xmlns:a16="http://schemas.microsoft.com/office/drawing/2014/main" xmlns="" id="{950F85E6-48B2-4216-B01A-05CEAD3544DC}"/>
              </a:ext>
            </a:extLst>
          </p:cNvPr>
          <p:cNvGrpSpPr/>
          <p:nvPr userDrawn="1"/>
        </p:nvGrpSpPr>
        <p:grpSpPr>
          <a:xfrm>
            <a:off x="11774676" y="2484996"/>
            <a:ext cx="415610" cy="950354"/>
            <a:chOff x="11826875" y="2290258"/>
            <a:chExt cx="269534" cy="811514"/>
          </a:xfrm>
        </p:grpSpPr>
        <p:cxnSp>
          <p:nvCxnSpPr>
            <p:cNvPr id="16" name="Straight Connector 15">
              <a:extLst>
                <a:ext uri="{FF2B5EF4-FFF2-40B4-BE49-F238E27FC236}">
                  <a16:creationId xmlns:a16="http://schemas.microsoft.com/office/drawing/2014/main" xmlns="" id="{26966A5B-203A-456E-8F16-E06B9F9B0109}"/>
                </a:ext>
              </a:extLst>
            </p:cNvPr>
            <p:cNvCxnSpPr/>
            <p:nvPr/>
          </p:nvCxnSpPr>
          <p:spPr>
            <a:xfrm flipH="1">
              <a:off x="11826875" y="2290258"/>
              <a:ext cx="269534" cy="52914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7FDF440-6726-4C1C-8924-B40E6D368023}"/>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xmlns="" id="{45063890-C707-4CCF-892B-0AAFB6A29730}"/>
              </a:ext>
            </a:extLst>
          </p:cNvPr>
          <p:cNvGrpSpPr/>
          <p:nvPr userDrawn="1"/>
        </p:nvGrpSpPr>
        <p:grpSpPr>
          <a:xfrm rot="10958904">
            <a:off x="11779309" y="5765950"/>
            <a:ext cx="357212" cy="1035131"/>
            <a:chOff x="11817023" y="2408218"/>
            <a:chExt cx="248074" cy="693554"/>
          </a:xfrm>
        </p:grpSpPr>
        <p:cxnSp>
          <p:nvCxnSpPr>
            <p:cNvPr id="19" name="Straight Connector 18">
              <a:extLst>
                <a:ext uri="{FF2B5EF4-FFF2-40B4-BE49-F238E27FC236}">
                  <a16:creationId xmlns:a16="http://schemas.microsoft.com/office/drawing/2014/main" xmlns="" id="{87742BE5-E8E2-4108-9E11-D1194D26E556}"/>
                </a:ext>
              </a:extLst>
            </p:cNvPr>
            <p:cNvCxnSpPr>
              <a:cxnSpLocks/>
            </p:cNvCxnSpPr>
            <p:nvPr/>
          </p:nvCxnSpPr>
          <p:spPr>
            <a:xfrm rot="10641096" flipV="1">
              <a:off x="11817023" y="2408218"/>
              <a:ext cx="248074" cy="405869"/>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7EC95DBF-4620-4BE2-97B8-40EB3A927F54}"/>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1" name="Rectangle: Top Corners Rounded 20">
            <a:extLst>
              <a:ext uri="{FF2B5EF4-FFF2-40B4-BE49-F238E27FC236}">
                <a16:creationId xmlns:a16="http://schemas.microsoft.com/office/drawing/2014/main" xmlns="" id="{EEACB462-F83F-4D95-85C4-FDF5F1E1281D}"/>
              </a:ext>
            </a:extLst>
          </p:cNvPr>
          <p:cNvSpPr/>
          <p:nvPr userDrawn="1"/>
        </p:nvSpPr>
        <p:spPr>
          <a:xfrm rot="16200000">
            <a:off x="12056548" y="2084082"/>
            <a:ext cx="92022" cy="193933"/>
          </a:xfrm>
          <a:prstGeom prst="round2SameRect">
            <a:avLst/>
          </a:prstGeom>
          <a:solidFill>
            <a:schemeClr val="accent2">
              <a:lumMod val="20000"/>
              <a:lumOff val="80000"/>
            </a:schemeClr>
          </a:solidFill>
          <a:ln>
            <a:noFill/>
          </a:ln>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xmlns="" id="{A3B9D99E-9FF1-4601-8625-969DAB48CE9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393878" y="317344"/>
            <a:ext cx="539901" cy="791522"/>
          </a:xfrm>
          <a:prstGeom prst="rect">
            <a:avLst/>
          </a:prstGeom>
        </p:spPr>
      </p:pic>
      <p:grpSp>
        <p:nvGrpSpPr>
          <p:cNvPr id="23" name="Group 22">
            <a:extLst>
              <a:ext uri="{FF2B5EF4-FFF2-40B4-BE49-F238E27FC236}">
                <a16:creationId xmlns:a16="http://schemas.microsoft.com/office/drawing/2014/main" xmlns="" id="{3CD98ACF-94C0-44C7-8035-BCE25608B3D3}"/>
              </a:ext>
            </a:extLst>
          </p:cNvPr>
          <p:cNvGrpSpPr/>
          <p:nvPr userDrawn="1"/>
        </p:nvGrpSpPr>
        <p:grpSpPr>
          <a:xfrm>
            <a:off x="11588883" y="1197376"/>
            <a:ext cx="651355" cy="707740"/>
            <a:chOff x="11588883" y="1095776"/>
            <a:chExt cx="651355" cy="707740"/>
          </a:xfrm>
        </p:grpSpPr>
        <p:sp>
          <p:nvSpPr>
            <p:cNvPr id="24" name="TextBox 23">
              <a:extLst>
                <a:ext uri="{FF2B5EF4-FFF2-40B4-BE49-F238E27FC236}">
                  <a16:creationId xmlns:a16="http://schemas.microsoft.com/office/drawing/2014/main" xmlns="" id="{943AE3C4-97C3-493E-B593-C6B8D6792F0F}"/>
                </a:ext>
              </a:extLst>
            </p:cNvPr>
            <p:cNvSpPr txBox="1"/>
            <p:nvPr/>
          </p:nvSpPr>
          <p:spPr>
            <a:xfrm>
              <a:off x="11588982" y="1095776"/>
              <a:ext cx="651256" cy="523220"/>
            </a:xfrm>
            <a:prstGeom prst="rect">
              <a:avLst/>
            </a:prstGeom>
            <a:noFill/>
          </p:spPr>
          <p:txBody>
            <a:bodyPr wrap="square" rtlCol="0">
              <a:spAutoFit/>
            </a:bodyPr>
            <a:lstStyle/>
            <a:p>
              <a:pPr algn="ctr" rtl="1"/>
              <a:r>
                <a:rPr lang="fa-IR" sz="1100" dirty="0">
                  <a:solidFill>
                    <a:schemeClr val="bg1">
                      <a:lumMod val="85000"/>
                    </a:schemeClr>
                  </a:solidFill>
                  <a:cs typeface="A Dastan" panose="00000400000000000000" pitchFamily="2" charset="-78"/>
                </a:rPr>
                <a:t>دبیرســـتان</a:t>
              </a:r>
              <a:r>
                <a:rPr lang="fa-IR" sz="1400" dirty="0">
                  <a:solidFill>
                    <a:schemeClr val="accent3">
                      <a:lumMod val="75000"/>
                    </a:schemeClr>
                  </a:solidFill>
                  <a:cs typeface="A Dastan" panose="00000400000000000000" pitchFamily="2" charset="-78"/>
                </a:rPr>
                <a:t> </a:t>
              </a:r>
            </a:p>
            <a:p>
              <a:pPr algn="ctr" rtl="1"/>
              <a:r>
                <a:rPr lang="fa-IR" sz="1400" dirty="0">
                  <a:solidFill>
                    <a:schemeClr val="bg1">
                      <a:lumMod val="85000"/>
                    </a:schemeClr>
                  </a:solidFill>
                  <a:cs typeface="A Dastan" panose="00000400000000000000" pitchFamily="2" charset="-78"/>
                </a:rPr>
                <a:t>مـاندگـار</a:t>
              </a:r>
              <a:r>
                <a:rPr lang="fa-IR" sz="1400" dirty="0">
                  <a:solidFill>
                    <a:schemeClr val="accent3">
                      <a:lumMod val="75000"/>
                    </a:schemeClr>
                  </a:solidFill>
                  <a:cs typeface="A Dastan" panose="00000400000000000000" pitchFamily="2" charset="-78"/>
                </a:rPr>
                <a:t> </a:t>
              </a:r>
            </a:p>
          </p:txBody>
        </p:sp>
        <p:sp>
          <p:nvSpPr>
            <p:cNvPr id="25" name="TextBox 24">
              <a:extLst>
                <a:ext uri="{FF2B5EF4-FFF2-40B4-BE49-F238E27FC236}">
                  <a16:creationId xmlns:a16="http://schemas.microsoft.com/office/drawing/2014/main" xmlns="" id="{271289EA-02B8-407C-89CD-58146F8880B4}"/>
                </a:ext>
              </a:extLst>
            </p:cNvPr>
            <p:cNvSpPr txBox="1"/>
            <p:nvPr/>
          </p:nvSpPr>
          <p:spPr>
            <a:xfrm>
              <a:off x="11588883" y="1434184"/>
              <a:ext cx="651256" cy="369332"/>
            </a:xfrm>
            <a:prstGeom prst="rect">
              <a:avLst/>
            </a:prstGeom>
            <a:noFill/>
          </p:spPr>
          <p:txBody>
            <a:bodyPr wrap="square" rtlCol="0">
              <a:spAutoFit/>
            </a:bodyPr>
            <a:lstStyle/>
            <a:p>
              <a:pPr algn="ctr" rtl="1"/>
              <a:r>
                <a:rPr lang="fa-IR" dirty="0">
                  <a:solidFill>
                    <a:schemeClr val="bg1"/>
                  </a:solidFill>
                  <a:cs typeface="A Dastan" panose="00000400000000000000" pitchFamily="2" charset="-78"/>
                </a:rPr>
                <a:t>الـــبرز</a:t>
              </a:r>
              <a:endParaRPr lang="fa-IR" sz="1400" dirty="0">
                <a:solidFill>
                  <a:schemeClr val="bg1"/>
                </a:solidFill>
                <a:cs typeface="A Dastan" panose="00000400000000000000" pitchFamily="2" charset="-78"/>
              </a:endParaRPr>
            </a:p>
          </p:txBody>
        </p:sp>
      </p:gr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 id="214748366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9908275" cy="1470025"/>
          </a:xfr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en-US" b="1" dirty="0" smtClean="0">
                <a:solidFill>
                  <a:schemeClr val="tx1"/>
                </a:solidFill>
              </a:rPr>
              <a:t>Grammar: Part II</a:t>
            </a:r>
            <a:br>
              <a:rPr lang="en-US" b="1" dirty="0" smtClean="0">
                <a:solidFill>
                  <a:schemeClr val="tx1"/>
                </a:solidFill>
              </a:rPr>
            </a:br>
            <a:r>
              <a:rPr lang="en-US" b="1" dirty="0">
                <a:solidFill>
                  <a:schemeClr val="tx1"/>
                </a:solidFill>
              </a:rPr>
              <a:t>Measure words</a:t>
            </a:r>
          </a:p>
        </p:txBody>
      </p:sp>
    </p:spTree>
    <p:extLst>
      <p:ext uri="{BB962C8B-B14F-4D97-AF65-F5344CB8AC3E}">
        <p14:creationId xmlns:p14="http://schemas.microsoft.com/office/powerpoint/2010/main" val="2627937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7500" y="427841"/>
            <a:ext cx="10287000" cy="6129050"/>
          </a:xfrm>
          <a:prstGeom prst="rect">
            <a:avLst/>
          </a:prstGeom>
        </p:spPr>
        <p:txBody>
          <a:bodyPr wrap="square">
            <a:spAutoFit/>
          </a:bodyPr>
          <a:lstStyle/>
          <a:p>
            <a:pPr>
              <a:lnSpc>
                <a:spcPct val="150000"/>
              </a:lnSpc>
            </a:pPr>
            <a:r>
              <a:rPr lang="en-US" sz="2400" dirty="0"/>
              <a:t>There are many uncountable words for food in English. Native speakers often use words such as ‘a bag of, ‘two slices of’, or ‘a piece of’ with uncountable nouns. This usually happens when they go shopping. They may ask for </a:t>
            </a:r>
            <a:r>
              <a:rPr lang="en-US" sz="2400" b="1" dirty="0">
                <a:solidFill>
                  <a:srgbClr val="FF0000"/>
                </a:solidFill>
              </a:rPr>
              <a:t>two bottles of</a:t>
            </a:r>
            <a:r>
              <a:rPr lang="en-US" sz="2400" b="1" dirty="0"/>
              <a:t> water</a:t>
            </a:r>
            <a:r>
              <a:rPr lang="en-US" sz="2400" dirty="0"/>
              <a:t>, </a:t>
            </a:r>
            <a:r>
              <a:rPr lang="en-US" sz="2400" b="1" dirty="0">
                <a:solidFill>
                  <a:srgbClr val="FF0000"/>
                </a:solidFill>
              </a:rPr>
              <a:t>a bag of</a:t>
            </a:r>
            <a:r>
              <a:rPr lang="en-US" sz="2400" b="1" dirty="0"/>
              <a:t> sugar</a:t>
            </a:r>
            <a:r>
              <a:rPr lang="en-US" sz="2400" dirty="0"/>
              <a:t>, </a:t>
            </a:r>
            <a:r>
              <a:rPr lang="en-US" sz="2400" b="1" dirty="0">
                <a:solidFill>
                  <a:srgbClr val="FF0000"/>
                </a:solidFill>
              </a:rPr>
              <a:t>a loaf of</a:t>
            </a:r>
            <a:r>
              <a:rPr lang="en-US" sz="2400" b="1" dirty="0"/>
              <a:t> bread</a:t>
            </a:r>
            <a:r>
              <a:rPr lang="en-US" sz="2400" dirty="0"/>
              <a:t>, or </a:t>
            </a:r>
            <a:r>
              <a:rPr lang="en-US" sz="2400" b="1" dirty="0">
                <a:solidFill>
                  <a:srgbClr val="FF0000"/>
                </a:solidFill>
              </a:rPr>
              <a:t>two kilos of</a:t>
            </a:r>
            <a:r>
              <a:rPr lang="en-US" sz="2400" b="1" dirty="0"/>
              <a:t> meat</a:t>
            </a:r>
            <a:r>
              <a:rPr lang="en-US" sz="2400" dirty="0"/>
              <a:t>. In a coffee shop, they may order </a:t>
            </a:r>
            <a:r>
              <a:rPr lang="en-US" sz="2400" b="1" dirty="0">
                <a:solidFill>
                  <a:srgbClr val="FF0000"/>
                </a:solidFill>
              </a:rPr>
              <a:t>a cup of </a:t>
            </a:r>
            <a:r>
              <a:rPr lang="en-US" sz="2400" b="1" dirty="0"/>
              <a:t>tea</a:t>
            </a:r>
            <a:r>
              <a:rPr lang="en-US" sz="2400" dirty="0"/>
              <a:t>, </a:t>
            </a:r>
            <a:r>
              <a:rPr lang="en-US" sz="2400" b="1" dirty="0">
                <a:solidFill>
                  <a:srgbClr val="FF0000"/>
                </a:solidFill>
              </a:rPr>
              <a:t>a piece of </a:t>
            </a:r>
            <a:r>
              <a:rPr lang="en-US" sz="2400" dirty="0"/>
              <a:t>cake, or </a:t>
            </a:r>
            <a:r>
              <a:rPr lang="en-US" sz="2400" b="1" dirty="0">
                <a:solidFill>
                  <a:srgbClr val="FF0000"/>
                </a:solidFill>
              </a:rPr>
              <a:t>a glass of</a:t>
            </a:r>
            <a:r>
              <a:rPr lang="en-US" sz="2400" dirty="0"/>
              <a:t> </a:t>
            </a:r>
            <a:r>
              <a:rPr lang="en-US" sz="2400" b="1" dirty="0"/>
              <a:t>juice</a:t>
            </a:r>
            <a:r>
              <a:rPr lang="en-US" sz="2400" dirty="0"/>
              <a:t>. If a foreign learner uses uncountable words wrongly, English speakers may not understand them well. So when you learn English, be very careful about this important point.</a:t>
            </a:r>
          </a:p>
          <a:p>
            <a:pPr algn="ctr">
              <a:lnSpc>
                <a:spcPct val="150000"/>
              </a:lnSpc>
            </a:pPr>
            <a:r>
              <a:rPr lang="en-US" sz="2400" b="1" dirty="0"/>
              <a:t>Measure words</a:t>
            </a:r>
          </a:p>
          <a:p>
            <a:pPr>
              <a:lnSpc>
                <a:spcPct val="150000"/>
              </a:lnSpc>
            </a:pPr>
            <a:r>
              <a:rPr lang="en-US" sz="2400" dirty="0"/>
              <a:t>Expressions such as </a:t>
            </a:r>
            <a:r>
              <a:rPr lang="en-US" sz="2400" b="1" dirty="0"/>
              <a:t>a bag of, a loaf of, and a piece of</a:t>
            </a:r>
            <a:r>
              <a:rPr lang="en-US" sz="2400" dirty="0"/>
              <a:t> are measure words. We use measure words before uncountable nouns and change them to countable. The following list shows some common measure words:</a:t>
            </a:r>
          </a:p>
        </p:txBody>
      </p:sp>
    </p:spTree>
    <p:extLst>
      <p:ext uri="{BB962C8B-B14F-4D97-AF65-F5344CB8AC3E}">
        <p14:creationId xmlns:p14="http://schemas.microsoft.com/office/powerpoint/2010/main" val="2848363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541091473"/>
              </p:ext>
            </p:extLst>
          </p:nvPr>
        </p:nvGraphicFramePr>
        <p:xfrm>
          <a:off x="330200" y="593725"/>
          <a:ext cx="10287000" cy="5544312"/>
        </p:xfrm>
        <a:graphic>
          <a:graphicData uri="http://schemas.openxmlformats.org/drawingml/2006/table">
            <a:tbl>
              <a:tblPr firstRow="1" firstCol="1" bandRow="1">
                <a:tableStyleId>{5C22544A-7EE6-4342-B048-85BDC9FD1C3A}</a:tableStyleId>
              </a:tblPr>
              <a:tblGrid>
                <a:gridCol w="5178122"/>
                <a:gridCol w="5108878"/>
              </a:tblGrid>
              <a:tr h="0">
                <a:tc>
                  <a:txBody>
                    <a:bodyPr/>
                    <a:lstStyle/>
                    <a:p>
                      <a:pPr>
                        <a:lnSpc>
                          <a:spcPct val="107000"/>
                        </a:lnSpc>
                        <a:spcAft>
                          <a:spcPts val="0"/>
                        </a:spcAft>
                      </a:pPr>
                      <a:r>
                        <a:rPr lang="en-US" sz="2000" dirty="0">
                          <a:solidFill>
                            <a:schemeClr val="tx1"/>
                          </a:solidFill>
                          <a:effectLst/>
                        </a:rPr>
                        <a:t>a bag of flour | rice </a:t>
                      </a:r>
                      <a:r>
                        <a:rPr lang="en-US" sz="2000" dirty="0" smtClean="0">
                          <a:solidFill>
                            <a:schemeClr val="tx1"/>
                          </a:solidFill>
                          <a:effectLst/>
                        </a:rPr>
                        <a:t>| gold dust | sugar</a:t>
                      </a:r>
                      <a:endParaRPr lang="en-US" sz="2000" dirty="0">
                        <a:solidFill>
                          <a:schemeClr val="tx1"/>
                        </a:solidFill>
                        <a:effectLst/>
                      </a:endParaRPr>
                    </a:p>
                    <a:p>
                      <a:pPr>
                        <a:lnSpc>
                          <a:spcPct val="107000"/>
                        </a:lnSpc>
                        <a:spcAft>
                          <a:spcPts val="0"/>
                        </a:spcAft>
                      </a:pPr>
                      <a:r>
                        <a:rPr lang="en-US" sz="2000" dirty="0">
                          <a:solidFill>
                            <a:schemeClr val="tx1"/>
                          </a:solidFill>
                          <a:effectLst/>
                        </a:rPr>
                        <a:t>(two bags of flour | rice | gold dust)</a:t>
                      </a:r>
                    </a:p>
                    <a:p>
                      <a:pPr>
                        <a:lnSpc>
                          <a:spcPct val="107000"/>
                        </a:lnSpc>
                        <a:spcAft>
                          <a:spcPts val="0"/>
                        </a:spcAft>
                      </a:pPr>
                      <a:r>
                        <a:rPr lang="en-US" sz="2000" dirty="0">
                          <a:solidFill>
                            <a:schemeClr val="tx1"/>
                          </a:solidFill>
                          <a:effectLst/>
                        </a:rPr>
                        <a:t>a bar of chocolate | gold | soap</a:t>
                      </a:r>
                    </a:p>
                    <a:p>
                      <a:pPr>
                        <a:lnSpc>
                          <a:spcPct val="107000"/>
                        </a:lnSpc>
                        <a:spcAft>
                          <a:spcPts val="0"/>
                        </a:spcAft>
                      </a:pPr>
                      <a:r>
                        <a:rPr lang="en-US" sz="2000" dirty="0">
                          <a:solidFill>
                            <a:schemeClr val="tx1"/>
                          </a:solidFill>
                          <a:effectLst/>
                        </a:rPr>
                        <a:t>(three bars of chocolate | gold | soap)</a:t>
                      </a:r>
                    </a:p>
                    <a:p>
                      <a:pPr>
                        <a:lnSpc>
                          <a:spcPct val="107000"/>
                        </a:lnSpc>
                        <a:spcAft>
                          <a:spcPts val="0"/>
                        </a:spcAft>
                      </a:pPr>
                      <a:r>
                        <a:rPr lang="en-US" sz="2000" dirty="0">
                          <a:solidFill>
                            <a:schemeClr val="tx1"/>
                          </a:solidFill>
                          <a:effectLst/>
                        </a:rPr>
                        <a:t>a bottle of </a:t>
                      </a:r>
                      <a:r>
                        <a:rPr lang="en-US" sz="2000" dirty="0" smtClean="0">
                          <a:solidFill>
                            <a:schemeClr val="tx1"/>
                          </a:solidFill>
                          <a:effectLst/>
                        </a:rPr>
                        <a:t>coke </a:t>
                      </a:r>
                      <a:r>
                        <a:rPr lang="en-US" sz="2000" dirty="0">
                          <a:solidFill>
                            <a:schemeClr val="tx1"/>
                          </a:solidFill>
                          <a:effectLst/>
                        </a:rPr>
                        <a:t>| milk | water | </a:t>
                      </a:r>
                    </a:p>
                    <a:p>
                      <a:pPr>
                        <a:lnSpc>
                          <a:spcPct val="107000"/>
                        </a:lnSpc>
                        <a:spcAft>
                          <a:spcPts val="0"/>
                        </a:spcAft>
                      </a:pPr>
                      <a:r>
                        <a:rPr lang="en-US" sz="2000" dirty="0">
                          <a:solidFill>
                            <a:schemeClr val="tx1"/>
                          </a:solidFill>
                          <a:effectLst/>
                        </a:rPr>
                        <a:t>a bowl of cereal | rice | soup</a:t>
                      </a:r>
                    </a:p>
                    <a:p>
                      <a:pPr>
                        <a:lnSpc>
                          <a:spcPct val="107000"/>
                        </a:lnSpc>
                        <a:spcAft>
                          <a:spcPts val="0"/>
                        </a:spcAft>
                      </a:pPr>
                      <a:r>
                        <a:rPr lang="en-US" sz="2000" dirty="0">
                          <a:solidFill>
                            <a:schemeClr val="tx1"/>
                          </a:solidFill>
                          <a:effectLst/>
                        </a:rPr>
                        <a:t>a box of cereal | </a:t>
                      </a:r>
                      <a:r>
                        <a:rPr lang="en-US" sz="2000" dirty="0" smtClean="0">
                          <a:solidFill>
                            <a:schemeClr val="tx1"/>
                          </a:solidFill>
                          <a:effectLst/>
                        </a:rPr>
                        <a:t>paper </a:t>
                      </a:r>
                      <a:endParaRPr lang="en-US" sz="2000" dirty="0">
                        <a:solidFill>
                          <a:schemeClr val="tx1"/>
                        </a:solidFill>
                        <a:effectLst/>
                      </a:endParaRPr>
                    </a:p>
                    <a:p>
                      <a:pPr>
                        <a:lnSpc>
                          <a:spcPct val="107000"/>
                        </a:lnSpc>
                        <a:spcAft>
                          <a:spcPts val="0"/>
                        </a:spcAft>
                      </a:pPr>
                      <a:r>
                        <a:rPr lang="en-US" sz="2000" dirty="0">
                          <a:solidFill>
                            <a:schemeClr val="tx1"/>
                          </a:solidFill>
                          <a:effectLst/>
                        </a:rPr>
                        <a:t>a can of cream | meat | tuna</a:t>
                      </a:r>
                    </a:p>
                    <a:p>
                      <a:pPr>
                        <a:lnSpc>
                          <a:spcPct val="107000"/>
                        </a:lnSpc>
                        <a:spcAft>
                          <a:spcPts val="0"/>
                        </a:spcAft>
                      </a:pPr>
                      <a:r>
                        <a:rPr lang="en-US" sz="2000" dirty="0">
                          <a:solidFill>
                            <a:schemeClr val="tx1"/>
                          </a:solidFill>
                          <a:effectLst/>
                        </a:rPr>
                        <a:t>a carton of ice-cream | orange juice | milk</a:t>
                      </a:r>
                    </a:p>
                    <a:p>
                      <a:pPr>
                        <a:lnSpc>
                          <a:spcPct val="107000"/>
                        </a:lnSpc>
                        <a:spcAft>
                          <a:spcPts val="0"/>
                        </a:spcAft>
                      </a:pPr>
                      <a:r>
                        <a:rPr lang="en-US" sz="2000" dirty="0">
                          <a:solidFill>
                            <a:schemeClr val="tx1"/>
                          </a:solidFill>
                          <a:effectLst/>
                        </a:rPr>
                        <a:t>a cup of hot chocolate | coffee | tea</a:t>
                      </a:r>
                    </a:p>
                    <a:p>
                      <a:pPr>
                        <a:lnSpc>
                          <a:spcPct val="107000"/>
                        </a:lnSpc>
                        <a:spcAft>
                          <a:spcPts val="0"/>
                        </a:spcAft>
                      </a:pPr>
                      <a:r>
                        <a:rPr lang="en-US" sz="2000" dirty="0">
                          <a:solidFill>
                            <a:schemeClr val="tx1"/>
                          </a:solidFill>
                          <a:effectLst/>
                        </a:rPr>
                        <a:t>a drop of blood | oil | water</a:t>
                      </a:r>
                    </a:p>
                    <a:p>
                      <a:pPr>
                        <a:lnSpc>
                          <a:spcPct val="107000"/>
                        </a:lnSpc>
                        <a:spcAft>
                          <a:spcPts val="0"/>
                        </a:spcAft>
                      </a:pPr>
                      <a:r>
                        <a:rPr lang="en-US" sz="2000" dirty="0">
                          <a:solidFill>
                            <a:schemeClr val="tx1"/>
                          </a:solidFill>
                          <a:effectLst/>
                        </a:rPr>
                        <a:t>a glass of </a:t>
                      </a:r>
                      <a:r>
                        <a:rPr lang="en-US" sz="2000" dirty="0" smtClean="0">
                          <a:solidFill>
                            <a:schemeClr val="tx1"/>
                          </a:solidFill>
                          <a:effectLst/>
                        </a:rPr>
                        <a:t> </a:t>
                      </a:r>
                      <a:r>
                        <a:rPr lang="en-US" sz="2000" dirty="0">
                          <a:solidFill>
                            <a:schemeClr val="tx1"/>
                          </a:solidFill>
                          <a:effectLst/>
                        </a:rPr>
                        <a:t>juice | water | </a:t>
                      </a:r>
                      <a:r>
                        <a:rPr lang="en-US" sz="2000" dirty="0" smtClean="0">
                          <a:solidFill>
                            <a:schemeClr val="tx1"/>
                          </a:solidFill>
                          <a:effectLst/>
                        </a:rPr>
                        <a:t>drink</a:t>
                      </a:r>
                      <a:endParaRPr lang="en-US" sz="2000" dirty="0">
                        <a:solidFill>
                          <a:schemeClr val="tx1"/>
                        </a:solidFill>
                        <a:effectLst/>
                      </a:endParaRPr>
                    </a:p>
                    <a:p>
                      <a:pPr>
                        <a:lnSpc>
                          <a:spcPct val="107000"/>
                        </a:lnSpc>
                        <a:spcAft>
                          <a:spcPts val="0"/>
                        </a:spcAft>
                      </a:pPr>
                      <a:r>
                        <a:rPr lang="en-US" sz="2000" dirty="0">
                          <a:solidFill>
                            <a:schemeClr val="tx1"/>
                          </a:solidFill>
                          <a:effectLst/>
                        </a:rPr>
                        <a:t>a slice of cheese </a:t>
                      </a:r>
                      <a:r>
                        <a:rPr lang="en-US" sz="2000" dirty="0" smtClean="0">
                          <a:solidFill>
                            <a:schemeClr val="tx1"/>
                          </a:solidFill>
                          <a:effectLst/>
                        </a:rPr>
                        <a:t>| melon </a:t>
                      </a:r>
                      <a:r>
                        <a:rPr lang="en-US" sz="2000" dirty="0">
                          <a:solidFill>
                            <a:schemeClr val="tx1"/>
                          </a:solidFill>
                          <a:effectLst/>
                        </a:rPr>
                        <a:t>| banana </a:t>
                      </a:r>
                    </a:p>
                    <a:p>
                      <a:pPr>
                        <a:lnSpc>
                          <a:spcPct val="107000"/>
                        </a:lnSpc>
                        <a:spcAft>
                          <a:spcPts val="0"/>
                        </a:spcAft>
                      </a:pPr>
                      <a:r>
                        <a:rPr lang="en-US" sz="2000" dirty="0">
                          <a:solidFill>
                            <a:schemeClr val="tx1"/>
                          </a:solidFill>
                          <a:effectLst/>
                        </a:rPr>
                        <a:t>a loaf of </a:t>
                      </a:r>
                      <a:r>
                        <a:rPr lang="en-US" sz="2000" dirty="0" smtClean="0">
                          <a:solidFill>
                            <a:schemeClr val="tx1"/>
                          </a:solidFill>
                          <a:effectLst/>
                        </a:rPr>
                        <a:t>bread</a:t>
                      </a:r>
                    </a:p>
                    <a:p>
                      <a:pPr>
                        <a:lnSpc>
                          <a:spcPct val="107000"/>
                        </a:lnSpc>
                        <a:spcAft>
                          <a:spcPts val="0"/>
                        </a:spcAft>
                      </a:pPr>
                      <a:r>
                        <a:rPr lang="en-US" sz="2000" dirty="0" smtClean="0">
                          <a:solidFill>
                            <a:schemeClr val="tx1"/>
                          </a:solidFill>
                          <a:effectLst/>
                          <a:latin typeface="Calibri"/>
                          <a:ea typeface="Calibri"/>
                          <a:cs typeface="Arial"/>
                        </a:rPr>
                        <a:t>a</a:t>
                      </a:r>
                      <a:r>
                        <a:rPr lang="en-US" sz="2000" baseline="0" dirty="0" smtClean="0">
                          <a:solidFill>
                            <a:schemeClr val="tx1"/>
                          </a:solidFill>
                          <a:effectLst/>
                          <a:latin typeface="Calibri"/>
                          <a:ea typeface="Calibri"/>
                          <a:cs typeface="Arial"/>
                        </a:rPr>
                        <a:t> gallon / liter of milk </a:t>
                      </a:r>
                      <a:r>
                        <a:rPr lang="en-US" sz="2000" dirty="0" smtClean="0">
                          <a:solidFill>
                            <a:schemeClr val="tx1"/>
                          </a:solidFill>
                          <a:effectLst/>
                        </a:rPr>
                        <a:t>| oil |  water</a:t>
                      </a:r>
                      <a:endParaRPr lang="en-US" sz="2000" dirty="0" smtClean="0">
                        <a:solidFill>
                          <a:schemeClr val="tx1"/>
                        </a:solidFill>
                        <a:effectLst/>
                        <a:latin typeface="Calibri"/>
                        <a:ea typeface="Calibri"/>
                        <a:cs typeface="Arial"/>
                      </a:endParaRPr>
                    </a:p>
                    <a:p>
                      <a:pPr>
                        <a:lnSpc>
                          <a:spcPct val="107000"/>
                        </a:lnSpc>
                        <a:spcAft>
                          <a:spcPts val="0"/>
                        </a:spcAft>
                      </a:pPr>
                      <a:endParaRPr lang="en-US" sz="2000" dirty="0" smtClean="0">
                        <a:solidFill>
                          <a:schemeClr val="tx1"/>
                        </a:solidFill>
                        <a:effectLst/>
                        <a:latin typeface="Calibri"/>
                        <a:ea typeface="Calibri"/>
                        <a:cs typeface="Arial"/>
                      </a:endParaRPr>
                    </a:p>
                    <a:p>
                      <a:pPr>
                        <a:lnSpc>
                          <a:spcPct val="107000"/>
                        </a:lnSpc>
                        <a:spcAft>
                          <a:spcPts val="0"/>
                        </a:spcAft>
                      </a:pPr>
                      <a:endParaRPr lang="en-US" sz="20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000" dirty="0">
                          <a:solidFill>
                            <a:schemeClr val="tx1"/>
                          </a:solidFill>
                          <a:effectLst/>
                        </a:rPr>
                        <a:t>a grain of rice | sand | truth</a:t>
                      </a:r>
                    </a:p>
                    <a:p>
                      <a:pPr>
                        <a:lnSpc>
                          <a:spcPct val="107000"/>
                        </a:lnSpc>
                        <a:spcAft>
                          <a:spcPts val="0"/>
                        </a:spcAft>
                      </a:pPr>
                      <a:r>
                        <a:rPr lang="en-US" sz="2000" dirty="0">
                          <a:solidFill>
                            <a:schemeClr val="tx1"/>
                          </a:solidFill>
                          <a:effectLst/>
                        </a:rPr>
                        <a:t>(four grains of rice | sand | truth)</a:t>
                      </a:r>
                    </a:p>
                    <a:p>
                      <a:pPr>
                        <a:lnSpc>
                          <a:spcPct val="107000"/>
                        </a:lnSpc>
                        <a:spcAft>
                          <a:spcPts val="0"/>
                        </a:spcAft>
                      </a:pPr>
                      <a:r>
                        <a:rPr lang="en-US" sz="2000" dirty="0">
                          <a:solidFill>
                            <a:schemeClr val="tx1"/>
                          </a:solidFill>
                          <a:effectLst/>
                        </a:rPr>
                        <a:t>an item of clothing | news</a:t>
                      </a:r>
                    </a:p>
                    <a:p>
                      <a:pPr>
                        <a:lnSpc>
                          <a:spcPct val="107000"/>
                        </a:lnSpc>
                        <a:spcAft>
                          <a:spcPts val="0"/>
                        </a:spcAft>
                      </a:pPr>
                      <a:r>
                        <a:rPr lang="en-US" sz="2000" dirty="0">
                          <a:solidFill>
                            <a:schemeClr val="tx1"/>
                          </a:solidFill>
                          <a:effectLst/>
                        </a:rPr>
                        <a:t>(five items of clothing | news)</a:t>
                      </a:r>
                    </a:p>
                    <a:p>
                      <a:pPr>
                        <a:lnSpc>
                          <a:spcPct val="107000"/>
                        </a:lnSpc>
                        <a:spcAft>
                          <a:spcPts val="0"/>
                        </a:spcAft>
                      </a:pPr>
                      <a:r>
                        <a:rPr lang="en-US" sz="2000" dirty="0">
                          <a:solidFill>
                            <a:schemeClr val="tx1"/>
                          </a:solidFill>
                          <a:effectLst/>
                        </a:rPr>
                        <a:t>a jar of honey | jam | peanut butter</a:t>
                      </a:r>
                    </a:p>
                    <a:p>
                      <a:pPr>
                        <a:lnSpc>
                          <a:spcPct val="107000"/>
                        </a:lnSpc>
                        <a:spcAft>
                          <a:spcPts val="0"/>
                        </a:spcAft>
                      </a:pPr>
                      <a:r>
                        <a:rPr lang="en-US" sz="2000" dirty="0">
                          <a:solidFill>
                            <a:schemeClr val="tx1"/>
                          </a:solidFill>
                          <a:effectLst/>
                        </a:rPr>
                        <a:t>a piece of advice | furniture | paper</a:t>
                      </a:r>
                    </a:p>
                    <a:p>
                      <a:pPr>
                        <a:lnSpc>
                          <a:spcPct val="107000"/>
                        </a:lnSpc>
                        <a:spcAft>
                          <a:spcPts val="0"/>
                        </a:spcAft>
                      </a:pPr>
                      <a:r>
                        <a:rPr lang="en-US" sz="2000" dirty="0">
                          <a:solidFill>
                            <a:schemeClr val="tx1"/>
                          </a:solidFill>
                          <a:effectLst/>
                        </a:rPr>
                        <a:t>a roll of paper | tape | toilet paper </a:t>
                      </a:r>
                    </a:p>
                    <a:p>
                      <a:pPr>
                        <a:lnSpc>
                          <a:spcPct val="107000"/>
                        </a:lnSpc>
                        <a:spcAft>
                          <a:spcPts val="0"/>
                        </a:spcAft>
                      </a:pPr>
                      <a:r>
                        <a:rPr lang="en-US" sz="2000" dirty="0">
                          <a:solidFill>
                            <a:schemeClr val="tx1"/>
                          </a:solidFill>
                          <a:effectLst/>
                        </a:rPr>
                        <a:t>a slice of bread | cheese | meat | toast</a:t>
                      </a:r>
                    </a:p>
                    <a:p>
                      <a:pPr>
                        <a:lnSpc>
                          <a:spcPct val="107000"/>
                        </a:lnSpc>
                        <a:spcAft>
                          <a:spcPts val="0"/>
                        </a:spcAft>
                      </a:pPr>
                      <a:r>
                        <a:rPr lang="en-US" sz="2000" dirty="0">
                          <a:solidFill>
                            <a:schemeClr val="tx1"/>
                          </a:solidFill>
                          <a:effectLst/>
                        </a:rPr>
                        <a:t>a spoonful of sugar | syrup | spice</a:t>
                      </a:r>
                    </a:p>
                    <a:p>
                      <a:pPr>
                        <a:lnSpc>
                          <a:spcPct val="107000"/>
                        </a:lnSpc>
                        <a:spcAft>
                          <a:spcPts val="0"/>
                        </a:spcAft>
                      </a:pPr>
                      <a:r>
                        <a:rPr lang="en-US" sz="2000" dirty="0">
                          <a:solidFill>
                            <a:schemeClr val="tx1"/>
                          </a:solidFill>
                          <a:effectLst/>
                        </a:rPr>
                        <a:t>a tablespoon of butter | honey | ketchup</a:t>
                      </a:r>
                    </a:p>
                    <a:p>
                      <a:pPr>
                        <a:lnSpc>
                          <a:spcPct val="107000"/>
                        </a:lnSpc>
                        <a:spcAft>
                          <a:spcPts val="0"/>
                        </a:spcAft>
                      </a:pPr>
                      <a:r>
                        <a:rPr lang="en-US" sz="2000" dirty="0">
                          <a:solidFill>
                            <a:schemeClr val="tx1"/>
                          </a:solidFill>
                          <a:effectLst/>
                        </a:rPr>
                        <a:t>a teaspoon of medicine | </a:t>
                      </a:r>
                      <a:r>
                        <a:rPr lang="en-US" sz="2000" dirty="0" smtClean="0">
                          <a:solidFill>
                            <a:schemeClr val="tx1"/>
                          </a:solidFill>
                          <a:effectLst/>
                        </a:rPr>
                        <a:t>salt | pepper</a:t>
                      </a:r>
                      <a:endParaRPr lang="en-US" sz="2000" dirty="0">
                        <a:solidFill>
                          <a:schemeClr val="tx1"/>
                        </a:solidFill>
                        <a:effectLst/>
                      </a:endParaRPr>
                    </a:p>
                    <a:p>
                      <a:pPr>
                        <a:lnSpc>
                          <a:spcPct val="107000"/>
                        </a:lnSpc>
                        <a:spcAft>
                          <a:spcPts val="0"/>
                        </a:spcAft>
                      </a:pPr>
                      <a:r>
                        <a:rPr lang="en-US" sz="2000" dirty="0">
                          <a:solidFill>
                            <a:schemeClr val="tx1"/>
                          </a:solidFill>
                          <a:effectLst/>
                        </a:rPr>
                        <a:t>a tube of glue | lipstick | toothpaste</a:t>
                      </a:r>
                    </a:p>
                    <a:p>
                      <a:pPr>
                        <a:lnSpc>
                          <a:spcPct val="107000"/>
                        </a:lnSpc>
                        <a:spcAft>
                          <a:spcPts val="0"/>
                        </a:spcAft>
                      </a:pPr>
                      <a:r>
                        <a:rPr lang="en-US" sz="2000" dirty="0">
                          <a:solidFill>
                            <a:schemeClr val="tx1"/>
                          </a:solidFill>
                          <a:effectLst/>
                        </a:rPr>
                        <a:t>a bit of information | paper | grass | cake</a:t>
                      </a:r>
                    </a:p>
                    <a:p>
                      <a:pPr>
                        <a:lnSpc>
                          <a:spcPct val="107000"/>
                        </a:lnSpc>
                        <a:spcAft>
                          <a:spcPts val="0"/>
                        </a:spcAft>
                      </a:pPr>
                      <a:r>
                        <a:rPr lang="en-US" sz="2000" dirty="0">
                          <a:solidFill>
                            <a:schemeClr val="tx1"/>
                          </a:solidFill>
                          <a:effectLst/>
                        </a:rPr>
                        <a:t>a kilo of rice | meat </a:t>
                      </a:r>
                      <a:r>
                        <a:rPr lang="en-US" sz="2000" dirty="0" smtClean="0">
                          <a:solidFill>
                            <a:schemeClr val="tx1"/>
                          </a:solidFill>
                          <a:effectLst/>
                        </a:rPr>
                        <a:t>| sugar</a:t>
                      </a:r>
                    </a:p>
                    <a:p>
                      <a:pPr>
                        <a:lnSpc>
                          <a:spcPct val="107000"/>
                        </a:lnSpc>
                        <a:spcAft>
                          <a:spcPts val="0"/>
                        </a:spcAft>
                      </a:pPr>
                      <a:r>
                        <a:rPr lang="en-US" sz="2000" dirty="0" smtClean="0">
                          <a:solidFill>
                            <a:schemeClr val="tx1"/>
                          </a:solidFill>
                          <a:effectLst/>
                        </a:rPr>
                        <a:t>a</a:t>
                      </a:r>
                      <a:r>
                        <a:rPr lang="en-US" sz="2000" baseline="0" dirty="0" smtClean="0">
                          <a:solidFill>
                            <a:schemeClr val="tx1"/>
                          </a:solidFill>
                          <a:effectLst/>
                        </a:rPr>
                        <a:t> sheet of paper </a:t>
                      </a:r>
                      <a:r>
                        <a:rPr lang="en-US" sz="2000" dirty="0" smtClean="0">
                          <a:solidFill>
                            <a:schemeClr val="tx1"/>
                          </a:solidFill>
                          <a:effectLst/>
                        </a:rPr>
                        <a:t> | metal | glass </a:t>
                      </a:r>
                      <a:endParaRPr lang="en-US" sz="2000" dirty="0">
                        <a:solidFill>
                          <a:schemeClr val="tx1"/>
                        </a:solidFill>
                        <a:effectLst/>
                        <a:latin typeface="Calibri"/>
                        <a:ea typeface="Calibri"/>
                        <a:cs typeface="Arial"/>
                      </a:endParaRPr>
                    </a:p>
                  </a:txBody>
                  <a:tcPr marL="65599" marR="65599" marT="0" marB="0">
                    <a:solidFill>
                      <a:srgbClr val="92D050"/>
                    </a:solidFill>
                  </a:tcPr>
                </a:tc>
              </a:tr>
            </a:tbl>
          </a:graphicData>
        </a:graphic>
      </p:graphicFrame>
    </p:spTree>
    <p:extLst>
      <p:ext uri="{BB962C8B-B14F-4D97-AF65-F5344CB8AC3E}">
        <p14:creationId xmlns:p14="http://schemas.microsoft.com/office/powerpoint/2010/main" val="2319713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9826388" cy="1470025"/>
          </a:xfr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en-US" b="1" dirty="0" smtClean="0">
                <a:solidFill>
                  <a:schemeClr val="tx1"/>
                </a:solidFill>
              </a:rPr>
              <a:t>Grammar: part III</a:t>
            </a:r>
            <a:br>
              <a:rPr lang="en-US" b="1" dirty="0" smtClean="0">
                <a:solidFill>
                  <a:schemeClr val="tx1"/>
                </a:solidFill>
              </a:rPr>
            </a:br>
            <a:r>
              <a:rPr lang="en-US" b="1" dirty="0">
                <a:solidFill>
                  <a:schemeClr val="tx1"/>
                </a:solidFill>
              </a:rPr>
              <a:t>Numbers</a:t>
            </a:r>
          </a:p>
        </p:txBody>
      </p:sp>
    </p:spTree>
    <p:extLst>
      <p:ext uri="{BB962C8B-B14F-4D97-AF65-F5344CB8AC3E}">
        <p14:creationId xmlns:p14="http://schemas.microsoft.com/office/powerpoint/2010/main" val="2585384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3700" y="501640"/>
            <a:ext cx="9982200" cy="5262979"/>
          </a:xfrm>
          <a:prstGeom prst="rect">
            <a:avLst/>
          </a:prstGeom>
        </p:spPr>
        <p:txBody>
          <a:bodyPr wrap="square">
            <a:spAutoFit/>
          </a:bodyPr>
          <a:lstStyle/>
          <a:p>
            <a:r>
              <a:rPr lang="en-US" sz="2800" dirty="0"/>
              <a:t>Numbers such as </a:t>
            </a:r>
            <a:r>
              <a:rPr lang="en-US" sz="2800" b="1" i="1" dirty="0"/>
              <a:t>one, five, eleven, two hundred</a:t>
            </a:r>
            <a:r>
              <a:rPr lang="en-US" sz="2800" dirty="0"/>
              <a:t> are </a:t>
            </a:r>
            <a:r>
              <a:rPr lang="en-US" sz="2800" b="1" dirty="0"/>
              <a:t>cardinal numbers</a:t>
            </a:r>
            <a:r>
              <a:rPr lang="en-US" sz="2800" dirty="0"/>
              <a:t>. We most commonly use cardinal numbers as determiners (before nouns). When we use them in this way, we can use other determiners such as articles (</a:t>
            </a:r>
            <a:r>
              <a:rPr lang="en-US" sz="2800" i="1" dirty="0"/>
              <a:t>a/an</a:t>
            </a:r>
            <a:r>
              <a:rPr lang="en-US" sz="2800" dirty="0"/>
              <a:t>, </a:t>
            </a:r>
            <a:r>
              <a:rPr lang="en-US" sz="2800" i="1" dirty="0"/>
              <a:t>the</a:t>
            </a:r>
            <a:r>
              <a:rPr lang="en-US" sz="2800" dirty="0"/>
              <a:t>) and possessives (</a:t>
            </a:r>
            <a:r>
              <a:rPr lang="en-US" sz="2800" i="1" dirty="0"/>
              <a:t>my</a:t>
            </a:r>
            <a:r>
              <a:rPr lang="en-US" sz="2800" dirty="0"/>
              <a:t>, </a:t>
            </a:r>
            <a:r>
              <a:rPr lang="en-US" sz="2800" i="1" dirty="0"/>
              <a:t>your</a:t>
            </a:r>
            <a:r>
              <a:rPr lang="en-US" sz="2800" dirty="0"/>
              <a:t>) in front of them. We can use </a:t>
            </a:r>
            <a:r>
              <a:rPr lang="en-US" sz="2800" b="1" dirty="0"/>
              <a:t>cardinal numbers + </a:t>
            </a:r>
            <a:r>
              <a:rPr lang="en-US" sz="2800" b="1" i="1" dirty="0"/>
              <a:t>of</a:t>
            </a:r>
            <a:r>
              <a:rPr lang="en-US" sz="2800" dirty="0"/>
              <a:t> before determiners (</a:t>
            </a:r>
            <a:r>
              <a:rPr lang="en-US" sz="2800" i="1" dirty="0"/>
              <a:t>one of my friends</a:t>
            </a:r>
            <a:r>
              <a:rPr lang="en-US" sz="2800" dirty="0"/>
              <a:t>):</a:t>
            </a:r>
          </a:p>
          <a:p>
            <a:endParaRPr lang="en-US" sz="2800" dirty="0"/>
          </a:p>
          <a:p>
            <a:r>
              <a:rPr lang="en-US" sz="2800" dirty="0"/>
              <a:t>She loves animals and has </a:t>
            </a:r>
            <a:r>
              <a:rPr lang="en-US" sz="2800" b="1" dirty="0"/>
              <a:t>two</a:t>
            </a:r>
            <a:r>
              <a:rPr lang="en-US" sz="2800" dirty="0"/>
              <a:t> dogs, </a:t>
            </a:r>
            <a:r>
              <a:rPr lang="en-US" sz="2800" b="1" dirty="0"/>
              <a:t>three</a:t>
            </a:r>
            <a:r>
              <a:rPr lang="en-US" sz="2800" dirty="0"/>
              <a:t> cats and </a:t>
            </a:r>
            <a:r>
              <a:rPr lang="en-US" sz="2800" b="1" dirty="0"/>
              <a:t>one</a:t>
            </a:r>
            <a:r>
              <a:rPr lang="en-US" sz="2800" dirty="0"/>
              <a:t> rabbit.</a:t>
            </a:r>
          </a:p>
          <a:p>
            <a:r>
              <a:rPr lang="en-US" sz="2800" dirty="0"/>
              <a:t>My </a:t>
            </a:r>
            <a:r>
              <a:rPr lang="en-US" sz="2800" b="1" dirty="0"/>
              <a:t>two</a:t>
            </a:r>
            <a:r>
              <a:rPr lang="en-US" sz="2800" dirty="0"/>
              <a:t> best friends are Amy and Louise.</a:t>
            </a:r>
          </a:p>
          <a:p>
            <a:r>
              <a:rPr lang="en-US" sz="2800" dirty="0"/>
              <a:t>He has an </a:t>
            </a:r>
            <a:r>
              <a:rPr lang="en-US" sz="2800" b="1" dirty="0"/>
              <a:t>eight</a:t>
            </a:r>
            <a:r>
              <a:rPr lang="en-US" sz="2800" dirty="0"/>
              <a:t> year old son.</a:t>
            </a:r>
          </a:p>
          <a:p>
            <a:r>
              <a:rPr lang="en-US" sz="2800" b="1" dirty="0"/>
              <a:t>Three</a:t>
            </a:r>
            <a:r>
              <a:rPr lang="en-US" sz="2800" dirty="0"/>
              <a:t> </a:t>
            </a:r>
            <a:r>
              <a:rPr lang="en-US" sz="2800" b="1" dirty="0"/>
              <a:t>of</a:t>
            </a:r>
            <a:r>
              <a:rPr lang="en-US" sz="2800" dirty="0"/>
              <a:t> his colleagues were sacked yesterday. (sacked = lost their jobs)</a:t>
            </a:r>
          </a:p>
        </p:txBody>
      </p:sp>
    </p:spTree>
    <p:extLst>
      <p:ext uri="{BB962C8B-B14F-4D97-AF65-F5344CB8AC3E}">
        <p14:creationId xmlns:p14="http://schemas.microsoft.com/office/powerpoint/2010/main" val="2399842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4500" y="515541"/>
            <a:ext cx="10160000" cy="6001643"/>
          </a:xfrm>
          <a:prstGeom prst="rect">
            <a:avLst/>
          </a:prstGeom>
        </p:spPr>
        <p:txBody>
          <a:bodyPr wrap="square">
            <a:spAutoFit/>
          </a:bodyPr>
          <a:lstStyle/>
          <a:p>
            <a:r>
              <a:rPr lang="en-US" sz="2400" dirty="0"/>
              <a:t>We also use cardinal numbers as nouns:</a:t>
            </a:r>
          </a:p>
          <a:p>
            <a:r>
              <a:rPr lang="en-US" sz="2400" dirty="0"/>
              <a:t>The children arrived in </a:t>
            </a:r>
            <a:r>
              <a:rPr lang="en-US" sz="2400" b="1" dirty="0"/>
              <a:t>twos</a:t>
            </a:r>
            <a:r>
              <a:rPr lang="en-US" sz="2400" dirty="0"/>
              <a:t> and </a:t>
            </a:r>
            <a:r>
              <a:rPr lang="en-US" sz="2400" b="1" dirty="0"/>
              <a:t>threes</a:t>
            </a:r>
            <a:r>
              <a:rPr lang="en-US" sz="2400" dirty="0"/>
              <a:t>.</a:t>
            </a:r>
          </a:p>
          <a:p>
            <a:endParaRPr lang="en-US" sz="2400" dirty="0"/>
          </a:p>
          <a:p>
            <a:r>
              <a:rPr lang="en-US" sz="2400" dirty="0"/>
              <a:t>We normally say </a:t>
            </a:r>
            <a:r>
              <a:rPr lang="en-US" sz="2400" b="1" dirty="0"/>
              <a:t>a hundred, a thousand, a million</a:t>
            </a:r>
            <a:r>
              <a:rPr lang="en-US" sz="2400" dirty="0"/>
              <a:t>. We only say </a:t>
            </a:r>
            <a:r>
              <a:rPr lang="en-US" sz="2400" b="1" dirty="0"/>
              <a:t>one hundred, one thousand and  one million</a:t>
            </a:r>
            <a:r>
              <a:rPr lang="en-US" sz="2400" dirty="0"/>
              <a:t> when we want to emphasize the number:</a:t>
            </a:r>
          </a:p>
          <a:p>
            <a:r>
              <a:rPr lang="en-US" sz="2400" dirty="0"/>
              <a:t>What would you do if you won </a:t>
            </a:r>
            <a:r>
              <a:rPr lang="en-US" sz="2400" b="1" dirty="0"/>
              <a:t>a</a:t>
            </a:r>
            <a:r>
              <a:rPr lang="en-US" sz="2400" dirty="0"/>
              <a:t> </a:t>
            </a:r>
            <a:r>
              <a:rPr lang="en-US" sz="2400" b="1" dirty="0"/>
              <a:t>million</a:t>
            </a:r>
            <a:r>
              <a:rPr lang="en-US" sz="2400" dirty="0"/>
              <a:t> euros? </a:t>
            </a:r>
          </a:p>
          <a:p>
            <a:r>
              <a:rPr lang="en-US" sz="2400" dirty="0"/>
              <a:t>The city is about </a:t>
            </a:r>
            <a:r>
              <a:rPr lang="en-US" sz="2400" b="1" dirty="0"/>
              <a:t>a hundred</a:t>
            </a:r>
            <a:r>
              <a:rPr lang="en-US" sz="2400" dirty="0"/>
              <a:t> kilometers from the capital.</a:t>
            </a:r>
          </a:p>
          <a:p>
            <a:endParaRPr lang="en-US" sz="2400" dirty="0"/>
          </a:p>
          <a:p>
            <a:r>
              <a:rPr lang="en-US" sz="2400" dirty="0"/>
              <a:t>Numbers such as </a:t>
            </a:r>
            <a:r>
              <a:rPr lang="en-US" sz="2400" b="1" dirty="0"/>
              <a:t>100, 200, 1,000</a:t>
            </a:r>
            <a:r>
              <a:rPr lang="en-US" sz="2400" dirty="0"/>
              <a:t>, etc. do not take a </a:t>
            </a:r>
            <a:r>
              <a:rPr lang="en-US" sz="2400" b="1" dirty="0"/>
              <a:t>plural -s</a:t>
            </a:r>
            <a:r>
              <a:rPr lang="en-US" sz="2400" dirty="0"/>
              <a:t> when we use them as determiners:</a:t>
            </a:r>
          </a:p>
          <a:p>
            <a:r>
              <a:rPr lang="en-US" sz="2400" dirty="0"/>
              <a:t>There were about </a:t>
            </a:r>
            <a:r>
              <a:rPr lang="en-US" sz="2400" b="1" dirty="0"/>
              <a:t>two</a:t>
            </a:r>
            <a:r>
              <a:rPr lang="en-US" sz="2400" dirty="0"/>
              <a:t> </a:t>
            </a:r>
            <a:r>
              <a:rPr lang="en-US" sz="2400" b="1" dirty="0"/>
              <a:t>hundred</a:t>
            </a:r>
            <a:r>
              <a:rPr lang="en-US" sz="2400" dirty="0"/>
              <a:t> people at the meeting.</a:t>
            </a:r>
          </a:p>
          <a:p>
            <a:r>
              <a:rPr lang="en-US" sz="2400" b="1" dirty="0"/>
              <a:t>Not: </a:t>
            </a:r>
            <a:r>
              <a:rPr lang="en-US" sz="2400" b="1" strike="sngStrike" dirty="0"/>
              <a:t>There were about two hundreds people</a:t>
            </a:r>
            <a:r>
              <a:rPr lang="en-US" sz="2400" b="1" dirty="0"/>
              <a:t> </a:t>
            </a:r>
            <a:r>
              <a:rPr lang="en-US" sz="2400" b="1" dirty="0" smtClean="0"/>
              <a:t>…</a:t>
            </a:r>
          </a:p>
          <a:p>
            <a:endParaRPr lang="en-US" sz="2400" b="1" dirty="0" smtClean="0"/>
          </a:p>
          <a:p>
            <a:r>
              <a:rPr lang="en-US" sz="2400" b="1" dirty="0" smtClean="0"/>
              <a:t>Twenty – one / twenty – two ….</a:t>
            </a:r>
          </a:p>
          <a:p>
            <a:r>
              <a:rPr lang="en-US" sz="2400" b="1" dirty="0" smtClean="0"/>
              <a:t>Thirty – one / thirty – two …</a:t>
            </a:r>
          </a:p>
          <a:p>
            <a:r>
              <a:rPr lang="en-US" sz="2400" b="1" dirty="0" smtClean="0"/>
              <a:t>Forty – one / forty – two …</a:t>
            </a:r>
            <a:endParaRPr lang="en-US" sz="2400" b="1" dirty="0"/>
          </a:p>
        </p:txBody>
      </p:sp>
    </p:spTree>
    <p:extLst>
      <p:ext uri="{BB962C8B-B14F-4D97-AF65-F5344CB8AC3E}">
        <p14:creationId xmlns:p14="http://schemas.microsoft.com/office/powerpoint/2010/main" val="1198640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100" y="726639"/>
            <a:ext cx="9982200" cy="2677656"/>
          </a:xfrm>
          <a:prstGeom prst="rect">
            <a:avLst/>
          </a:prstGeom>
        </p:spPr>
        <p:txBody>
          <a:bodyPr wrap="square">
            <a:spAutoFit/>
          </a:bodyPr>
          <a:lstStyle/>
          <a:p>
            <a:r>
              <a:rPr lang="en-US" sz="2400" dirty="0"/>
              <a:t>However, we use the plural forms </a:t>
            </a:r>
            <a:r>
              <a:rPr lang="en-US" sz="2400" b="1" dirty="0"/>
              <a:t>hundreds, thousands, millions + of + noun</a:t>
            </a:r>
            <a:r>
              <a:rPr lang="en-US" sz="2400" dirty="0"/>
              <a:t> to refer to large, non-specific numbers:</a:t>
            </a:r>
          </a:p>
          <a:p>
            <a:endParaRPr lang="en-US" sz="2400" dirty="0"/>
          </a:p>
          <a:p>
            <a:r>
              <a:rPr lang="en-US" sz="2400" dirty="0"/>
              <a:t>It happened </a:t>
            </a:r>
            <a:r>
              <a:rPr lang="en-US" sz="2400" b="1" dirty="0"/>
              <a:t>hundreds</a:t>
            </a:r>
            <a:r>
              <a:rPr lang="en-US" sz="2400" dirty="0"/>
              <a:t> </a:t>
            </a:r>
            <a:r>
              <a:rPr lang="en-US" sz="2400" b="1" dirty="0"/>
              <a:t>of</a:t>
            </a:r>
            <a:r>
              <a:rPr lang="en-US" sz="2400" dirty="0"/>
              <a:t> times.</a:t>
            </a:r>
          </a:p>
          <a:p>
            <a:r>
              <a:rPr lang="en-US" sz="2400" b="1" dirty="0"/>
              <a:t>Millions</a:t>
            </a:r>
            <a:r>
              <a:rPr lang="en-US" sz="2400" dirty="0"/>
              <a:t> </a:t>
            </a:r>
            <a:r>
              <a:rPr lang="en-US" sz="2400" b="1" dirty="0"/>
              <a:t>of</a:t>
            </a:r>
            <a:r>
              <a:rPr lang="en-US" sz="2400" dirty="0"/>
              <a:t> people live in poverty.</a:t>
            </a:r>
          </a:p>
          <a:p>
            <a:r>
              <a:rPr lang="en-US" sz="2400" dirty="0"/>
              <a:t>Native speakers of these languages range in number from very large, with </a:t>
            </a:r>
            <a:r>
              <a:rPr lang="en-US" sz="2400" b="1" dirty="0"/>
              <a:t>hundreds of millions of</a:t>
            </a:r>
            <a:r>
              <a:rPr lang="en-US" sz="2400" dirty="0"/>
              <a:t> speakers, to very small, with fewer than 10 speakers.</a:t>
            </a:r>
          </a:p>
        </p:txBody>
      </p:sp>
    </p:spTree>
    <p:extLst>
      <p:ext uri="{BB962C8B-B14F-4D97-AF65-F5344CB8AC3E}">
        <p14:creationId xmlns:p14="http://schemas.microsoft.com/office/powerpoint/2010/main" val="3796130689"/>
      </p:ext>
    </p:extLst>
  </p:cSld>
  <p:clrMapOvr>
    <a:masterClrMapping/>
  </p:clrMapOvr>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435</TotalTime>
  <Words>200</Words>
  <Application>Microsoft Office PowerPoint</Application>
  <PresentationFormat>Widescreen</PresentationFormat>
  <Paragraphs>60</Paragraphs>
  <Slides>7</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vt:i4>
      </vt:variant>
    </vt:vector>
  </HeadingPairs>
  <TitlesOfParts>
    <vt:vector size="18" baseType="lpstr">
      <vt:lpstr>A Afsaneh</vt:lpstr>
      <vt:lpstr>A Chamran</vt:lpstr>
      <vt:lpstr>A Dastan</vt:lpstr>
      <vt:lpstr>Adobe Arabic SHIN</vt:lpstr>
      <vt:lpstr>Arial</vt:lpstr>
      <vt:lpstr>B Titr</vt:lpstr>
      <vt:lpstr>B Yekan</vt:lpstr>
      <vt:lpstr>Calibri</vt:lpstr>
      <vt:lpstr>Calibri Light</vt:lpstr>
      <vt:lpstr>Webdings</vt:lpstr>
      <vt:lpstr>Office Theme</vt:lpstr>
      <vt:lpstr>Grammar: Part II Measure words</vt:lpstr>
      <vt:lpstr>PowerPoint Presentation</vt:lpstr>
      <vt:lpstr>PowerPoint Presentation</vt:lpstr>
      <vt:lpstr>Grammar: part III Numbers</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DELL</cp:lastModifiedBy>
  <cp:revision>44</cp:revision>
  <dcterms:created xsi:type="dcterms:W3CDTF">2020-06-02T04:12:05Z</dcterms:created>
  <dcterms:modified xsi:type="dcterms:W3CDTF">2024-07-07T18:31:01Z</dcterms:modified>
</cp:coreProperties>
</file>