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="" xmlns:a16="http://schemas.microsoft.com/office/drawing/2014/main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="" xmlns:a16="http://schemas.microsoft.com/office/drawing/2014/main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=""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=""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="" xmlns:a16="http://schemas.microsoft.com/office/drawing/2014/main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="" xmlns:a16="http://schemas.microsoft.com/office/drawing/2014/main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="" xmlns:a16="http://schemas.microsoft.com/office/drawing/2014/main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="" xmlns:a16="http://schemas.microsoft.com/office/drawing/2014/main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B0083C-ABE6-4C38-A822-017C4C9F20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en-US" b="1" dirty="0" smtClean="0"/>
              <a:t>Writing:</a:t>
            </a:r>
            <a:br>
              <a:rPr lang="en-US" b="1" dirty="0" smtClean="0"/>
            </a:br>
            <a:r>
              <a:rPr lang="en-US" b="1" dirty="0" smtClean="0"/>
              <a:t>simple sentences</a:t>
            </a:r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0BEA13D-28B2-4182-B086-239EE8803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en-US" sz="3200" b="1" dirty="0" smtClean="0"/>
              <a:t>Mohammad </a:t>
            </a:r>
            <a:r>
              <a:rPr lang="en-US" sz="3200" b="1" dirty="0" err="1" smtClean="0"/>
              <a:t>Hossein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Shakouri</a:t>
            </a:r>
            <a:endParaRPr lang="fa-IR" sz="3200" b="1" dirty="0"/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95300" y="419438"/>
            <a:ext cx="10109200" cy="225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In English, every simple sentence must have at least a subject and </a:t>
            </a:r>
            <a:r>
              <a:rPr lang="en-US" sz="2400" dirty="0" smtClean="0"/>
              <a:t>a verb</a:t>
            </a:r>
            <a:r>
              <a:rPr lang="en-US" sz="2400" dirty="0"/>
              <a:t>. Such a sentence is called a ‘simple sentence’. Who or what </a:t>
            </a:r>
            <a:r>
              <a:rPr lang="en-US" sz="2400" dirty="0" smtClean="0"/>
              <a:t>the sentence </a:t>
            </a:r>
            <a:r>
              <a:rPr lang="en-US" sz="2400" dirty="0"/>
              <a:t>speaks about is called the </a:t>
            </a:r>
            <a:r>
              <a:rPr lang="en-US" sz="2400" b="1" dirty="0"/>
              <a:t>subject</a:t>
            </a:r>
            <a:r>
              <a:rPr lang="en-US" sz="2400" dirty="0"/>
              <a:t>. What the sentence </a:t>
            </a:r>
            <a:r>
              <a:rPr lang="en-US" sz="2400" dirty="0" smtClean="0"/>
              <a:t>says about </a:t>
            </a:r>
            <a:r>
              <a:rPr lang="en-US" sz="2400" dirty="0"/>
              <a:t>the subject is called the </a:t>
            </a:r>
            <a:r>
              <a:rPr lang="en-US" sz="2400" b="1" dirty="0"/>
              <a:t>verb</a:t>
            </a:r>
            <a:r>
              <a:rPr lang="en-US" sz="2400" dirty="0"/>
              <a:t>.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198219"/>
              </p:ext>
            </p:extLst>
          </p:nvPr>
        </p:nvGraphicFramePr>
        <p:xfrm>
          <a:off x="869285" y="2995808"/>
          <a:ext cx="887711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8556"/>
                <a:gridCol w="44385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Subject 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Verb 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He</a:t>
                      </a:r>
                    </a:p>
                    <a:p>
                      <a:pPr algn="ctr"/>
                      <a:r>
                        <a:rPr lang="en-US" sz="2800" dirty="0" smtClean="0"/>
                        <a:t>The apple</a:t>
                      </a:r>
                    </a:p>
                    <a:p>
                      <a:pPr algn="ctr"/>
                      <a:r>
                        <a:rPr lang="en-US" sz="2800" dirty="0" smtClean="0"/>
                        <a:t>Mahan </a:t>
                      </a:r>
                    </a:p>
                    <a:p>
                      <a:pPr algn="ctr"/>
                      <a:r>
                        <a:rPr lang="en-US" sz="2800" dirty="0" smtClean="0"/>
                        <a:t>The boy</a:t>
                      </a:r>
                    </a:p>
                    <a:p>
                      <a:pPr algn="ctr"/>
                      <a:r>
                        <a:rPr lang="en-US" sz="2800" dirty="0" smtClean="0"/>
                        <a:t>The</a:t>
                      </a:r>
                      <a:r>
                        <a:rPr lang="en-US" sz="2800" baseline="0" dirty="0" smtClean="0"/>
                        <a:t> young girl</a:t>
                      </a:r>
                      <a:endParaRPr lang="en-US" sz="2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came.</a:t>
                      </a:r>
                    </a:p>
                    <a:p>
                      <a:pPr algn="ctr"/>
                      <a:r>
                        <a:rPr lang="en-US" sz="2800" dirty="0" smtClean="0"/>
                        <a:t>fell down.</a:t>
                      </a:r>
                    </a:p>
                    <a:p>
                      <a:pPr algn="ctr"/>
                      <a:r>
                        <a:rPr lang="en-US" sz="2800" dirty="0" smtClean="0"/>
                        <a:t>is sleeping.</a:t>
                      </a:r>
                    </a:p>
                    <a:p>
                      <a:pPr algn="ctr"/>
                      <a:r>
                        <a:rPr lang="en-US" sz="2800" dirty="0" smtClean="0"/>
                        <a:t>smiled.</a:t>
                      </a:r>
                    </a:p>
                    <a:p>
                      <a:pPr algn="ctr"/>
                      <a:r>
                        <a:rPr lang="en-US" sz="2800" dirty="0" smtClean="0"/>
                        <a:t>was crying.</a:t>
                      </a:r>
                      <a:endParaRPr lang="en-US" sz="2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06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 rtl="0">
              <a:lnSpc>
                <a:spcPct val="150000"/>
              </a:lnSpc>
            </a:pPr>
            <a:r>
              <a:rPr lang="en-US" dirty="0" smtClean="0"/>
              <a:t>A simple sentence may have additional information in the forms of </a:t>
            </a:r>
            <a:r>
              <a:rPr lang="en-US" b="1" dirty="0" smtClean="0"/>
              <a:t>objects</a:t>
            </a:r>
            <a:r>
              <a:rPr lang="en-US" dirty="0" smtClean="0"/>
              <a:t>, </a:t>
            </a:r>
            <a:r>
              <a:rPr lang="en-US" b="1" dirty="0" smtClean="0"/>
              <a:t>adverbs of manner</a:t>
            </a:r>
            <a:r>
              <a:rPr lang="en-US" dirty="0" smtClean="0"/>
              <a:t>, </a:t>
            </a:r>
            <a:r>
              <a:rPr lang="en-US" b="1" dirty="0" smtClean="0"/>
              <a:t>adverbs of place</a:t>
            </a:r>
            <a:r>
              <a:rPr lang="en-US" dirty="0" smtClean="0"/>
              <a:t>, </a:t>
            </a:r>
            <a:r>
              <a:rPr lang="en-US" b="1" dirty="0" smtClean="0"/>
              <a:t>adverbs of time</a:t>
            </a:r>
            <a:r>
              <a:rPr lang="en-US" dirty="0" smtClean="0"/>
              <a:t> and </a:t>
            </a:r>
            <a:r>
              <a:rPr lang="en-US" b="1" dirty="0" smtClean="0"/>
              <a:t>adverbs of frequencies</a:t>
            </a:r>
            <a:r>
              <a:rPr lang="en-US" dirty="0" smtClean="0"/>
              <a:t>.</a:t>
            </a:r>
          </a:p>
          <a:p>
            <a:pPr algn="l" rtl="0"/>
            <a:endParaRPr lang="en-US" dirty="0"/>
          </a:p>
          <a:p>
            <a:pPr algn="l" rtl="0"/>
            <a:endParaRPr lang="en-US" dirty="0" smtClean="0"/>
          </a:p>
          <a:p>
            <a:pPr algn="l" rtl="0"/>
            <a:endParaRPr lang="en-US" dirty="0"/>
          </a:p>
          <a:p>
            <a:pPr algn="l" rtl="0"/>
            <a:endParaRPr lang="en-US" dirty="0" smtClean="0"/>
          </a:p>
          <a:p>
            <a:pPr algn="l" rtl="0"/>
            <a:endParaRPr lang="en-US" dirty="0" smtClean="0"/>
          </a:p>
          <a:p>
            <a:pPr algn="l" rtl="0"/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207991"/>
              </p:ext>
            </p:extLst>
          </p:nvPr>
        </p:nvGraphicFramePr>
        <p:xfrm>
          <a:off x="312736" y="2769104"/>
          <a:ext cx="103806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2952"/>
                <a:gridCol w="1482952"/>
                <a:gridCol w="1482952"/>
                <a:gridCol w="1689392"/>
                <a:gridCol w="1276512"/>
                <a:gridCol w="1482952"/>
                <a:gridCol w="14829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Subject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Adv.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of freq.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Main verb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Object 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Adv. of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man.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Adv. of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place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Adv. of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time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We 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always 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study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our lessons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carefully.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They 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sometimes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visit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us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on Fridays.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My brother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is doing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his homework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in the bedroom.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032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112924"/>
              </p:ext>
            </p:extLst>
          </p:nvPr>
        </p:nvGraphicFramePr>
        <p:xfrm>
          <a:off x="280917" y="762884"/>
          <a:ext cx="10399783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5683"/>
                <a:gridCol w="1485683"/>
                <a:gridCol w="1729176"/>
                <a:gridCol w="1664498"/>
                <a:gridCol w="1063376"/>
                <a:gridCol w="1266921"/>
                <a:gridCol w="17044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Subject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Modal or to be verb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Adv.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of freq.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Object 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Adv. of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man.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Adv. of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place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Adv. of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time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She 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is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often late.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I 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can 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never answer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his question.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My parents</a:t>
                      </a:r>
                      <a:endParaRPr 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will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always help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me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kindly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tx1"/>
                          </a:solidFill>
                        </a:rPr>
                        <a:t>in the future.</a:t>
                      </a:r>
                      <a:endParaRPr 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55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202</Words>
  <Application>Microsoft Office PowerPoint</Application>
  <PresentationFormat>Widescreen</PresentationFormat>
  <Paragraphs>61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Webdings</vt:lpstr>
      <vt:lpstr>Office Theme</vt:lpstr>
      <vt:lpstr>Writing: simple sentences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41</cp:revision>
  <dcterms:created xsi:type="dcterms:W3CDTF">2020-06-02T04:12:05Z</dcterms:created>
  <dcterms:modified xsi:type="dcterms:W3CDTF">2024-07-07T08:31:53Z</dcterms:modified>
</cp:coreProperties>
</file>