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9" r:id="rId5"/>
    <p:sldId id="260" r:id="rId6"/>
    <p:sldId id="261" r:id="rId7"/>
    <p:sldId id="267" r:id="rId8"/>
    <p:sldId id="268" r:id="rId9"/>
    <p:sldId id="269" r:id="rId10"/>
    <p:sldId id="270" r:id="rId11"/>
    <p:sldId id="27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6" d="100"/>
          <a:sy n="76" d="100"/>
        </p:scale>
        <p:origin x="45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xmlns="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Bracket 2">
            <a:extLst>
              <a:ext uri="{FF2B5EF4-FFF2-40B4-BE49-F238E27FC236}">
                <a16:creationId xmlns:a16="http://schemas.microsoft.com/office/drawing/2014/main" xmlns="" id="{4FF693D3-CA0A-46E2-AD01-FDFC07216DD9}"/>
              </a:ext>
            </a:extLst>
          </p:cNvPr>
          <p:cNvSpPr/>
          <p:nvPr userDrawn="1"/>
        </p:nvSpPr>
        <p:spPr>
          <a:xfrm rot="10800000">
            <a:off x="15240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ket 5">
            <a:extLst>
              <a:ext uri="{FF2B5EF4-FFF2-40B4-BE49-F238E27FC236}">
                <a16:creationId xmlns:a16="http://schemas.microsoft.com/office/drawing/2014/main" xmlns="" id="{03587593-D19A-4B5A-8F5C-2BBA0EF2B0DD}"/>
              </a:ext>
            </a:extLst>
          </p:cNvPr>
          <p:cNvSpPr/>
          <p:nvPr userDrawn="1"/>
        </p:nvSpPr>
        <p:spPr>
          <a:xfrm>
            <a:off x="10437235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726FBD4-AFC6-424D-B9C0-F79406AA9F7D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6A932805-1460-480C-BD56-AEF3A7CD697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12738" y="346075"/>
            <a:ext cx="10380662" cy="6257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fa-IR" dirty="0"/>
              <a:t>متن جزوه</a:t>
            </a:r>
          </a:p>
        </p:txBody>
      </p:sp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1D0FBA2F-371F-4349-8B70-59B41D4FC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3874" y="317344"/>
            <a:ext cx="4533599" cy="6286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 rtl="1">
              <a:defRPr sz="2800">
                <a:cs typeface="B Yekan" panose="00000400000000000000" pitchFamily="2" charset="-78"/>
              </a:defRPr>
            </a:lvl1pPr>
          </a:lstStyle>
          <a:p>
            <a:pPr lvl="0"/>
            <a:r>
              <a:rPr lang="fa-IR" dirty="0"/>
              <a:t>متن سوال یا جزوه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:a16="http://schemas.microsoft.com/office/drawing/2014/main" xmlns="" id="{E8C510D5-D87E-4688-A1B0-81FB6F4D4688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xmlns="" id="{633BD657-1DE6-4FA1-97B2-606C00E8E4C7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xmlns="" id="{C0132662-FF8B-4F4B-B9A0-6032EDF30256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6FDE14B-F4EE-4375-A853-270BAA44C27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12" name="Right Bracket 11">
            <a:extLst>
              <a:ext uri="{FF2B5EF4-FFF2-40B4-BE49-F238E27FC236}">
                <a16:creationId xmlns:a16="http://schemas.microsoft.com/office/drawing/2014/main" xmlns="" id="{6229F521-A241-471F-97B1-2714D4ECE1A5}"/>
              </a:ext>
            </a:extLst>
          </p:cNvPr>
          <p:cNvSpPr/>
          <p:nvPr userDrawn="1"/>
        </p:nvSpPr>
        <p:spPr>
          <a:xfrm>
            <a:off x="1042879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FE1C35-4913-4913-BC30-3BA88105DC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532" y="333840"/>
            <a:ext cx="4370967" cy="1600199"/>
          </a:xfrm>
          <a:prstGeom prst="rect">
            <a:avLst/>
          </a:prstGeom>
        </p:spPr>
        <p:txBody>
          <a:bodyPr anchor="b"/>
          <a:lstStyle>
            <a:lvl1pPr algn="r" rtl="1">
              <a:defRPr sz="32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تصویر یا فیلم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56BF46-1566-4E3A-8A6E-748EFA0F806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7012" y="445351"/>
            <a:ext cx="5477378" cy="6133870"/>
          </a:xfrm>
          <a:prstGeom prst="rect">
            <a:avLst/>
          </a:prstGeom>
        </p:spPr>
        <p:txBody>
          <a:bodyPr/>
          <a:lstStyle>
            <a:lvl1pPr algn="ctr"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a-IR" dirty="0"/>
              <a:t>محل درج فیلم یا عکس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51F4E53-2A16-4E5D-B122-1952CA50510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33533" y="2056702"/>
            <a:ext cx="4370968" cy="4355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a-IR" dirty="0"/>
              <a:t>توضیحات تصویر یا فیلم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:a16="http://schemas.microsoft.com/office/drawing/2014/main" xmlns="" id="{2316BA72-3760-4528-B637-C8A7CDA806CF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xmlns="" id="{0D990958-5C3D-423C-8ED6-5C6FB8801AE6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xmlns="" id="{585A78FB-CFA4-4990-8008-818A9DB26FFD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ket 10">
            <a:extLst>
              <a:ext uri="{FF2B5EF4-FFF2-40B4-BE49-F238E27FC236}">
                <a16:creationId xmlns:a16="http://schemas.microsoft.com/office/drawing/2014/main" xmlns="" id="{EFEE1195-27A8-40C1-96E5-80511594BC7C}"/>
              </a:ext>
            </a:extLst>
          </p:cNvPr>
          <p:cNvSpPr/>
          <p:nvPr userDrawn="1"/>
        </p:nvSpPr>
        <p:spPr>
          <a:xfrm>
            <a:off x="1040622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BD23D0B-947D-4EFC-AA2C-896A34F8B1E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xmlns="" id="{DFE1CCE2-2934-4471-99AF-81D09E78B577}"/>
              </a:ext>
            </a:extLst>
          </p:cNvPr>
          <p:cNvSpPr/>
          <p:nvPr userDrawn="1"/>
        </p:nvSpPr>
        <p:spPr>
          <a:xfrm rot="16200000">
            <a:off x="8576062" y="3294062"/>
            <a:ext cx="6594475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xmlns="" id="{976F11A3-6755-42F5-800D-A13013E6EE4A}"/>
              </a:ext>
            </a:extLst>
          </p:cNvPr>
          <p:cNvSpPr/>
          <p:nvPr userDrawn="1"/>
        </p:nvSpPr>
        <p:spPr>
          <a:xfrm rot="16200000">
            <a:off x="8496300" y="3162300"/>
            <a:ext cx="6858000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17DF2C6E-5A45-480A-B1EB-8DA45A261F89}"/>
              </a:ext>
            </a:extLst>
          </p:cNvPr>
          <p:cNvSpPr/>
          <p:nvPr userDrawn="1"/>
        </p:nvSpPr>
        <p:spPr>
          <a:xfrm>
            <a:off x="11183768" y="263525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xmlns="" id="{D391FEE0-17A7-43E8-9E9B-3D8FDCE35B6D}"/>
              </a:ext>
            </a:extLst>
          </p:cNvPr>
          <p:cNvSpPr/>
          <p:nvPr userDrawn="1"/>
        </p:nvSpPr>
        <p:spPr>
          <a:xfrm rot="16200000">
            <a:off x="11243061" y="1576610"/>
            <a:ext cx="523220" cy="1208876"/>
          </a:xfrm>
          <a:prstGeom prst="round2Same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FA83DB1-12A6-4FD8-A460-CE7492F729C2}"/>
              </a:ext>
            </a:extLst>
          </p:cNvPr>
          <p:cNvSpPr txBox="1"/>
          <p:nvPr userDrawn="1"/>
        </p:nvSpPr>
        <p:spPr>
          <a:xfrm>
            <a:off x="10831592" y="1930020"/>
            <a:ext cx="1208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A Afsaneh" panose="02000700000000000000" pitchFamily="2" charset="-78"/>
              </a:rPr>
              <a:t>نام درس</a:t>
            </a:r>
            <a:endParaRPr lang="en-US" dirty="0">
              <a:solidFill>
                <a:schemeClr val="bg1"/>
              </a:solidFill>
              <a:cs typeface="A Afsaneh" panose="02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BC44CE7-AB56-465B-89D1-B3A37E4D61DE}"/>
              </a:ext>
            </a:extLst>
          </p:cNvPr>
          <p:cNvSpPr txBox="1"/>
          <p:nvPr userDrawn="1"/>
        </p:nvSpPr>
        <p:spPr>
          <a:xfrm rot="16200000">
            <a:off x="10692177" y="4473069"/>
            <a:ext cx="2492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1400" dirty="0">
                <a:solidFill>
                  <a:schemeClr val="bg1"/>
                </a:solidFill>
                <a:cs typeface="B Yekan" panose="00000400000000000000" pitchFamily="2" charset="-78"/>
              </a:rPr>
              <a:t>رشــته ریاضی  </a:t>
            </a:r>
            <a:r>
              <a:rPr lang="fa-IR" sz="1600" dirty="0">
                <a:solidFill>
                  <a:schemeClr val="accent2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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 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 پایه یازدهــم </a:t>
            </a:r>
            <a:endParaRPr lang="en-US" sz="16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950F85E6-48B2-4216-B01A-05CEAD3544DC}"/>
              </a:ext>
            </a:extLst>
          </p:cNvPr>
          <p:cNvGrpSpPr/>
          <p:nvPr userDrawn="1"/>
        </p:nvGrpSpPr>
        <p:grpSpPr>
          <a:xfrm>
            <a:off x="11774676" y="2484996"/>
            <a:ext cx="415610" cy="950354"/>
            <a:chOff x="11826875" y="2290258"/>
            <a:chExt cx="269534" cy="811514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xmlns="" id="{26966A5B-203A-456E-8F16-E06B9F9B0109}"/>
                </a:ext>
              </a:extLst>
            </p:cNvPr>
            <p:cNvCxnSpPr/>
            <p:nvPr/>
          </p:nvCxnSpPr>
          <p:spPr>
            <a:xfrm flipH="1">
              <a:off x="11826875" y="2290258"/>
              <a:ext cx="269534" cy="52914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xmlns="" id="{27FDF440-6726-4C1C-8924-B40E6D368023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45063890-C707-4CCF-892B-0AAFB6A29730}"/>
              </a:ext>
            </a:extLst>
          </p:cNvPr>
          <p:cNvGrpSpPr/>
          <p:nvPr userDrawn="1"/>
        </p:nvGrpSpPr>
        <p:grpSpPr>
          <a:xfrm rot="10958904">
            <a:off x="11779309" y="5765950"/>
            <a:ext cx="357212" cy="1035131"/>
            <a:chOff x="11817023" y="2408218"/>
            <a:chExt cx="248074" cy="69355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xmlns="" id="{87742BE5-E8E2-4108-9E11-D1194D26E556}"/>
                </a:ext>
              </a:extLst>
            </p:cNvPr>
            <p:cNvCxnSpPr>
              <a:cxnSpLocks/>
            </p:cNvCxnSpPr>
            <p:nvPr/>
          </p:nvCxnSpPr>
          <p:spPr>
            <a:xfrm rot="10641096" flipV="1">
              <a:off x="11817023" y="2408218"/>
              <a:ext cx="248074" cy="405869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xmlns="" id="{7EC95DBF-4620-4BE2-97B8-40EB3A927F54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: Top Corners Rounded 20">
            <a:extLst>
              <a:ext uri="{FF2B5EF4-FFF2-40B4-BE49-F238E27FC236}">
                <a16:creationId xmlns:a16="http://schemas.microsoft.com/office/drawing/2014/main" xmlns="" id="{EEACB462-F83F-4D95-85C4-FDF5F1E1281D}"/>
              </a:ext>
            </a:extLst>
          </p:cNvPr>
          <p:cNvSpPr/>
          <p:nvPr userDrawn="1"/>
        </p:nvSpPr>
        <p:spPr>
          <a:xfrm rot="16200000">
            <a:off x="12056548" y="2084082"/>
            <a:ext cx="92022" cy="193933"/>
          </a:xfrm>
          <a:prstGeom prst="round2Same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A3B9D99E-9FF1-4601-8625-969DAB48CE9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3878" y="317344"/>
            <a:ext cx="539901" cy="791522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3CD98ACF-94C0-44C7-8035-BCE25608B3D3}"/>
              </a:ext>
            </a:extLst>
          </p:cNvPr>
          <p:cNvGrpSpPr/>
          <p:nvPr userDrawn="1"/>
        </p:nvGrpSpPr>
        <p:grpSpPr>
          <a:xfrm>
            <a:off x="11588883" y="1197376"/>
            <a:ext cx="651355" cy="707740"/>
            <a:chOff x="11588883" y="1095776"/>
            <a:chExt cx="651355" cy="70774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943AE3C4-97C3-493E-B593-C6B8D6792F0F}"/>
                </a:ext>
              </a:extLst>
            </p:cNvPr>
            <p:cNvSpPr txBox="1"/>
            <p:nvPr/>
          </p:nvSpPr>
          <p:spPr>
            <a:xfrm>
              <a:off x="11588982" y="1095776"/>
              <a:ext cx="6512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دبیرســـتان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  <a:p>
              <a:pPr algn="ctr" rtl="1"/>
              <a:r>
                <a:rPr lang="fa-IR" sz="14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مـاندگـار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271289EA-02B8-407C-89CD-58146F8880B4}"/>
                </a:ext>
              </a:extLst>
            </p:cNvPr>
            <p:cNvSpPr txBox="1"/>
            <p:nvPr/>
          </p:nvSpPr>
          <p:spPr>
            <a:xfrm>
              <a:off x="11588883" y="1434184"/>
              <a:ext cx="651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dirty="0">
                  <a:solidFill>
                    <a:schemeClr val="bg1"/>
                  </a:solidFill>
                  <a:cs typeface="A Dastan" panose="00000400000000000000" pitchFamily="2" charset="-78"/>
                </a:rPr>
                <a:t>الـــبرز</a:t>
              </a:r>
              <a:endParaRPr lang="fa-IR" sz="1400" dirty="0">
                <a:solidFill>
                  <a:schemeClr val="bg1"/>
                </a:solidFill>
                <a:cs typeface="A Dasta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FB0083C-ABE6-4C38-A822-017C4C9F20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rgbClr val="00B050"/>
          </a:solidFill>
        </p:spPr>
        <p:txBody>
          <a:bodyPr/>
          <a:lstStyle/>
          <a:p>
            <a:r>
              <a:rPr lang="en-US" b="1" dirty="0"/>
              <a:t>Vision 2: lesson </a:t>
            </a:r>
            <a:r>
              <a:rPr lang="en-US" b="1" dirty="0" smtClean="0"/>
              <a:t>1</a:t>
            </a:r>
            <a:br>
              <a:rPr lang="en-US" b="1" dirty="0" smtClean="0"/>
            </a:br>
            <a:r>
              <a:rPr lang="en-US" b="1" i="1" dirty="0" smtClean="0">
                <a:solidFill>
                  <a:srgbClr val="C00000"/>
                </a:solidFill>
              </a:rPr>
              <a:t>Understanding People</a:t>
            </a:r>
            <a:endParaRPr lang="fa-IR" i="1" dirty="0">
              <a:solidFill>
                <a:srgbClr val="C0000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0BEA13D-28B2-4182-B086-239EE8803B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rgbClr val="00B050"/>
          </a:solidFill>
        </p:spPr>
        <p:txBody>
          <a:bodyPr/>
          <a:lstStyle/>
          <a:p>
            <a:r>
              <a:rPr lang="en-US" sz="3200" b="1" dirty="0" smtClean="0"/>
              <a:t>Mohammad </a:t>
            </a:r>
            <a:r>
              <a:rPr lang="en-US" sz="3200" b="1" dirty="0" err="1" smtClean="0"/>
              <a:t>Hossein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Shakouri</a:t>
            </a:r>
            <a:endParaRPr lang="en-US" sz="3200" b="1" dirty="0" smtClean="0"/>
          </a:p>
        </p:txBody>
      </p:sp>
    </p:spTree>
    <p:extLst>
      <p:ext uri="{BB962C8B-B14F-4D97-AF65-F5344CB8AC3E}">
        <p14:creationId xmlns:p14="http://schemas.microsoft.com/office/powerpoint/2010/main" val="3909395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31800" y="326241"/>
            <a:ext cx="99441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Translator </a:t>
            </a:r>
            <a:r>
              <a:rPr lang="en-US" sz="2800" dirty="0"/>
              <a:t>/ </a:t>
            </a:r>
            <a:r>
              <a:rPr lang="en-US" sz="2800" dirty="0" err="1"/>
              <a:t>trænsˈleɪt</a:t>
            </a:r>
            <a:r>
              <a:rPr lang="en-US" sz="2800" i="1" dirty="0" err="1"/>
              <a:t>ɚr</a:t>
            </a:r>
            <a:r>
              <a:rPr lang="en-US" sz="2800" dirty="0"/>
              <a:t> / a person who translates writing or speech into a different language.</a:t>
            </a:r>
          </a:p>
          <a:p>
            <a:r>
              <a:rPr lang="en-US" sz="2800" dirty="0"/>
              <a:t>My dad is a </a:t>
            </a:r>
            <a:r>
              <a:rPr lang="en-US" sz="2800" b="1" dirty="0"/>
              <a:t>translator</a:t>
            </a:r>
            <a:r>
              <a:rPr lang="en-US" sz="2800" dirty="0"/>
              <a:t>.</a:t>
            </a:r>
          </a:p>
          <a:p>
            <a:r>
              <a:rPr lang="en-US" sz="2800" dirty="0"/>
              <a:t> </a:t>
            </a:r>
          </a:p>
          <a:p>
            <a:r>
              <a:rPr lang="en-US" sz="2800" b="1" dirty="0"/>
              <a:t>Translation </a:t>
            </a:r>
            <a:r>
              <a:rPr lang="en-US" sz="2800" dirty="0"/>
              <a:t>/ </a:t>
            </a:r>
            <a:r>
              <a:rPr lang="en-US" sz="2800" dirty="0" err="1"/>
              <a:t>trænsˈleɪʃn</a:t>
            </a:r>
            <a:r>
              <a:rPr lang="en-US" sz="2800" dirty="0"/>
              <a:t> / the process of changing </a:t>
            </a:r>
            <a:r>
              <a:rPr lang="en-US" sz="2800" dirty="0" err="1"/>
              <a:t>sth</a:t>
            </a:r>
            <a:r>
              <a:rPr lang="en-US" sz="2800" dirty="0"/>
              <a:t> that is written or spoken into another language </a:t>
            </a:r>
          </a:p>
          <a:p>
            <a:r>
              <a:rPr lang="en-US" sz="2800" i="1" dirty="0"/>
              <a:t>I have only read Tolstoy </a:t>
            </a:r>
            <a:r>
              <a:rPr lang="en-US" sz="2800" b="1" i="1" dirty="0"/>
              <a:t>in translation </a:t>
            </a:r>
            <a:r>
              <a:rPr lang="en-US" sz="2800" i="1" dirty="0"/>
              <a:t>. </a:t>
            </a:r>
            <a:endParaRPr lang="en-US" sz="2800" dirty="0"/>
          </a:p>
          <a:p>
            <a:endParaRPr lang="en-US" sz="2800" b="1" dirty="0"/>
          </a:p>
          <a:p>
            <a:r>
              <a:rPr lang="en-US" sz="2800" b="1" dirty="0"/>
              <a:t>Host</a:t>
            </a:r>
            <a:r>
              <a:rPr lang="en-US" sz="2800" dirty="0"/>
              <a:t> / </a:t>
            </a:r>
            <a:r>
              <a:rPr lang="en-US" sz="2800" dirty="0" err="1"/>
              <a:t>hoʊst</a:t>
            </a:r>
            <a:r>
              <a:rPr lang="en-US" sz="2800" dirty="0"/>
              <a:t> / </a:t>
            </a:r>
          </a:p>
          <a:p>
            <a:r>
              <a:rPr lang="en-US" sz="2800" dirty="0"/>
              <a:t>1. a person who invites guests to a meal, a party, etc.</a:t>
            </a:r>
          </a:p>
          <a:p>
            <a:r>
              <a:rPr lang="en-US" sz="2800" i="1" dirty="0"/>
              <a:t>Reza, our </a:t>
            </a:r>
            <a:r>
              <a:rPr lang="en-US" sz="2800" b="1" i="1" dirty="0"/>
              <a:t>host</a:t>
            </a:r>
            <a:r>
              <a:rPr lang="en-US" sz="2800" i="1" dirty="0"/>
              <a:t>, introduced us to the other guests.</a:t>
            </a:r>
          </a:p>
          <a:p>
            <a:r>
              <a:rPr lang="en-US" sz="2800" dirty="0"/>
              <a:t>2. to organize an event to which others are invited and make all the arrangements for them </a:t>
            </a:r>
          </a:p>
          <a:p>
            <a:r>
              <a:rPr lang="en-US" sz="2800" i="1" dirty="0"/>
              <a:t>South Africa </a:t>
            </a:r>
            <a:r>
              <a:rPr lang="en-US" sz="2800" b="1" i="1" dirty="0"/>
              <a:t>hosted</a:t>
            </a:r>
            <a:r>
              <a:rPr lang="en-US" sz="2800" i="1" dirty="0"/>
              <a:t> the World Cup finals. </a:t>
            </a:r>
          </a:p>
        </p:txBody>
      </p:sp>
    </p:spTree>
    <p:extLst>
      <p:ext uri="{BB962C8B-B14F-4D97-AF65-F5344CB8AC3E}">
        <p14:creationId xmlns:p14="http://schemas.microsoft.com/office/powerpoint/2010/main" val="408287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1000" y="414635"/>
            <a:ext cx="71755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/>
              <a:t>Interview</a:t>
            </a:r>
            <a:r>
              <a:rPr lang="en-US" sz="2800" i="1" dirty="0"/>
              <a:t> /ˈ</a:t>
            </a:r>
            <a:r>
              <a:rPr lang="en-US" sz="2800" i="1" dirty="0" err="1"/>
              <a:t>ɪntɚrvju</a:t>
            </a:r>
            <a:r>
              <a:rPr lang="en-US" sz="2800" i="1" dirty="0"/>
              <a:t>ː/ to question or talk with (someone) in order to get information or learn about that person</a:t>
            </a:r>
          </a:p>
          <a:p>
            <a:r>
              <a:rPr lang="en-US" sz="2800" i="1" dirty="0"/>
              <a:t>We </a:t>
            </a:r>
            <a:r>
              <a:rPr lang="en-US" sz="2800" b="1" i="1" dirty="0"/>
              <a:t>interviewed</a:t>
            </a:r>
            <a:r>
              <a:rPr lang="en-US" sz="2800" i="1" dirty="0"/>
              <a:t> ten people for the job.</a:t>
            </a:r>
            <a:endParaRPr lang="en-US" sz="2800" dirty="0"/>
          </a:p>
        </p:txBody>
      </p:sp>
      <p:pic>
        <p:nvPicPr>
          <p:cNvPr id="4" name="Picture 2" descr="D:\test\98-99\Alborz\98-99\Vision 2\قایل های فیلم برداری\lesson 1\download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0" y="585787"/>
            <a:ext cx="2628900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95300" y="2902635"/>
            <a:ext cx="96901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/>
              <a:t>As early as possible</a:t>
            </a:r>
          </a:p>
          <a:p>
            <a:r>
              <a:rPr lang="en-US" sz="2800" i="1" dirty="0"/>
              <a:t>The first thing to do is book your tickets </a:t>
            </a:r>
            <a:r>
              <a:rPr lang="en-US" sz="2800" b="1" i="1" dirty="0"/>
              <a:t>as early as possible</a:t>
            </a:r>
            <a:r>
              <a:rPr lang="en-US" sz="2800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8647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661686" y="678934"/>
            <a:ext cx="532517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/>
              <a:t>New words and </a:t>
            </a:r>
            <a:r>
              <a:rPr lang="en-US" sz="3200" b="1" dirty="0" smtClean="0"/>
              <a:t>expressions</a:t>
            </a:r>
          </a:p>
          <a:p>
            <a:endParaRPr lang="en-US" sz="3200" b="1" dirty="0" smtClean="0"/>
          </a:p>
          <a:p>
            <a:r>
              <a:rPr lang="en-US" sz="3200" b="1" dirty="0" smtClean="0"/>
              <a:t>Introduction and conversation</a:t>
            </a:r>
            <a:endParaRPr lang="fa-IR" sz="3200" b="1" dirty="0"/>
          </a:p>
        </p:txBody>
      </p:sp>
    </p:spTree>
    <p:extLst>
      <p:ext uri="{BB962C8B-B14F-4D97-AF65-F5344CB8AC3E}">
        <p14:creationId xmlns:p14="http://schemas.microsoft.com/office/powerpoint/2010/main" val="2168799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289449289"/>
              </p:ext>
            </p:extLst>
          </p:nvPr>
        </p:nvGraphicFramePr>
        <p:xfrm>
          <a:off x="312738" y="346075"/>
          <a:ext cx="10380662" cy="618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8066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200" b="1" i="1" dirty="0" smtClean="0">
                          <a:solidFill>
                            <a:schemeClr val="tx1"/>
                          </a:solidFill>
                        </a:rPr>
                        <a:t>Available /</a:t>
                      </a:r>
                      <a:r>
                        <a:rPr lang="en-US" sz="3200" b="1" i="1" dirty="0" err="1" smtClean="0">
                          <a:solidFill>
                            <a:schemeClr val="tx1"/>
                          </a:solidFill>
                        </a:rPr>
                        <a:t>əˈveɪləbl</a:t>
                      </a:r>
                      <a:r>
                        <a:rPr lang="en-US" sz="3200" b="1" i="1" dirty="0" smtClean="0">
                          <a:solidFill>
                            <a:schemeClr val="tx1"/>
                          </a:solidFill>
                        </a:rPr>
                        <a:t>/ If something is available, you can use or get it</a:t>
                      </a:r>
                    </a:p>
                    <a:p>
                      <a:r>
                        <a:rPr lang="en-US" sz="3200" b="1" i="1" dirty="0" smtClean="0">
                          <a:solidFill>
                            <a:schemeClr val="tx1"/>
                          </a:solidFill>
                        </a:rPr>
                        <a:t>This is the only room </a:t>
                      </a:r>
                      <a:r>
                        <a:rPr lang="en-US" sz="3200" b="1" i="1" dirty="0" smtClean="0">
                          <a:solidFill>
                            <a:srgbClr val="FF0000"/>
                          </a:solidFill>
                        </a:rPr>
                        <a:t>available</a:t>
                      </a:r>
                      <a:r>
                        <a:rPr lang="en-US" sz="3200" b="1" i="1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r>
                        <a:rPr lang="en-US" sz="3200" b="1" i="1" dirty="0" smtClean="0">
                          <a:solidFill>
                            <a:schemeClr val="tx1"/>
                          </a:solidFill>
                        </a:rPr>
                        <a:t>I’ll send you a copy as soon as it becomes </a:t>
                      </a:r>
                      <a:r>
                        <a:rPr lang="en-US" sz="3200" b="1" i="1" dirty="0" smtClean="0">
                          <a:solidFill>
                            <a:srgbClr val="FF0000"/>
                          </a:solidFill>
                        </a:rPr>
                        <a:t>available</a:t>
                      </a:r>
                      <a:r>
                        <a:rPr lang="en-US" sz="3200" b="1" i="1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dirty="0" smtClean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sz="1800" b="1" i="1" dirty="0" smtClean="0">
                          <a:solidFill>
                            <a:schemeClr val="tx1"/>
                          </a:solidFill>
                        </a:rPr>
                        <a:t>                                                                  </a:t>
                      </a:r>
                      <a:r>
                        <a:rPr lang="en-US" sz="3200" b="1" i="1" dirty="0" smtClean="0">
                          <a:solidFill>
                            <a:schemeClr val="tx1"/>
                          </a:solidFill>
                        </a:rPr>
                        <a:t>Deaf</a:t>
                      </a:r>
                      <a:r>
                        <a:rPr lang="en-US" sz="3200" i="1" dirty="0" smtClean="0">
                          <a:solidFill>
                            <a:schemeClr val="tx1"/>
                          </a:solidFill>
                        </a:rPr>
                        <a:t> /</a:t>
                      </a:r>
                      <a:r>
                        <a:rPr lang="en-US" sz="3200" b="1" i="1" dirty="0" err="1" smtClean="0">
                          <a:solidFill>
                            <a:schemeClr val="tx1"/>
                          </a:solidFill>
                        </a:rPr>
                        <a:t>def</a:t>
                      </a:r>
                      <a:r>
                        <a:rPr lang="en-US" sz="3200" i="1" dirty="0" smtClean="0">
                          <a:solidFill>
                            <a:schemeClr val="tx1"/>
                          </a:solidFill>
                        </a:rPr>
                        <a:t>/  </a:t>
                      </a:r>
                      <a:r>
                        <a:rPr lang="en-US" sz="3200" b="1" i="1" dirty="0" smtClean="0">
                          <a:solidFill>
                            <a:schemeClr val="tx1"/>
                          </a:solidFill>
                        </a:rPr>
                        <a:t>unable to hear</a:t>
                      </a:r>
                    </a:p>
                    <a:p>
                      <a:r>
                        <a:rPr lang="en-US" sz="3200" b="1" i="1" dirty="0" smtClean="0">
                          <a:solidFill>
                            <a:schemeClr val="tx1"/>
                          </a:solidFill>
                        </a:rPr>
                        <a:t>                                     She was born</a:t>
                      </a:r>
                      <a:r>
                        <a:rPr lang="en-US" sz="3200" i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3200" b="1" i="1" dirty="0" smtClean="0">
                          <a:solidFill>
                            <a:srgbClr val="FF0000"/>
                          </a:solidFill>
                        </a:rPr>
                        <a:t>deaf</a:t>
                      </a:r>
                      <a:r>
                        <a:rPr lang="en-US" sz="3200" i="1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r>
                        <a:rPr lang="en-US" sz="3200" i="1" dirty="0" smtClean="0">
                          <a:solidFill>
                            <a:schemeClr val="tx1"/>
                          </a:solidFill>
                        </a:rPr>
                        <a:t>                                     </a:t>
                      </a:r>
                      <a:r>
                        <a:rPr lang="en-US" sz="3200" b="1" i="1" dirty="0" smtClean="0">
                          <a:solidFill>
                            <a:srgbClr val="FF0000"/>
                          </a:solidFill>
                        </a:rPr>
                        <a:t>Partially deaf</a:t>
                      </a:r>
                      <a:endParaRPr lang="en-US" dirty="0" smtClean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l"/>
                      <a:r>
                        <a:rPr lang="en-US" sz="1800" b="1" i="1" dirty="0" smtClean="0">
                          <a:solidFill>
                            <a:schemeClr val="tx1"/>
                          </a:solidFill>
                        </a:rPr>
                        <a:t>                                                 </a:t>
                      </a:r>
                      <a:r>
                        <a:rPr lang="en-US" sz="1800" b="1" i="1" baseline="0" dirty="0" smtClean="0">
                          <a:solidFill>
                            <a:schemeClr val="tx1"/>
                          </a:solidFill>
                        </a:rPr>
                        <a:t>                </a:t>
                      </a:r>
                      <a:r>
                        <a:rPr lang="en-US" sz="3200" b="1" i="1" dirty="0" smtClean="0">
                          <a:solidFill>
                            <a:srgbClr val="C00000"/>
                          </a:solidFill>
                        </a:rPr>
                        <a:t>Sign language </a:t>
                      </a:r>
                      <a:r>
                        <a:rPr lang="en-US" sz="3200" b="1" i="1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en-US" sz="3200" b="1" i="1" dirty="0" err="1" smtClean="0">
                          <a:solidFill>
                            <a:schemeClr val="tx1"/>
                          </a:solidFill>
                        </a:rPr>
                        <a:t>saɪn</a:t>
                      </a:r>
                      <a:r>
                        <a:rPr lang="en-US" sz="3200" b="1" i="1" dirty="0" smtClean="0">
                          <a:solidFill>
                            <a:schemeClr val="tx1"/>
                          </a:solidFill>
                        </a:rPr>
                        <a:t> ˈ</a:t>
                      </a:r>
                      <a:r>
                        <a:rPr lang="en-US" sz="3200" b="1" i="1" dirty="0" err="1" smtClean="0">
                          <a:solidFill>
                            <a:schemeClr val="tx1"/>
                          </a:solidFill>
                        </a:rPr>
                        <a:t>læŋgwɪʤ</a:t>
                      </a:r>
                      <a:r>
                        <a:rPr lang="en-US" sz="3200" b="1" i="1" dirty="0" smtClean="0">
                          <a:solidFill>
                            <a:schemeClr val="tx1"/>
                          </a:solidFill>
                        </a:rPr>
                        <a:t> / a              </a:t>
                      </a:r>
                    </a:p>
                    <a:p>
                      <a:pPr algn="l"/>
                      <a:r>
                        <a:rPr lang="en-US" sz="3200" b="1" i="1" dirty="0" smtClean="0">
                          <a:solidFill>
                            <a:schemeClr val="tx1"/>
                          </a:solidFill>
                        </a:rPr>
                        <a:t>                                     system of hand movements used for           </a:t>
                      </a:r>
                    </a:p>
                    <a:p>
                      <a:pPr algn="l"/>
                      <a:r>
                        <a:rPr lang="en-US" sz="3200" b="1" i="1" dirty="0" smtClean="0">
                          <a:solidFill>
                            <a:schemeClr val="tx1"/>
                          </a:solidFill>
                        </a:rPr>
                        <a:t>                                     communication especially by people              </a:t>
                      </a:r>
                    </a:p>
                    <a:p>
                      <a:pPr algn="l"/>
                      <a:r>
                        <a:rPr lang="en-US" sz="3200" b="1" i="1" dirty="0" smtClean="0">
                          <a:solidFill>
                            <a:schemeClr val="tx1"/>
                          </a:solidFill>
                        </a:rPr>
                        <a:t>                                     who</a:t>
                      </a:r>
                      <a:r>
                        <a:rPr lang="en-US" sz="3200" b="1" i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3200" b="1" i="1" dirty="0" smtClean="0">
                          <a:solidFill>
                            <a:schemeClr val="tx1"/>
                          </a:solidFill>
                        </a:rPr>
                        <a:t>are deaf</a:t>
                      </a:r>
                      <a:endParaRPr lang="en-US" b="1" dirty="0" smtClean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pic>
        <p:nvPicPr>
          <p:cNvPr id="4" name="Picture 3" descr="D:\test\98-99\Alborz\98-99\Vision 2\قایل های فیلم برداری\lesson 1\downloa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538" y="2501432"/>
            <a:ext cx="3162300" cy="156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test\98-99\Alborz\98-99\Vision 2\قایل های فیلم برداری\lesson 1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538" y="4649366"/>
            <a:ext cx="31623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013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rtl="0" fontAlgn="t"/>
            <a:endParaRPr lang="en-US" dirty="0"/>
          </a:p>
          <a:p>
            <a:pPr rtl="0" fontAlgn="t"/>
            <a:endParaRPr lang="en-US" b="1" i="1" dirty="0" smtClean="0"/>
          </a:p>
          <a:p>
            <a:pPr rtl="0" fontAlgn="t"/>
            <a:endParaRPr lang="en-US" b="1" i="1" dirty="0"/>
          </a:p>
          <a:p>
            <a:pPr rtl="0" fontAlgn="t"/>
            <a:endParaRPr lang="en-US" b="1" i="1" dirty="0" smtClean="0"/>
          </a:p>
          <a:p>
            <a:pPr rtl="0" fontAlgn="t"/>
            <a:endParaRPr lang="en-US" dirty="0"/>
          </a:p>
          <a:p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769676"/>
              </p:ext>
            </p:extLst>
          </p:nvPr>
        </p:nvGraphicFramePr>
        <p:xfrm>
          <a:off x="284202" y="719666"/>
          <a:ext cx="10515602" cy="524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0533"/>
                <a:gridCol w="6895069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3200" b="1" i="1" dirty="0" smtClean="0">
                          <a:solidFill>
                            <a:schemeClr val="tx1"/>
                          </a:solidFill>
                        </a:rPr>
                        <a:t>Communicate /</a:t>
                      </a:r>
                      <a:r>
                        <a:rPr lang="en-US" sz="3200" b="1" i="1" dirty="0" err="1" smtClean="0">
                          <a:solidFill>
                            <a:schemeClr val="tx1"/>
                          </a:solidFill>
                        </a:rPr>
                        <a:t>kəˈmjuːnɪkeɪt</a:t>
                      </a:r>
                      <a:r>
                        <a:rPr lang="en-US" sz="3200" b="1" i="1" dirty="0" smtClean="0">
                          <a:solidFill>
                            <a:schemeClr val="tx1"/>
                          </a:solidFill>
                        </a:rPr>
                        <a:t>/  to share information with others by speaking, writing, moving your body, or using other signals</a:t>
                      </a:r>
                    </a:p>
                    <a:p>
                      <a:pPr rtl="0" fontAlgn="t"/>
                      <a:endParaRPr lang="en-US" sz="3200" dirty="0" smtClean="0">
                        <a:solidFill>
                          <a:schemeClr val="tx1"/>
                        </a:solidFill>
                      </a:endParaRPr>
                    </a:p>
                    <a:p>
                      <a:pPr rtl="0" fontAlgn="t"/>
                      <a:r>
                        <a:rPr lang="en-US" sz="3200" b="1" i="1" dirty="0" smtClean="0">
                          <a:solidFill>
                            <a:schemeClr val="tx1"/>
                          </a:solidFill>
                        </a:rPr>
                        <a:t>They </a:t>
                      </a:r>
                      <a:r>
                        <a:rPr lang="en-US" sz="3200" b="1" i="1" dirty="0" smtClean="0">
                          <a:solidFill>
                            <a:srgbClr val="FF0000"/>
                          </a:solidFill>
                        </a:rPr>
                        <a:t>communicated</a:t>
                      </a:r>
                      <a:r>
                        <a:rPr lang="en-US" sz="3200" b="1" i="1" dirty="0" smtClean="0">
                          <a:solidFill>
                            <a:schemeClr val="tx1"/>
                          </a:solidFill>
                        </a:rPr>
                        <a:t> in sign language.</a:t>
                      </a:r>
                      <a:endParaRPr lang="en-US" sz="3200" dirty="0" smtClean="0">
                        <a:solidFill>
                          <a:schemeClr val="tx1"/>
                        </a:solidFill>
                      </a:endParaRPr>
                    </a:p>
                    <a:p>
                      <a:pPr rtl="0" fontAlgn="t"/>
                      <a:r>
                        <a:rPr lang="en-US" sz="3200" b="1" i="1" dirty="0" smtClean="0">
                          <a:solidFill>
                            <a:schemeClr val="tx1"/>
                          </a:solidFill>
                        </a:rPr>
                        <a:t>Dolphins use sound to </a:t>
                      </a:r>
                      <a:r>
                        <a:rPr lang="en-US" sz="3200" b="1" i="1" dirty="0" smtClean="0">
                          <a:solidFill>
                            <a:srgbClr val="FF0000"/>
                          </a:solidFill>
                        </a:rPr>
                        <a:t>communicate</a:t>
                      </a:r>
                      <a:r>
                        <a:rPr lang="en-US" sz="3200" b="1" i="1" dirty="0" smtClean="0">
                          <a:solidFill>
                            <a:schemeClr val="tx1"/>
                          </a:solidFill>
                        </a:rPr>
                        <a:t> with each other.</a:t>
                      </a:r>
                    </a:p>
                    <a:p>
                      <a:endParaRPr lang="en-US" sz="18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3200" i="1" dirty="0" smtClean="0">
                          <a:solidFill>
                            <a:schemeClr val="tx1"/>
                          </a:solidFill>
                        </a:rPr>
                        <a:t>Speech is the fastest </a:t>
                      </a:r>
                      <a:r>
                        <a:rPr lang="en-US" sz="3200" i="1" dirty="0" smtClean="0">
                          <a:solidFill>
                            <a:srgbClr val="FF0000"/>
                          </a:solidFill>
                        </a:rPr>
                        <a:t>method /means of communication</a:t>
                      </a:r>
                      <a:r>
                        <a:rPr lang="en-US" sz="3200" i="1" dirty="0" smtClean="0">
                          <a:solidFill>
                            <a:schemeClr val="tx1"/>
                          </a:solidFill>
                        </a:rPr>
                        <a:t> between people. 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pic>
        <p:nvPicPr>
          <p:cNvPr id="4" name="Picture 2" descr="D:\test\98-99\Alborz\98-99\Vision 2\قایل های فیلم برداری\lesson 1\imag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96" y="1147775"/>
            <a:ext cx="345638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598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D:\test\98-99\Alborz\98-99\Vision 2\قایل های فیلم برداری\lesson 1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295" y="617487"/>
            <a:ext cx="410445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D:\test\98-99\Alborz\98-99\Vision 2\قایل های فیلم برداری\lesson 1\downlo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625" y="599374"/>
            <a:ext cx="3816424" cy="2132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850" y="3541471"/>
            <a:ext cx="3076575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 descr="D:\test\98-99\Alborz\98-99\Vision 2\قایل های فیلم برداری\lesson 1\download (1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625" y="3582964"/>
            <a:ext cx="3672408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1273880" y="2732037"/>
            <a:ext cx="30910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/>
              <a:t>Different languages</a:t>
            </a:r>
            <a:endParaRPr lang="en-US" sz="2800" dirty="0"/>
          </a:p>
        </p:txBody>
      </p:sp>
      <p:sp>
        <p:nvSpPr>
          <p:cNvPr id="9" name="Rectangle 8"/>
          <p:cNvSpPr/>
          <p:nvPr/>
        </p:nvSpPr>
        <p:spPr>
          <a:xfrm>
            <a:off x="6694169" y="2885925"/>
            <a:ext cx="22326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/>
              <a:t>Sign language</a:t>
            </a:r>
          </a:p>
        </p:txBody>
      </p:sp>
      <p:sp>
        <p:nvSpPr>
          <p:cNvPr id="10" name="Rectangle 9"/>
          <p:cNvSpPr/>
          <p:nvPr/>
        </p:nvSpPr>
        <p:spPr>
          <a:xfrm>
            <a:off x="954861" y="5392914"/>
            <a:ext cx="39333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/>
              <a:t>Communicating thoughts</a:t>
            </a:r>
            <a:endParaRPr lang="en-US" sz="2800" dirty="0"/>
          </a:p>
        </p:txBody>
      </p:sp>
      <p:sp>
        <p:nvSpPr>
          <p:cNvPr id="11" name="Rectangle 10"/>
          <p:cNvSpPr/>
          <p:nvPr/>
        </p:nvSpPr>
        <p:spPr>
          <a:xfrm>
            <a:off x="6490268" y="5409671"/>
            <a:ext cx="29284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/>
              <a:t>Traffic / road signs</a:t>
            </a:r>
          </a:p>
        </p:txBody>
      </p:sp>
    </p:spTree>
    <p:extLst>
      <p:ext uri="{BB962C8B-B14F-4D97-AF65-F5344CB8AC3E}">
        <p14:creationId xmlns:p14="http://schemas.microsoft.com/office/powerpoint/2010/main" val="63025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41" y="452394"/>
            <a:ext cx="9873048" cy="394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48281" y="4272677"/>
            <a:ext cx="1068859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342900" indent="-342900">
              <a:buAutoNum type="arabicPeriod"/>
            </a:pPr>
            <a:r>
              <a:rPr lang="en-US" b="1" dirty="0"/>
              <a:t>Russia / </a:t>
            </a:r>
            <a:r>
              <a:rPr lang="en-US" b="1" dirty="0">
                <a:solidFill>
                  <a:srgbClr val="C00000"/>
                </a:solidFill>
              </a:rPr>
              <a:t>Russian</a:t>
            </a:r>
            <a:r>
              <a:rPr lang="en-US" b="1" dirty="0"/>
              <a:t>           </a:t>
            </a:r>
            <a:r>
              <a:rPr lang="en-US" b="1" dirty="0" smtClean="0"/>
              <a:t>  2</a:t>
            </a:r>
            <a:r>
              <a:rPr lang="en-US" b="1" dirty="0"/>
              <a:t>. China / </a:t>
            </a:r>
            <a:r>
              <a:rPr lang="en-US" b="1" dirty="0">
                <a:solidFill>
                  <a:srgbClr val="C00000"/>
                </a:solidFill>
              </a:rPr>
              <a:t>Chinese</a:t>
            </a:r>
            <a:r>
              <a:rPr lang="en-US" b="1" dirty="0"/>
              <a:t>                  </a:t>
            </a:r>
            <a:r>
              <a:rPr lang="en-US" b="1" dirty="0" smtClean="0"/>
              <a:t> </a:t>
            </a:r>
            <a:r>
              <a:rPr lang="en-US" b="1" dirty="0"/>
              <a:t>3. Iran / </a:t>
            </a:r>
            <a:r>
              <a:rPr lang="en-US" b="1" dirty="0">
                <a:solidFill>
                  <a:srgbClr val="C00000"/>
                </a:solidFill>
              </a:rPr>
              <a:t>Persian</a:t>
            </a:r>
            <a:r>
              <a:rPr lang="en-US" b="1" dirty="0"/>
              <a:t>                    </a:t>
            </a:r>
            <a:r>
              <a:rPr lang="en-US" b="1" dirty="0" smtClean="0"/>
              <a:t>4</a:t>
            </a:r>
            <a:r>
              <a:rPr lang="en-US" b="1" dirty="0"/>
              <a:t>. Iraq / </a:t>
            </a:r>
            <a:r>
              <a:rPr lang="en-US" b="1" dirty="0">
                <a:solidFill>
                  <a:srgbClr val="C00000"/>
                </a:solidFill>
              </a:rPr>
              <a:t>Arabic                             </a:t>
            </a:r>
          </a:p>
          <a:p>
            <a:pPr marL="342900" indent="-342900">
              <a:buAutoNum type="arabicPeriod" startAt="5"/>
            </a:pPr>
            <a:r>
              <a:rPr lang="en-US" b="1" dirty="0"/>
              <a:t>Saudi Arabia / </a:t>
            </a:r>
            <a:r>
              <a:rPr lang="en-US" b="1" dirty="0">
                <a:solidFill>
                  <a:srgbClr val="C00000"/>
                </a:solidFill>
              </a:rPr>
              <a:t>Arabic</a:t>
            </a:r>
            <a:r>
              <a:rPr lang="en-US" b="1" dirty="0"/>
              <a:t>    </a:t>
            </a:r>
            <a:r>
              <a:rPr lang="en-US" b="1" dirty="0" smtClean="0"/>
              <a:t>6</a:t>
            </a:r>
            <a:r>
              <a:rPr lang="en-US" b="1" dirty="0"/>
              <a:t>. India / </a:t>
            </a:r>
            <a:r>
              <a:rPr lang="en-US" b="1" dirty="0">
                <a:solidFill>
                  <a:srgbClr val="C00000"/>
                </a:solidFill>
              </a:rPr>
              <a:t>Hindi</a:t>
            </a:r>
            <a:r>
              <a:rPr lang="en-US" b="1" dirty="0"/>
              <a:t> or </a:t>
            </a:r>
            <a:r>
              <a:rPr lang="en-US" b="1" dirty="0">
                <a:solidFill>
                  <a:srgbClr val="C00000"/>
                </a:solidFill>
              </a:rPr>
              <a:t>English</a:t>
            </a:r>
            <a:r>
              <a:rPr lang="en-US" b="1" dirty="0"/>
              <a:t>      </a:t>
            </a:r>
            <a:r>
              <a:rPr lang="en-US" b="1" dirty="0" smtClean="0"/>
              <a:t>7</a:t>
            </a:r>
            <a:r>
              <a:rPr lang="en-US" b="1" dirty="0"/>
              <a:t>. Bangladesh / </a:t>
            </a:r>
            <a:r>
              <a:rPr lang="en-US" b="1" dirty="0">
                <a:solidFill>
                  <a:srgbClr val="C00000"/>
                </a:solidFill>
              </a:rPr>
              <a:t>Bengali</a:t>
            </a:r>
            <a:r>
              <a:rPr lang="en-US" b="1" dirty="0"/>
              <a:t>       </a:t>
            </a:r>
            <a:r>
              <a:rPr lang="en-US" b="1" dirty="0" smtClean="0"/>
              <a:t>8</a:t>
            </a:r>
            <a:r>
              <a:rPr lang="en-US" b="1" dirty="0"/>
              <a:t>. Mongolia / </a:t>
            </a:r>
            <a:r>
              <a:rPr lang="en-US" b="1" dirty="0">
                <a:solidFill>
                  <a:srgbClr val="C00000"/>
                </a:solidFill>
              </a:rPr>
              <a:t>Mongolian</a:t>
            </a:r>
          </a:p>
          <a:p>
            <a:r>
              <a:rPr lang="en-US" b="1" dirty="0"/>
              <a:t>9. Kazakhstan / </a:t>
            </a:r>
            <a:r>
              <a:rPr lang="en-US" b="1" dirty="0">
                <a:solidFill>
                  <a:srgbClr val="C00000"/>
                </a:solidFill>
              </a:rPr>
              <a:t>Russian</a:t>
            </a:r>
            <a:r>
              <a:rPr lang="en-US" b="1" dirty="0"/>
              <a:t>     </a:t>
            </a:r>
            <a:r>
              <a:rPr lang="en-US" b="1" dirty="0" smtClean="0"/>
              <a:t>10</a:t>
            </a:r>
            <a:r>
              <a:rPr lang="en-US" b="1" dirty="0"/>
              <a:t>. Pakistan / </a:t>
            </a:r>
            <a:r>
              <a:rPr lang="en-US" b="1" dirty="0">
                <a:solidFill>
                  <a:srgbClr val="C00000"/>
                </a:solidFill>
              </a:rPr>
              <a:t>Urdu</a:t>
            </a:r>
            <a:r>
              <a:rPr lang="en-US" b="1" dirty="0"/>
              <a:t>                 </a:t>
            </a:r>
            <a:r>
              <a:rPr lang="en-US" b="1" dirty="0" smtClean="0"/>
              <a:t>11</a:t>
            </a:r>
            <a:r>
              <a:rPr lang="en-US" b="1" dirty="0"/>
              <a:t>. Afghanistan / </a:t>
            </a:r>
            <a:r>
              <a:rPr lang="en-US" b="1" dirty="0">
                <a:solidFill>
                  <a:srgbClr val="C00000"/>
                </a:solidFill>
              </a:rPr>
              <a:t>Afghan</a:t>
            </a:r>
            <a:r>
              <a:rPr lang="en-US" b="1" dirty="0"/>
              <a:t>     </a:t>
            </a:r>
            <a:r>
              <a:rPr lang="en-US" b="1" dirty="0" smtClean="0"/>
              <a:t>12</a:t>
            </a:r>
            <a:r>
              <a:rPr lang="en-US" b="1" dirty="0"/>
              <a:t>. Turkmenistan / </a:t>
            </a:r>
            <a:r>
              <a:rPr lang="en-US" b="1" dirty="0">
                <a:solidFill>
                  <a:srgbClr val="C00000"/>
                </a:solidFill>
              </a:rPr>
              <a:t>Turkmen</a:t>
            </a:r>
          </a:p>
        </p:txBody>
      </p:sp>
    </p:spTree>
    <p:extLst>
      <p:ext uri="{BB962C8B-B14F-4D97-AF65-F5344CB8AC3E}">
        <p14:creationId xmlns:p14="http://schemas.microsoft.com/office/powerpoint/2010/main" val="212386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54" y="570499"/>
            <a:ext cx="2016224" cy="1512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434424" y="2355334"/>
            <a:ext cx="31727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Turn off your mobile phone.</a:t>
            </a:r>
            <a:endParaRPr lang="en-US" sz="20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023" y="519699"/>
            <a:ext cx="2088232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4325134" y="2355334"/>
            <a:ext cx="33028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There is a parking lot around.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8669" y="570498"/>
            <a:ext cx="2304256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8181076" y="2386112"/>
            <a:ext cx="21393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Do not swim here.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538" y="3329010"/>
            <a:ext cx="2160240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34424" y="4901396"/>
            <a:ext cx="29340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You are near a restaurant.</a:t>
            </a: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003" y="3159733"/>
            <a:ext cx="2448272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4138865" y="4932174"/>
            <a:ext cx="37326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Keep</a:t>
            </a:r>
            <a:r>
              <a:rPr lang="en-US" b="1" dirty="0"/>
              <a:t> off the grass. / No trespassing. </a:t>
            </a:r>
          </a:p>
        </p:txBody>
      </p:sp>
      <p:sp>
        <p:nvSpPr>
          <p:cNvPr id="13" name="AutoShape 2" descr="‪Top Quality Emoticon Quiet Emoji Shh Stock Vector (Royalty Free) 2306364709  | Shutterstock‬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589" y="3025031"/>
            <a:ext cx="2009775" cy="177556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8385121" y="4932174"/>
            <a:ext cx="1878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Please be quiet.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5538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2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19100" y="363915"/>
            <a:ext cx="102743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/>
              <a:t>Conversation</a:t>
            </a:r>
            <a:endParaRPr lang="en-US" sz="2400" b="1" i="1" dirty="0" smtClean="0"/>
          </a:p>
          <a:p>
            <a:r>
              <a:rPr lang="en-US" sz="2800" b="1" i="1" dirty="0" smtClean="0"/>
              <a:t>Besides</a:t>
            </a:r>
            <a:r>
              <a:rPr lang="en-US" sz="2800" i="1" dirty="0" smtClean="0"/>
              <a:t> </a:t>
            </a:r>
            <a:r>
              <a:rPr lang="en-US" sz="2800" i="1" dirty="0"/>
              <a:t>/</a:t>
            </a:r>
            <a:r>
              <a:rPr lang="en-US" sz="2800" i="1" dirty="0" err="1"/>
              <a:t>bɪˈsaɪdz</a:t>
            </a:r>
            <a:r>
              <a:rPr lang="en-US" sz="2800" i="1" dirty="0"/>
              <a:t>/ in addition to something or someone</a:t>
            </a:r>
          </a:p>
          <a:p>
            <a:r>
              <a:rPr lang="en-US" sz="2800" b="1" i="1" dirty="0"/>
              <a:t>Besides</a:t>
            </a:r>
            <a:r>
              <a:rPr lang="en-US" sz="2800" i="1" dirty="0"/>
              <a:t> teaching, he also writes novels in his free time.</a:t>
            </a:r>
          </a:p>
          <a:p>
            <a:endParaRPr lang="en-US" sz="2800" i="1" dirty="0"/>
          </a:p>
          <a:p>
            <a:r>
              <a:rPr lang="en-US" sz="2800" b="1" i="1" dirty="0"/>
              <a:t>Mother</a:t>
            </a:r>
            <a:r>
              <a:rPr lang="en-US" sz="2800" i="1" dirty="0"/>
              <a:t> </a:t>
            </a:r>
            <a:r>
              <a:rPr lang="en-US" sz="2800" b="1" i="1" dirty="0"/>
              <a:t>tongue</a:t>
            </a:r>
            <a:r>
              <a:rPr lang="en-US" sz="2800" i="1" dirty="0"/>
              <a:t> /ˈ</a:t>
            </a:r>
            <a:r>
              <a:rPr lang="en-US" sz="2800" i="1" dirty="0" err="1"/>
              <a:t>mʌðɚr</a:t>
            </a:r>
            <a:r>
              <a:rPr lang="en-US" sz="2800" i="1" dirty="0"/>
              <a:t> ˈ</a:t>
            </a:r>
            <a:r>
              <a:rPr lang="en-US" sz="2800" i="1" dirty="0" err="1"/>
              <a:t>tʌŋ</a:t>
            </a:r>
            <a:r>
              <a:rPr lang="en-US" sz="2800" i="1" dirty="0"/>
              <a:t> / first language; the language that you first learn to speak when you’re a child</a:t>
            </a:r>
          </a:p>
          <a:p>
            <a:endParaRPr lang="en-US" sz="2800" i="1" dirty="0"/>
          </a:p>
          <a:p>
            <a:r>
              <a:rPr lang="en-US" sz="2800" b="1" i="1" dirty="0"/>
              <a:t>Experience</a:t>
            </a:r>
            <a:r>
              <a:rPr lang="en-US" sz="2800" i="1" dirty="0"/>
              <a:t> /</a:t>
            </a:r>
            <a:r>
              <a:rPr lang="en-US" sz="2800" i="1" dirty="0" err="1"/>
              <a:t>ɪkˈspirijəns</a:t>
            </a:r>
            <a:r>
              <a:rPr lang="en-US" sz="2800" i="1" dirty="0"/>
              <a:t>/ skill or knowledge that you get by doing </a:t>
            </a:r>
            <a:r>
              <a:rPr lang="en-US" sz="2800" i="1" dirty="0" err="1"/>
              <a:t>sth</a:t>
            </a:r>
            <a:endParaRPr lang="en-US" sz="2800" i="1" dirty="0"/>
          </a:p>
          <a:p>
            <a:r>
              <a:rPr lang="en-US" sz="2800" i="1" dirty="0"/>
              <a:t>Do you have any </a:t>
            </a:r>
            <a:r>
              <a:rPr lang="en-US" sz="2800" b="1" i="1" dirty="0"/>
              <a:t>previous experience </a:t>
            </a:r>
            <a:r>
              <a:rPr lang="en-US" sz="2800" i="1" dirty="0"/>
              <a:t>of this type of work? </a:t>
            </a:r>
            <a:endParaRPr lang="en-US" sz="2800" dirty="0"/>
          </a:p>
          <a:p>
            <a:r>
              <a:rPr lang="en-US" sz="2800" i="1" dirty="0"/>
              <a:t>Everyone </a:t>
            </a:r>
            <a:r>
              <a:rPr lang="en-US" sz="2800" b="1" i="1" dirty="0"/>
              <a:t>experiences</a:t>
            </a:r>
            <a:r>
              <a:rPr lang="en-US" sz="2800" i="1" dirty="0"/>
              <a:t> these problems at some time in their lives.</a:t>
            </a:r>
          </a:p>
          <a:p>
            <a:r>
              <a:rPr lang="en-US" sz="2800" i="1" dirty="0"/>
              <a:t> </a:t>
            </a:r>
            <a:endParaRPr lang="en-US" sz="2800" dirty="0"/>
          </a:p>
          <a:p>
            <a:r>
              <a:rPr lang="en-US" sz="2800" b="1" i="1" dirty="0"/>
              <a:t>Absolutely</a:t>
            </a:r>
            <a:r>
              <a:rPr lang="en-US" sz="2800" i="1" dirty="0"/>
              <a:t> /ˌ</a:t>
            </a:r>
            <a:r>
              <a:rPr lang="en-US" sz="2800" i="1" dirty="0" err="1"/>
              <a:t>æbsəˈluːtli</a:t>
            </a:r>
            <a:r>
              <a:rPr lang="en-US" sz="2800" i="1" dirty="0"/>
              <a:t>/ certainly; used to strongly agree with someone</a:t>
            </a:r>
          </a:p>
          <a:p>
            <a:r>
              <a:rPr lang="en-US" sz="2800" dirty="0"/>
              <a:t>You are </a:t>
            </a:r>
            <a:r>
              <a:rPr lang="en-US" sz="2800" b="1" dirty="0"/>
              <a:t>absolutely</a:t>
            </a:r>
            <a:r>
              <a:rPr lang="en-US" sz="2800" dirty="0"/>
              <a:t> right.</a:t>
            </a:r>
          </a:p>
        </p:txBody>
      </p:sp>
    </p:spTree>
    <p:extLst>
      <p:ext uri="{BB962C8B-B14F-4D97-AF65-F5344CB8AC3E}">
        <p14:creationId xmlns:p14="http://schemas.microsoft.com/office/powerpoint/2010/main" val="4068020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06400" y="592941"/>
            <a:ext cx="100711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/>
              <a:t>Fluently</a:t>
            </a:r>
            <a:r>
              <a:rPr lang="en-US" sz="2800" i="1" dirty="0"/>
              <a:t> /ˈ</a:t>
            </a:r>
            <a:r>
              <a:rPr lang="en-US" sz="2800" i="1" dirty="0" err="1"/>
              <a:t>fluːwəntli</a:t>
            </a:r>
            <a:r>
              <a:rPr lang="en-US" sz="2800" i="1" dirty="0"/>
              <a:t>/  able to speak a language easily and very well:  She is just four years old, but she can read </a:t>
            </a:r>
            <a:r>
              <a:rPr lang="en-US" sz="2800" b="1" i="1" dirty="0"/>
              <a:t>fluently</a:t>
            </a:r>
            <a:r>
              <a:rPr lang="en-US" sz="2800" i="1" dirty="0"/>
              <a:t>.</a:t>
            </a:r>
          </a:p>
          <a:p>
            <a:endParaRPr lang="en-US" sz="2800" i="1" dirty="0"/>
          </a:p>
          <a:p>
            <a:r>
              <a:rPr lang="en-US" sz="2800" b="1" i="1" dirty="0"/>
              <a:t>To</a:t>
            </a:r>
            <a:r>
              <a:rPr lang="en-US" sz="2800" i="1" dirty="0"/>
              <a:t> </a:t>
            </a:r>
            <a:r>
              <a:rPr lang="en-US" sz="2800" b="1" i="1" dirty="0"/>
              <a:t>be</a:t>
            </a:r>
            <a:r>
              <a:rPr lang="en-US" sz="2800" i="1" dirty="0"/>
              <a:t> </a:t>
            </a:r>
            <a:r>
              <a:rPr lang="en-US" sz="2800" b="1" i="1" dirty="0"/>
              <a:t>honest</a:t>
            </a:r>
            <a:r>
              <a:rPr lang="en-US" sz="2800" i="1" dirty="0"/>
              <a:t> / </a:t>
            </a:r>
            <a:r>
              <a:rPr lang="en-US" sz="2800" i="1" dirty="0" err="1"/>
              <a:t>tə</a:t>
            </a:r>
            <a:r>
              <a:rPr lang="en-US" sz="2800" i="1" dirty="0"/>
              <a:t> bi: ˈ</a:t>
            </a:r>
            <a:r>
              <a:rPr lang="en-US" sz="2800" i="1" dirty="0" err="1"/>
              <a:t>ɑːnəst</a:t>
            </a:r>
            <a:r>
              <a:rPr lang="en-US" sz="2800" i="1" dirty="0"/>
              <a:t>/ to tell the truth; honestly</a:t>
            </a:r>
          </a:p>
          <a:p>
            <a:r>
              <a:rPr lang="en-US" sz="2800" b="1" i="1" dirty="0"/>
              <a:t>To</a:t>
            </a:r>
            <a:r>
              <a:rPr lang="en-US" sz="2800" i="1" dirty="0"/>
              <a:t> </a:t>
            </a:r>
            <a:r>
              <a:rPr lang="en-US" sz="2800" b="1" i="1" dirty="0"/>
              <a:t>be</a:t>
            </a:r>
            <a:r>
              <a:rPr lang="en-US" sz="2800" i="1" dirty="0"/>
              <a:t> </a:t>
            </a:r>
            <a:r>
              <a:rPr lang="en-US" sz="2800" b="1" i="1" dirty="0"/>
              <a:t>honest, </a:t>
            </a:r>
            <a:r>
              <a:rPr lang="en-US" sz="2800" i="1" dirty="0"/>
              <a:t> it was one of the worst books I’ve ever read.</a:t>
            </a:r>
          </a:p>
          <a:p>
            <a:endParaRPr lang="en-US" sz="2800" i="1" dirty="0"/>
          </a:p>
          <a:p>
            <a:r>
              <a:rPr lang="en-US" sz="2800" b="1" i="1" dirty="0"/>
              <a:t>Point</a:t>
            </a:r>
            <a:r>
              <a:rPr lang="ar-SA" sz="2800" b="1" i="1" dirty="0"/>
              <a:t>  </a:t>
            </a:r>
            <a:r>
              <a:rPr lang="en-US" sz="2800" dirty="0"/>
              <a:t>/ˈ</a:t>
            </a:r>
            <a:r>
              <a:rPr lang="en-US" sz="2800" dirty="0" err="1"/>
              <a:t>poɪnt</a:t>
            </a:r>
            <a:r>
              <a:rPr lang="en-US" sz="2800" dirty="0"/>
              <a:t>/ an idea that you try to make other people accept or understand; the main idea</a:t>
            </a:r>
          </a:p>
          <a:p>
            <a:r>
              <a:rPr lang="en-US" sz="2800" i="1" dirty="0"/>
              <a:t>I think I missed the </a:t>
            </a:r>
            <a:r>
              <a:rPr lang="en-US" sz="2800" b="1" i="1" dirty="0"/>
              <a:t>point</a:t>
            </a:r>
            <a:r>
              <a:rPr lang="en-US" sz="2800" i="1" dirty="0"/>
              <a:t>.</a:t>
            </a:r>
          </a:p>
          <a:p>
            <a:r>
              <a:rPr lang="en-US" sz="2800" i="1" dirty="0"/>
              <a:t>That’s the </a:t>
            </a:r>
            <a:r>
              <a:rPr lang="en-US" sz="2800" b="1" i="1" dirty="0"/>
              <a:t>point</a:t>
            </a:r>
            <a:r>
              <a:rPr lang="en-US" sz="2800" i="1" dirty="0"/>
              <a:t>.</a:t>
            </a:r>
          </a:p>
          <a:p>
            <a:endParaRPr lang="en-US" sz="2800" dirty="0"/>
          </a:p>
          <a:p>
            <a:r>
              <a:rPr lang="en-US" sz="2800" b="1" dirty="0"/>
              <a:t>Translate</a:t>
            </a:r>
            <a:r>
              <a:rPr lang="en-US" sz="2800" dirty="0"/>
              <a:t> / </a:t>
            </a:r>
            <a:r>
              <a:rPr lang="en-US" sz="2800" dirty="0" err="1"/>
              <a:t>trænsˈleɪt</a:t>
            </a:r>
            <a:r>
              <a:rPr lang="en-US" sz="2800" dirty="0"/>
              <a:t> / to change from one language to another</a:t>
            </a:r>
          </a:p>
          <a:p>
            <a:r>
              <a:rPr lang="en-US" sz="2800" i="1" dirty="0"/>
              <a:t>Can you help me </a:t>
            </a:r>
            <a:r>
              <a:rPr lang="en-US" sz="2800" b="1" i="1" dirty="0"/>
              <a:t>translate</a:t>
            </a:r>
            <a:r>
              <a:rPr lang="en-US" sz="2800" i="1" dirty="0"/>
              <a:t> this letter into English?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6820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372</TotalTime>
  <Words>365</Words>
  <Application>Microsoft Office PowerPoint</Application>
  <PresentationFormat>Widescreen</PresentationFormat>
  <Paragraphs>81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 Afsaneh</vt:lpstr>
      <vt:lpstr>A Chamran</vt:lpstr>
      <vt:lpstr>A Dastan</vt:lpstr>
      <vt:lpstr>Adobe Arabic SHIN</vt:lpstr>
      <vt:lpstr>Arial</vt:lpstr>
      <vt:lpstr>B Titr</vt:lpstr>
      <vt:lpstr>B Yekan</vt:lpstr>
      <vt:lpstr>Calibri</vt:lpstr>
      <vt:lpstr>Calibri Light</vt:lpstr>
      <vt:lpstr>Webdings</vt:lpstr>
      <vt:lpstr>Office Theme</vt:lpstr>
      <vt:lpstr>Vision 2: lesson 1 Understanding People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DELL</cp:lastModifiedBy>
  <cp:revision>40</cp:revision>
  <dcterms:created xsi:type="dcterms:W3CDTF">2020-06-02T04:12:05Z</dcterms:created>
  <dcterms:modified xsi:type="dcterms:W3CDTF">2024-07-07T18:26:27Z</dcterms:modified>
</cp:coreProperties>
</file>