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4" r:id="rId7"/>
    <p:sldId id="275" r:id="rId8"/>
    <p:sldId id="27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:a16="http://schemas.microsoft.com/office/drawing/2014/main" xmlns="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:a16="http://schemas.microsoft.com/office/drawing/2014/main" xmlns="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xmlns="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xmlns="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xmlns="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xmlns="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xmlns="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xmlns="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B0083C-ABE6-4C38-A822-017C4C9F20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en-US" b="1" dirty="0"/>
              <a:t>Reading :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New </a:t>
            </a:r>
            <a:r>
              <a:rPr lang="en-US" b="1" dirty="0"/>
              <a:t>words and expressions</a:t>
            </a:r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0BEA13D-28B2-4182-B086-239EE8803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en-US" sz="3200" b="1" dirty="0" smtClean="0"/>
              <a:t>Mohammad </a:t>
            </a:r>
            <a:r>
              <a:rPr lang="en-US" sz="3200" b="1" dirty="0" err="1" smtClean="0"/>
              <a:t>Hossein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Shakouri</a:t>
            </a:r>
            <a:endParaRPr lang="fa-IR" sz="3200" b="1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60" y="404665"/>
            <a:ext cx="3030632" cy="228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60800" y="502335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err="1"/>
              <a:t>Mazandaran</a:t>
            </a:r>
            <a:r>
              <a:rPr lang="en-US" sz="2800" b="1" dirty="0"/>
              <a:t> is one of the best farming </a:t>
            </a:r>
            <a:r>
              <a:rPr lang="en-US" sz="2800" b="1" dirty="0">
                <a:solidFill>
                  <a:srgbClr val="FF0000"/>
                </a:solidFill>
              </a:rPr>
              <a:t>regions</a:t>
            </a:r>
            <a:r>
              <a:rPr lang="en-US" sz="2800" b="1" dirty="0"/>
              <a:t> of Iran.</a:t>
            </a:r>
          </a:p>
          <a:p>
            <a:r>
              <a:rPr lang="en-US" sz="2800" b="1" dirty="0"/>
              <a:t>The </a:t>
            </a:r>
            <a:r>
              <a:rPr lang="en-US" sz="2800" b="1" dirty="0">
                <a:solidFill>
                  <a:srgbClr val="FF0000"/>
                </a:solidFill>
              </a:rPr>
              <a:t>regional</a:t>
            </a:r>
            <a:r>
              <a:rPr lang="en-US" sz="2800" b="1" dirty="0"/>
              <a:t> newspapers say police found the missing child.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60" y="3183384"/>
            <a:ext cx="3030632" cy="217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962400" y="3424535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/>
              <a:t>Asia is the largest </a:t>
            </a:r>
            <a:r>
              <a:rPr lang="en-US" sz="2800" b="1" dirty="0">
                <a:solidFill>
                  <a:srgbClr val="FF0000"/>
                </a:solidFill>
              </a:rPr>
              <a:t>continent</a:t>
            </a:r>
            <a:r>
              <a:rPr lang="en-US" sz="2800" b="1" dirty="0"/>
              <a:t> of the world.</a:t>
            </a:r>
          </a:p>
          <a:p>
            <a:r>
              <a:rPr lang="en-US" sz="2800" b="1" dirty="0"/>
              <a:t>There are six </a:t>
            </a:r>
            <a:r>
              <a:rPr lang="en-US" sz="2800" b="1" dirty="0">
                <a:solidFill>
                  <a:srgbClr val="FF0000"/>
                </a:solidFill>
              </a:rPr>
              <a:t>continents </a:t>
            </a:r>
            <a:r>
              <a:rPr lang="en-US" sz="2800" b="1" dirty="0"/>
              <a:t>in the world: Asia, Africa, Europe, Australia, Americas, and Antarctica.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189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:\test\98-99\Alborz\98-99\Vision 2\قایل های فیلم برداری\lesson 1\download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9" y="516235"/>
            <a:ext cx="2548486" cy="205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746500" y="69403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/>
              <a:t>Does water really </a:t>
            </a:r>
            <a:r>
              <a:rPr lang="en-US" sz="2400" b="1" dirty="0">
                <a:solidFill>
                  <a:srgbClr val="FF0000"/>
                </a:solidFill>
              </a:rPr>
              <a:t>exist</a:t>
            </a:r>
            <a:r>
              <a:rPr lang="en-US" sz="2400" b="1" dirty="0"/>
              <a:t> on Mars?</a:t>
            </a:r>
          </a:p>
          <a:p>
            <a:r>
              <a:rPr lang="en-US" sz="2400" b="1" dirty="0"/>
              <a:t>They can’t </a:t>
            </a:r>
            <a:r>
              <a:rPr lang="en-US" sz="2400" b="1" dirty="0">
                <a:solidFill>
                  <a:srgbClr val="FF0000"/>
                </a:solidFill>
              </a:rPr>
              <a:t>exist</a:t>
            </a:r>
            <a:r>
              <a:rPr lang="en-US" sz="2400" b="1" dirty="0"/>
              <a:t> on the money he’s earning.</a:t>
            </a:r>
          </a:p>
          <a:p>
            <a:r>
              <a:rPr lang="en-US" sz="2400" b="1" dirty="0"/>
              <a:t>I was unaware of his </a:t>
            </a:r>
            <a:r>
              <a:rPr lang="en-US" sz="2400" b="1" dirty="0">
                <a:solidFill>
                  <a:srgbClr val="FF0000"/>
                </a:solidFill>
              </a:rPr>
              <a:t>existence</a:t>
            </a:r>
            <a:r>
              <a:rPr lang="en-US" sz="2400" b="1" dirty="0"/>
              <a:t> until today.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68" y="2763004"/>
            <a:ext cx="254848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746500" y="290744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/>
              <a:t>Spanish is Diego’s </a:t>
            </a:r>
            <a:r>
              <a:rPr lang="en-US" sz="2400" b="1" dirty="0">
                <a:solidFill>
                  <a:srgbClr val="FF0000"/>
                </a:solidFill>
              </a:rPr>
              <a:t>native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/ local </a:t>
            </a:r>
            <a:r>
              <a:rPr lang="en-US" sz="2400" b="1" dirty="0"/>
              <a:t>language.</a:t>
            </a:r>
          </a:p>
          <a:p>
            <a:endParaRPr lang="en-US" sz="2400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68" y="4612417"/>
            <a:ext cx="2514628" cy="1760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937000" y="407659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dk1"/>
                </a:solidFill>
              </a:rPr>
              <a:t>Dictionary prices </a:t>
            </a:r>
            <a:r>
              <a:rPr lang="en-US" sz="2400" b="1" dirty="0">
                <a:solidFill>
                  <a:srgbClr val="FF0000"/>
                </a:solidFill>
              </a:rPr>
              <a:t>range</a:t>
            </a:r>
            <a:r>
              <a:rPr lang="en-US" sz="2400" b="1" dirty="0">
                <a:solidFill>
                  <a:schemeClr val="dk1"/>
                </a:solidFill>
              </a:rPr>
              <a:t> from $5 to $15.</a:t>
            </a:r>
          </a:p>
          <a:p>
            <a:r>
              <a:rPr lang="en-US" sz="2400" b="1" dirty="0">
                <a:solidFill>
                  <a:schemeClr val="dk1"/>
                </a:solidFill>
              </a:rPr>
              <a:t>The cost of damage </a:t>
            </a:r>
            <a:r>
              <a:rPr lang="en-US" sz="2400" b="1" dirty="0">
                <a:solidFill>
                  <a:srgbClr val="FF0000"/>
                </a:solidFill>
              </a:rPr>
              <a:t>range</a:t>
            </a:r>
            <a:r>
              <a:rPr lang="en-US" sz="2400" b="1" dirty="0">
                <a:solidFill>
                  <a:schemeClr val="dk1"/>
                </a:solidFill>
              </a:rPr>
              <a:t> between $1 million and $5 million.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Range in size, price, age, length</a:t>
            </a:r>
          </a:p>
          <a:p>
            <a:r>
              <a:rPr lang="en-US" sz="2400" b="1" dirty="0"/>
              <a:t>This material is available</a:t>
            </a:r>
            <a:r>
              <a:rPr lang="en-US" sz="2400" b="1" dirty="0">
                <a:solidFill>
                  <a:srgbClr val="FF0000"/>
                </a:solidFill>
              </a:rPr>
              <a:t> in a wide range of </a:t>
            </a:r>
            <a:r>
              <a:rPr lang="en-US" sz="2400" b="1" dirty="0"/>
              <a:t>colors.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1372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07" y="569641"/>
            <a:ext cx="2410729" cy="125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06400" y="2000935"/>
            <a:ext cx="3124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 </a:t>
            </a:r>
            <a:r>
              <a:rPr lang="en-US" sz="2000" b="1" dirty="0" smtClean="0"/>
              <a:t>       2000 </a:t>
            </a:r>
            <a:r>
              <a:rPr lang="en-US" sz="2000" b="1" dirty="0"/>
              <a:t>– 2099</a:t>
            </a:r>
          </a:p>
          <a:p>
            <a:r>
              <a:rPr lang="en-US" sz="2000" b="1" dirty="0"/>
              <a:t>We are living in the twenty-first </a:t>
            </a:r>
            <a:r>
              <a:rPr lang="en-US" sz="2000" b="1" dirty="0">
                <a:solidFill>
                  <a:srgbClr val="FF0000"/>
                </a:solidFill>
              </a:rPr>
              <a:t>century</a:t>
            </a:r>
            <a:r>
              <a:rPr lang="en-US" sz="2000" b="1" dirty="0"/>
              <a:t>.</a:t>
            </a:r>
            <a:endParaRPr lang="en-US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04" y="632783"/>
            <a:ext cx="2548486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629657" y="2139434"/>
            <a:ext cx="4099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Rice is the most </a:t>
            </a:r>
            <a:r>
              <a:rPr lang="en-US" sz="2000" b="1" dirty="0">
                <a:solidFill>
                  <a:srgbClr val="FF0000"/>
                </a:solidFill>
              </a:rPr>
              <a:t>popular</a:t>
            </a:r>
            <a:r>
              <a:rPr lang="en-US" sz="2000" b="1" dirty="0"/>
              <a:t> food in Iran.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07" y="3407870"/>
            <a:ext cx="2341852" cy="1263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800" y="4858435"/>
            <a:ext cx="35433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Today, less than 40 </a:t>
            </a:r>
            <a:r>
              <a:rPr lang="en-US" sz="2000" b="1" dirty="0">
                <a:solidFill>
                  <a:srgbClr val="FF0000"/>
                </a:solidFill>
              </a:rPr>
              <a:t>percent</a:t>
            </a:r>
            <a:r>
              <a:rPr lang="en-US" sz="2000" b="1" dirty="0"/>
              <a:t> of people live in villages.</a:t>
            </a:r>
          </a:p>
          <a:p>
            <a:r>
              <a:rPr lang="en-US" sz="2000" b="1" dirty="0"/>
              <a:t>What </a:t>
            </a:r>
            <a:r>
              <a:rPr lang="en-US" sz="2000" b="1" dirty="0">
                <a:solidFill>
                  <a:srgbClr val="FF0000"/>
                </a:solidFill>
              </a:rPr>
              <a:t>percentage</a:t>
            </a:r>
            <a:r>
              <a:rPr lang="en-US" sz="2000" b="1" dirty="0"/>
              <a:t> of population is overweight?</a:t>
            </a:r>
            <a:endParaRPr lang="en-US" sz="2000" b="1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523" y="3314048"/>
            <a:ext cx="2341852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6080290" y="4858435"/>
            <a:ext cx="36489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Our teacher tried to explain the new word </a:t>
            </a:r>
            <a:r>
              <a:rPr lang="en-US" sz="2000" b="1" dirty="0">
                <a:solidFill>
                  <a:srgbClr val="FF0000"/>
                </a:solidFill>
              </a:rPr>
              <a:t>by means of</a:t>
            </a:r>
            <a:r>
              <a:rPr lang="en-US" sz="2000" b="1" dirty="0"/>
              <a:t> sign language.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163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045" y="479016"/>
            <a:ext cx="254848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10000" y="435461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Imagine</a:t>
            </a:r>
            <a:r>
              <a:rPr lang="en-US" sz="2400" b="1" dirty="0"/>
              <a:t> you are traveling in space.</a:t>
            </a:r>
          </a:p>
          <a:p>
            <a:r>
              <a:rPr lang="en-US" sz="2400" b="1" dirty="0"/>
              <a:t>He’s got no </a:t>
            </a:r>
            <a:r>
              <a:rPr lang="en-US" sz="2400" b="1" dirty="0">
                <a:solidFill>
                  <a:srgbClr val="FF0000"/>
                </a:solidFill>
              </a:rPr>
              <a:t>imagination</a:t>
            </a:r>
            <a:r>
              <a:rPr lang="en-US" sz="2400" b="1" dirty="0"/>
              <a:t>.</a:t>
            </a:r>
          </a:p>
          <a:p>
            <a:r>
              <a:rPr lang="en-US" sz="2400" b="1" dirty="0"/>
              <a:t>I won’t tell you the rest of the story. I’ll leave it to your </a:t>
            </a:r>
            <a:r>
              <a:rPr lang="en-US" sz="2400" b="1" dirty="0">
                <a:solidFill>
                  <a:srgbClr val="FF0000"/>
                </a:solidFill>
              </a:rPr>
              <a:t>imagination</a:t>
            </a:r>
            <a:r>
              <a:rPr lang="en-US" sz="2400" b="1" dirty="0"/>
              <a:t>.</a:t>
            </a:r>
          </a:p>
          <a:p>
            <a:r>
              <a:rPr lang="en-US" sz="2400" b="1" dirty="0"/>
              <a:t>An </a:t>
            </a:r>
            <a:r>
              <a:rPr lang="en-US" sz="2400" b="1" dirty="0">
                <a:solidFill>
                  <a:srgbClr val="FF0000"/>
                </a:solidFill>
              </a:rPr>
              <a:t>imaginative</a:t>
            </a:r>
            <a:r>
              <a:rPr lang="en-US" sz="2400" b="1" dirty="0"/>
              <a:t> idea / child</a:t>
            </a:r>
          </a:p>
          <a:p>
            <a:r>
              <a:rPr lang="en-US" sz="2400" b="1" dirty="0"/>
              <a:t>I had an </a:t>
            </a:r>
            <a:r>
              <a:rPr lang="en-US" sz="2400" b="1" dirty="0">
                <a:solidFill>
                  <a:srgbClr val="FF0000"/>
                </a:solidFill>
              </a:rPr>
              <a:t>imaginary</a:t>
            </a:r>
            <a:r>
              <a:rPr lang="en-US" sz="2400" b="1" dirty="0"/>
              <a:t> friend when I was a child.</a:t>
            </a:r>
          </a:p>
          <a:p>
            <a:endParaRPr lang="en-US" sz="2400" b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34" y="3576174"/>
            <a:ext cx="2341852" cy="192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10000" y="357617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/>
              <a:t>Scientists say that by 2050, wind power can </a:t>
            </a:r>
            <a:r>
              <a:rPr lang="en-US" sz="2400" b="1" dirty="0">
                <a:solidFill>
                  <a:srgbClr val="FF0000"/>
                </a:solidFill>
              </a:rPr>
              <a:t>meet the needs of</a:t>
            </a:r>
            <a:r>
              <a:rPr lang="en-US" sz="2400" b="1" dirty="0"/>
              <a:t> the world.</a:t>
            </a:r>
          </a:p>
          <a:p>
            <a:r>
              <a:rPr lang="en-US" sz="2400" b="1" dirty="0"/>
              <a:t>How can we best </a:t>
            </a:r>
            <a:r>
              <a:rPr lang="en-US" sz="2400" b="1" dirty="0">
                <a:solidFill>
                  <a:srgbClr val="FF0000"/>
                </a:solidFill>
              </a:rPr>
              <a:t>meet the needs of</a:t>
            </a:r>
            <a:r>
              <a:rPr lang="en-US" sz="2400" b="1" dirty="0"/>
              <a:t> all different groups?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0636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440541"/>
            <a:ext cx="103759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society</a:t>
            </a:r>
            <a:r>
              <a:rPr lang="en-US" sz="2800" dirty="0"/>
              <a:t>: a large group of people who live together</a:t>
            </a:r>
          </a:p>
          <a:p>
            <a:r>
              <a:rPr lang="en-US" sz="2800" dirty="0"/>
              <a:t>We live in an Islamic </a:t>
            </a:r>
            <a:r>
              <a:rPr lang="en-US" sz="2800" b="1" dirty="0">
                <a:solidFill>
                  <a:srgbClr val="FF0000"/>
                </a:solidFill>
              </a:rPr>
              <a:t>society</a:t>
            </a:r>
            <a:r>
              <a:rPr lang="en-US" sz="2800" dirty="0"/>
              <a:t>.</a:t>
            </a:r>
          </a:p>
          <a:p>
            <a:endParaRPr lang="en-US" sz="2800" b="1" dirty="0"/>
          </a:p>
          <a:p>
            <a:r>
              <a:rPr lang="en-US" sz="2800" b="1" dirty="0"/>
              <a:t>Socialize</a:t>
            </a:r>
            <a:r>
              <a:rPr lang="en-US" sz="2800" dirty="0"/>
              <a:t> / ˈ</a:t>
            </a:r>
            <a:r>
              <a:rPr lang="en-US" sz="2800" dirty="0" err="1"/>
              <a:t>soʊʃəlaɪz</a:t>
            </a:r>
            <a:r>
              <a:rPr lang="en-US" sz="2800" dirty="0"/>
              <a:t> / to meet and spend time with people</a:t>
            </a:r>
          </a:p>
          <a:p>
            <a:r>
              <a:rPr lang="en-US" sz="2800" i="1" dirty="0"/>
              <a:t>I enjoy </a:t>
            </a:r>
            <a:r>
              <a:rPr lang="en-US" sz="2800" b="1" i="1" dirty="0">
                <a:solidFill>
                  <a:srgbClr val="FF0000"/>
                </a:solidFill>
              </a:rPr>
              <a:t>socializing</a:t>
            </a:r>
            <a:r>
              <a:rPr lang="en-US" sz="2800" i="1" dirty="0"/>
              <a:t> with the other students. </a:t>
            </a:r>
            <a:endParaRPr lang="en-US" sz="2800" dirty="0"/>
          </a:p>
          <a:p>
            <a:endParaRPr lang="en-US" sz="2800" dirty="0"/>
          </a:p>
          <a:p>
            <a:r>
              <a:rPr lang="en-US" sz="2800" b="1" dirty="0"/>
              <a:t>ability</a:t>
            </a:r>
            <a:r>
              <a:rPr lang="en-US" sz="2800" dirty="0"/>
              <a:t>: the physical or mental power or skill to do something</a:t>
            </a:r>
          </a:p>
          <a:p>
            <a:r>
              <a:rPr lang="en-US" sz="2800" dirty="0"/>
              <a:t>Human’s </a:t>
            </a:r>
            <a:r>
              <a:rPr lang="en-US" sz="2800" b="1" dirty="0">
                <a:solidFill>
                  <a:srgbClr val="FF0000"/>
                </a:solidFill>
              </a:rPr>
              <a:t>ability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to talk makes him different from animals.</a:t>
            </a:r>
          </a:p>
          <a:p>
            <a:endParaRPr lang="en-US" sz="2800" dirty="0"/>
          </a:p>
          <a:p>
            <a:r>
              <a:rPr lang="en-US" sz="2800" b="1" dirty="0"/>
              <a:t>vary</a:t>
            </a:r>
            <a:r>
              <a:rPr lang="en-US" sz="2800" dirty="0"/>
              <a:t>: to be different from each other</a:t>
            </a:r>
          </a:p>
          <a:p>
            <a:r>
              <a:rPr lang="en-US" sz="2800" dirty="0"/>
              <a:t>In some cities, prices </a:t>
            </a:r>
            <a:r>
              <a:rPr lang="en-US" sz="2800" b="1" dirty="0">
                <a:solidFill>
                  <a:srgbClr val="FF0000"/>
                </a:solidFill>
              </a:rPr>
              <a:t>vary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from shop to shop.</a:t>
            </a:r>
          </a:p>
          <a:p>
            <a:r>
              <a:rPr lang="en-US" sz="2800" dirty="0"/>
              <a:t>There are </a:t>
            </a:r>
            <a:r>
              <a:rPr lang="en-US" sz="2800" b="1" dirty="0">
                <a:solidFill>
                  <a:srgbClr val="FF0000"/>
                </a:solidFill>
              </a:rPr>
              <a:t>various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ways of doing this.</a:t>
            </a:r>
          </a:p>
          <a:p>
            <a:r>
              <a:rPr lang="en-US" sz="2800" dirty="0"/>
              <a:t>There is </a:t>
            </a:r>
            <a:r>
              <a:rPr lang="en-US" sz="2800" b="1" dirty="0">
                <a:solidFill>
                  <a:srgbClr val="FF0000"/>
                </a:solidFill>
              </a:rPr>
              <a:t>a wide variety of</a:t>
            </a:r>
            <a:r>
              <a:rPr lang="en-US" sz="2800" dirty="0"/>
              <a:t> subjects to choose from.</a:t>
            </a:r>
          </a:p>
          <a:p>
            <a:r>
              <a:rPr lang="en-US" sz="2800" dirty="0"/>
              <a:t>She quit her job for </a:t>
            </a:r>
            <a:r>
              <a:rPr lang="en-US" sz="2800" b="1" dirty="0">
                <a:solidFill>
                  <a:srgbClr val="FF0000"/>
                </a:solidFill>
              </a:rPr>
              <a:t>a variety of</a:t>
            </a:r>
            <a:r>
              <a:rPr lang="en-US" sz="2800" dirty="0"/>
              <a:t> reasons.</a:t>
            </a:r>
          </a:p>
        </p:txBody>
      </p:sp>
    </p:spTree>
    <p:extLst>
      <p:ext uri="{BB962C8B-B14F-4D97-AF65-F5344CB8AC3E}">
        <p14:creationId xmlns:p14="http://schemas.microsoft.com/office/powerpoint/2010/main" val="159589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2100" y="465941"/>
            <a:ext cx="10515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make up</a:t>
            </a:r>
            <a:r>
              <a:rPr lang="en-US" sz="2400" dirty="0"/>
              <a:t>: to form a thing, amount or number</a:t>
            </a:r>
          </a:p>
          <a:p>
            <a:r>
              <a:rPr lang="en-US" sz="2400" dirty="0"/>
              <a:t>China </a:t>
            </a:r>
            <a:r>
              <a:rPr lang="en-US" sz="2400" b="1" dirty="0">
                <a:solidFill>
                  <a:srgbClr val="FF0000"/>
                </a:solidFill>
              </a:rPr>
              <a:t>makes up </a:t>
            </a:r>
            <a:r>
              <a:rPr lang="en-US" sz="2400" dirty="0"/>
              <a:t>18 % of the world‘s population.</a:t>
            </a:r>
          </a:p>
          <a:p>
            <a:r>
              <a:rPr lang="en-US" sz="2400" dirty="0"/>
              <a:t>She never </a:t>
            </a:r>
            <a:r>
              <a:rPr lang="en-US" sz="2400" b="1" dirty="0">
                <a:solidFill>
                  <a:srgbClr val="FF0000"/>
                </a:solidFill>
              </a:rPr>
              <a:t>wears / puts on make-up</a:t>
            </a:r>
            <a:r>
              <a:rPr lang="en-US" sz="2400" dirty="0"/>
              <a:t>. </a:t>
            </a:r>
          </a:p>
          <a:p>
            <a:r>
              <a:rPr lang="en-US" sz="2400" dirty="0"/>
              <a:t>A </a:t>
            </a:r>
            <a:r>
              <a:rPr lang="en-US" sz="2400" b="1" dirty="0">
                <a:solidFill>
                  <a:srgbClr val="FF0000"/>
                </a:solidFill>
              </a:rPr>
              <a:t>make-up </a:t>
            </a:r>
            <a:r>
              <a:rPr lang="en-US" sz="2400" b="1" dirty="0"/>
              <a:t>artist</a:t>
            </a:r>
          </a:p>
          <a:p>
            <a:r>
              <a:rPr lang="en-US" sz="2400" dirty="0"/>
              <a:t>He </a:t>
            </a:r>
            <a:r>
              <a:rPr lang="en-US" sz="2400" b="1" dirty="0">
                <a:solidFill>
                  <a:srgbClr val="FF0000"/>
                </a:solidFill>
              </a:rPr>
              <a:t>made up</a:t>
            </a:r>
            <a:r>
              <a:rPr lang="en-US" sz="2400" dirty="0"/>
              <a:t> some excuse about his child being sick.</a:t>
            </a:r>
          </a:p>
          <a:p>
            <a:r>
              <a:rPr lang="en-US" sz="2400" dirty="0"/>
              <a:t>Can I leave early today and </a:t>
            </a:r>
            <a:r>
              <a:rPr lang="en-US" sz="2400" b="1" dirty="0">
                <a:solidFill>
                  <a:srgbClr val="FF0000"/>
                </a:solidFill>
              </a:rPr>
              <a:t>make up</a:t>
            </a:r>
            <a:r>
              <a:rPr lang="en-US" sz="2400" dirty="0"/>
              <a:t> the time tomorrow?</a:t>
            </a:r>
          </a:p>
          <a:p>
            <a:r>
              <a:rPr lang="en-US" sz="2400" dirty="0"/>
              <a:t>Nothing can </a:t>
            </a:r>
            <a:r>
              <a:rPr lang="en-US" sz="2400" b="1" dirty="0">
                <a:solidFill>
                  <a:srgbClr val="FF0000"/>
                </a:solidFill>
              </a:rPr>
              <a:t>make up for</a:t>
            </a:r>
            <a:r>
              <a:rPr lang="en-US" sz="2400" dirty="0"/>
              <a:t> the loss of a child.</a:t>
            </a:r>
          </a:p>
          <a:p>
            <a:endParaRPr lang="en-US" sz="2400" dirty="0"/>
          </a:p>
          <a:p>
            <a:r>
              <a:rPr lang="en-US" sz="2400" b="1" dirty="0"/>
              <a:t>despite</a:t>
            </a:r>
            <a:r>
              <a:rPr lang="en-US" sz="2400" dirty="0"/>
              <a:t>: without taking any notice of; in spite of</a:t>
            </a:r>
          </a:p>
          <a:p>
            <a:r>
              <a:rPr lang="en-US" sz="2400" dirty="0"/>
              <a:t>I enjoyed the weekend, </a:t>
            </a:r>
            <a:r>
              <a:rPr lang="en-US" sz="2400" b="1" dirty="0">
                <a:solidFill>
                  <a:srgbClr val="FF0000"/>
                </a:solidFill>
              </a:rPr>
              <a:t>despite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the bad weather.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Despite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applying for hundreds of jobs, he’s still jobless.</a:t>
            </a:r>
          </a:p>
          <a:p>
            <a:endParaRPr lang="en-US" sz="2400" i="1" dirty="0"/>
          </a:p>
          <a:p>
            <a:r>
              <a:rPr lang="en-US" sz="2400" b="1" dirty="0"/>
              <a:t>Oceania  </a:t>
            </a:r>
            <a:r>
              <a:rPr lang="en-US" sz="2400" dirty="0"/>
              <a:t>/ ˌ</a:t>
            </a:r>
            <a:r>
              <a:rPr lang="en-US" sz="2400" dirty="0" err="1"/>
              <a:t>oʊʃiˈɑːniə</a:t>
            </a:r>
            <a:r>
              <a:rPr lang="en-US" sz="2400" dirty="0"/>
              <a:t> /  a large region of the world consisting of the Pacific islands and the seas around them </a:t>
            </a:r>
          </a:p>
        </p:txBody>
      </p:sp>
    </p:spTree>
    <p:extLst>
      <p:ext uri="{BB962C8B-B14F-4D97-AF65-F5344CB8AC3E}">
        <p14:creationId xmlns:p14="http://schemas.microsoft.com/office/powerpoint/2010/main" val="63500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3700" y="514340"/>
            <a:ext cx="101219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Exchange</a:t>
            </a:r>
            <a:r>
              <a:rPr lang="en-US" sz="2800" dirty="0"/>
              <a:t> /</a:t>
            </a:r>
            <a:r>
              <a:rPr lang="en-US" sz="2800" dirty="0" err="1"/>
              <a:t>ɪksˈtʃeɪnʤ</a:t>
            </a:r>
            <a:r>
              <a:rPr lang="en-US" sz="2800" dirty="0"/>
              <a:t>/ the act of giving or taking one thing in return for another thing</a:t>
            </a:r>
          </a:p>
          <a:p>
            <a:r>
              <a:rPr lang="en-US" sz="2800" dirty="0"/>
              <a:t>Would you like my old watch </a:t>
            </a:r>
            <a:r>
              <a:rPr lang="en-US" sz="2800" b="1" dirty="0">
                <a:solidFill>
                  <a:srgbClr val="FF0000"/>
                </a:solidFill>
              </a:rPr>
              <a:t>in exchange for</a:t>
            </a:r>
            <a:r>
              <a:rPr lang="en-US" sz="2800" dirty="0"/>
              <a:t> this camera?</a:t>
            </a:r>
          </a:p>
          <a:p>
            <a:r>
              <a:rPr lang="en-US" sz="2800" dirty="0"/>
              <a:t>Everyone in the group </a:t>
            </a:r>
            <a:r>
              <a:rPr lang="en-US" sz="2800" b="1" dirty="0">
                <a:solidFill>
                  <a:srgbClr val="FF0000"/>
                </a:solidFill>
              </a:rPr>
              <a:t>exchanged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email addresses.</a:t>
            </a:r>
          </a:p>
          <a:p>
            <a:endParaRPr lang="en-US" sz="2800" i="1" dirty="0"/>
          </a:p>
          <a:p>
            <a:r>
              <a:rPr lang="en-US" sz="2800" b="1" dirty="0"/>
              <a:t>Nearly </a:t>
            </a:r>
            <a:r>
              <a:rPr lang="en-US" sz="2800" dirty="0"/>
              <a:t>/ ˈ</a:t>
            </a:r>
            <a:r>
              <a:rPr lang="en-US" sz="2800" dirty="0" err="1"/>
              <a:t>nɪrli</a:t>
            </a:r>
            <a:r>
              <a:rPr lang="en-US" sz="2800" dirty="0"/>
              <a:t> / almost; not quite; not completely </a:t>
            </a:r>
          </a:p>
          <a:p>
            <a:r>
              <a:rPr lang="en-US" sz="2800" dirty="0"/>
              <a:t>The bottle's </a:t>
            </a:r>
            <a:r>
              <a:rPr lang="en-US" sz="2800" b="1" dirty="0">
                <a:solidFill>
                  <a:srgbClr val="FF0000"/>
                </a:solidFill>
              </a:rPr>
              <a:t>nearly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empty.              </a:t>
            </a:r>
          </a:p>
          <a:p>
            <a:r>
              <a:rPr lang="en-US" sz="2800" dirty="0"/>
              <a:t>I've worked here for </a:t>
            </a:r>
            <a:r>
              <a:rPr lang="en-US" sz="2800" b="1" dirty="0">
                <a:solidFill>
                  <a:srgbClr val="FF0000"/>
                </a:solidFill>
              </a:rPr>
              <a:t>nearly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two years. </a:t>
            </a:r>
          </a:p>
          <a:p>
            <a:endParaRPr lang="en-US" sz="2800" dirty="0"/>
          </a:p>
          <a:p>
            <a:r>
              <a:rPr lang="en-US" sz="2800" b="1" dirty="0"/>
              <a:t>scan </a:t>
            </a:r>
            <a:r>
              <a:rPr lang="en-US" sz="2800" dirty="0"/>
              <a:t>/ </a:t>
            </a:r>
            <a:r>
              <a:rPr lang="en-US" sz="2800" dirty="0" err="1"/>
              <a:t>skæn</a:t>
            </a:r>
            <a:r>
              <a:rPr lang="en-US" sz="2800" dirty="0"/>
              <a:t> /  to look quickly but not very carefully at </a:t>
            </a:r>
            <a:r>
              <a:rPr lang="en-US" sz="2800" dirty="0" err="1"/>
              <a:t>sth</a:t>
            </a:r>
            <a:endParaRPr lang="en-US" sz="2800" dirty="0"/>
          </a:p>
          <a:p>
            <a:r>
              <a:rPr lang="en-US" sz="2800" dirty="0"/>
              <a:t>I </a:t>
            </a:r>
            <a:r>
              <a:rPr lang="en-US" sz="2800" b="1" dirty="0">
                <a:solidFill>
                  <a:srgbClr val="FF0000"/>
                </a:solidFill>
              </a:rPr>
              <a:t>scanned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the list quickly for my name. </a:t>
            </a:r>
          </a:p>
          <a:p>
            <a:r>
              <a:rPr lang="en-US" sz="2800" dirty="0"/>
              <a:t>She </a:t>
            </a:r>
            <a:r>
              <a:rPr lang="en-US" sz="2800" b="1" dirty="0">
                <a:solidFill>
                  <a:srgbClr val="FF0000"/>
                </a:solidFill>
              </a:rPr>
              <a:t>scanned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through the newspaper over breakfast. </a:t>
            </a:r>
          </a:p>
        </p:txBody>
      </p:sp>
    </p:spTree>
    <p:extLst>
      <p:ext uri="{BB962C8B-B14F-4D97-AF65-F5344CB8AC3E}">
        <p14:creationId xmlns:p14="http://schemas.microsoft.com/office/powerpoint/2010/main" val="205082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</TotalTime>
  <Words>582</Words>
  <Application>Microsoft Office PowerPoint</Application>
  <PresentationFormat>Widescreen</PresentationFormat>
  <Paragraphs>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Webdings</vt:lpstr>
      <vt:lpstr>Office Theme</vt:lpstr>
      <vt:lpstr>Reading :  New words and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55</cp:revision>
  <dcterms:created xsi:type="dcterms:W3CDTF">2020-06-02T04:12:05Z</dcterms:created>
  <dcterms:modified xsi:type="dcterms:W3CDTF">2024-07-07T08:13:05Z</dcterms:modified>
</cp:coreProperties>
</file>