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6" d="100"/>
          <a:sy n="76" d="100"/>
        </p:scale>
        <p:origin x="45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=""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ket 2">
            <a:extLst>
              <a:ext uri="{FF2B5EF4-FFF2-40B4-BE49-F238E27FC236}">
                <a16:creationId xmlns="" xmlns:a16="http://schemas.microsoft.com/office/drawing/2014/main" id="{4FF693D3-CA0A-46E2-AD01-FDFC07216DD9}"/>
              </a:ext>
            </a:extLst>
          </p:cNvPr>
          <p:cNvSpPr/>
          <p:nvPr userDrawn="1"/>
        </p:nvSpPr>
        <p:spPr>
          <a:xfrm rot="10800000">
            <a:off x="15240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ket 5">
            <a:extLst>
              <a:ext uri="{FF2B5EF4-FFF2-40B4-BE49-F238E27FC236}">
                <a16:creationId xmlns="" xmlns:a16="http://schemas.microsoft.com/office/drawing/2014/main" id="{03587593-D19A-4B5A-8F5C-2BBA0EF2B0DD}"/>
              </a:ext>
            </a:extLst>
          </p:cNvPr>
          <p:cNvSpPr/>
          <p:nvPr userDrawn="1"/>
        </p:nvSpPr>
        <p:spPr>
          <a:xfrm>
            <a:off x="10437235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726FBD4-AFC6-424D-B9C0-F79406AA9F7D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="" xmlns:a16="http://schemas.microsoft.com/office/drawing/2014/main" id="{6A932805-1460-480C-BD56-AEF3A7CD697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2738" y="346075"/>
            <a:ext cx="10380662" cy="6257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fa-IR" dirty="0"/>
              <a:t>متن جزوه</a:t>
            </a:r>
          </a:p>
        </p:txBody>
      </p:sp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="" xmlns:a16="http://schemas.microsoft.com/office/drawing/2014/main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3874" y="317344"/>
            <a:ext cx="4533599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E8C510D5-D87E-4688-A1B0-81FB6F4D4688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633BD657-1DE6-4FA1-97B2-606C00E8E4C7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="" xmlns:a16="http://schemas.microsoft.com/office/drawing/2014/main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="" xmlns:a16="http://schemas.microsoft.com/office/drawing/2014/main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="" xmlns:a16="http://schemas.microsoft.com/office/drawing/2014/main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="" xmlns:a16="http://schemas.microsoft.com/office/drawing/2014/main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="" xmlns:a16="http://schemas.microsoft.com/office/drawing/2014/main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FA83DB1-12A6-4FD8-A460-CE7492F729C2}"/>
              </a:ext>
            </a:extLst>
          </p:cNvPr>
          <p:cNvSpPr txBox="1"/>
          <p:nvPr userDrawn="1"/>
        </p:nvSpPr>
        <p:spPr>
          <a:xfrm>
            <a:off x="10831592" y="1930020"/>
            <a:ext cx="1208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BC44CE7-AB56-465B-89D1-B3A37E4D61DE}"/>
              </a:ext>
            </a:extLst>
          </p:cNvPr>
          <p:cNvSpPr txBox="1"/>
          <p:nvPr userDrawn="1"/>
        </p:nvSpPr>
        <p:spPr>
          <a:xfrm rot="16200000">
            <a:off x="10692177" y="4473069"/>
            <a:ext cx="2492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Yekan" panose="00000400000000000000" pitchFamily="2" charset="-78"/>
              </a:rPr>
              <a:t>رشــته ریاضی  </a:t>
            </a:r>
            <a:r>
              <a:rPr lang="fa-IR" sz="1600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 پایه یازدهــم </a:t>
            </a:r>
            <a:endParaRPr lang="en-US" sz="1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063890-C707-4CCF-892B-0AAFB6A29730}"/>
              </a:ext>
            </a:extLst>
          </p:cNvPr>
          <p:cNvGrpSpPr/>
          <p:nvPr userDrawn="1"/>
        </p:nvGrpSpPr>
        <p:grpSpPr>
          <a:xfrm rot="10958904">
            <a:off x="11779309" y="5765950"/>
            <a:ext cx="357212" cy="1035131"/>
            <a:chOff x="11817023" y="2408218"/>
            <a:chExt cx="248074" cy="69355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87742BE5-E8E2-4108-9E11-D1194D26E556}"/>
                </a:ext>
              </a:extLst>
            </p:cNvPr>
            <p:cNvCxnSpPr>
              <a:cxnSpLocks/>
            </p:cNvCxnSpPr>
            <p:nvPr/>
          </p:nvCxnSpPr>
          <p:spPr>
            <a:xfrm rot="10641096" flipV="1">
              <a:off x="11817023" y="2408218"/>
              <a:ext cx="248074" cy="405869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="" xmlns:a16="http://schemas.microsoft.com/office/drawing/2014/main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2:Writing </a:t>
            </a:r>
            <a:b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Gerunds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66700" y="387916"/>
            <a:ext cx="100838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Gerunds</a:t>
            </a:r>
          </a:p>
          <a:p>
            <a:pPr algn="ctr"/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Gerunds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are formed by adding “-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 to the verb: “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sleeping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,” “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drawing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,” “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swimming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.” G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erunds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are actually verb forms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used as nouns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Gerunds have the following uses: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312088"/>
              </p:ext>
            </p:extLst>
          </p:nvPr>
        </p:nvGraphicFramePr>
        <p:xfrm>
          <a:off x="2933700" y="3018366"/>
          <a:ext cx="54102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5100"/>
                <a:gridCol w="27051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Verb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Gerund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learn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learning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working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listen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listening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teach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teaching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pray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praying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3700" y="349240"/>
            <a:ext cx="10185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The gerund as the subject of the sentence</a:t>
            </a:r>
            <a:r>
              <a:rPr lang="en-US" sz="24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Examples: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Running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good for your health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Hunting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tigers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dangerous.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Flying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me nervous.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Brushing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your teeth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important.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Smoking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causes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lung cancer.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Smoking and not exercising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bad for our health.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9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1800" y="221293"/>
            <a:ext cx="10045700" cy="5011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The gerund after prepositions: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Examples: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 you sneeze 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without opening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your mouth?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 is good 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 painting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 avoided him 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 walking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on the opposite side of the road.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 arrived in Madrid 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after driving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all night.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My father decided 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against postponing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his trip to Germany.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There's no point 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waiting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spite 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missing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the train, we arrived on time.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174212"/>
              </p:ext>
            </p:extLst>
          </p:nvPr>
        </p:nvGraphicFramePr>
        <p:xfrm>
          <a:off x="431800" y="5571066"/>
          <a:ext cx="10210800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0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– on – at – of – for – about – from – after – with – without – by – against – to - 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04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617843"/>
              </p:ext>
            </p:extLst>
          </p:nvPr>
        </p:nvGraphicFramePr>
        <p:xfrm>
          <a:off x="330200" y="885825"/>
          <a:ext cx="10375900" cy="527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7950"/>
                <a:gridCol w="5187950"/>
              </a:tblGrid>
              <a:tr h="5133976">
                <a:tc>
                  <a:txBody>
                    <a:bodyPr/>
                    <a:lstStyle/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Admit </a:t>
                      </a:r>
                      <a:r>
                        <a:rPr lang="fa-IR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قبول کردن، اعتراف کردن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He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admitted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stealing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the money.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Deny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انکار کردن، قبول نکردن    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She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denies 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damaging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the 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car.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Avoid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اجتناب کردن، پرهیز کردن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They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avoid 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eating 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junk food.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Consider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در نظر گرفتن، فکر کردن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Reza is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considering buying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a new house.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Delay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تاخیر انداختن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I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delayed telling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him the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news.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Dislike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متنفر بودن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dislike 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eating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dinner alone.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Enjoy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لذت بردن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I enjoy playing chess.</a:t>
                      </a: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Finish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تمام کردن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They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finished working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in the garden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endParaRPr lang="en-US" sz="200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Imagine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تصور کردن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He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imagined driving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a new car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Mind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اهمیت دادن، مهم دانستن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I don't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mind sleeping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on the couch.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Miss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دلتنگ شدن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They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miss playing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with their friends.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Practice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تمرین کردن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She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practiced playing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hockey.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Risk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خطر کردن 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You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risk catching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a cold.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Suggest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پیشنهاد دادن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She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suggested 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going 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for a walk.</a:t>
                      </a:r>
                    </a:p>
                    <a:p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Quit</a:t>
                      </a:r>
                      <a:r>
                        <a:rPr lang="fa-IR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ترک کردن   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=</a:t>
                      </a:r>
                      <a:r>
                        <a:rPr lang="en-US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stop</a:t>
                      </a:r>
                      <a:r>
                        <a:rPr lang="fa-IR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He</a:t>
                      </a:r>
                      <a:r>
                        <a:rPr lang="en-US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quit / stopped smoking.</a:t>
                      </a:r>
                    </a:p>
                    <a:p>
                      <a:r>
                        <a:rPr lang="en-US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Love </a:t>
                      </a:r>
                      <a:r>
                        <a:rPr lang="fa-IR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دوست داشتنْ عاشق چیزی بودن</a:t>
                      </a:r>
                    </a:p>
                    <a:p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love going 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out to restaurants. </a:t>
                      </a:r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30200" y="375335"/>
            <a:ext cx="103759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The gerund after some certain and special verbs: The following are the most common ones.</a:t>
            </a:r>
            <a:endParaRPr lang="en-US" sz="9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07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9489" y="361434"/>
            <a:ext cx="96781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The gerund after phrasal verbs:</a:t>
            </a:r>
            <a:endParaRPr lang="en-US" sz="900" b="1" dirty="0"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xmlns="" id="{07F549D1-6616-4E42-A606-063D127B80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879317"/>
              </p:ext>
            </p:extLst>
          </p:nvPr>
        </p:nvGraphicFramePr>
        <p:xfrm>
          <a:off x="329489" y="863144"/>
          <a:ext cx="10414711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5011">
                  <a:extLst>
                    <a:ext uri="{9D8B030D-6E8A-4147-A177-3AD203B41FA5}">
                      <a16:colId xmlns:a16="http://schemas.microsoft.com/office/drawing/2014/main" xmlns="" val="366644250"/>
                    </a:ext>
                  </a:extLst>
                </a:gridCol>
                <a:gridCol w="5219700">
                  <a:extLst>
                    <a:ext uri="{9D8B030D-6E8A-4147-A177-3AD203B41FA5}">
                      <a16:colId xmlns:a16="http://schemas.microsoft.com/office/drawing/2014/main" xmlns="" val="1041127156"/>
                    </a:ext>
                  </a:extLst>
                </a:gridCol>
              </a:tblGrid>
              <a:tr h="525825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Examples: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Keep (on)</a:t>
                      </a:r>
                      <a:r>
                        <a:rPr lang="ar-SA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ادامه دادن  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They 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keep on running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Give up (quit)</a:t>
                      </a:r>
                      <a:r>
                        <a:rPr lang="ar-SA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ترک کردن، رها کردن 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Susan 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has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given up going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on a diet.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Carry on</a:t>
                      </a:r>
                      <a:r>
                        <a:rPr lang="ar-SA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ادامه دادن 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You’ll have an accident if you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carry on driving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like that.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Put off (postpone) </a:t>
                      </a:r>
                      <a:r>
                        <a:rPr lang="fa-IR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به تاخیر انداختن 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She always 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puts off going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to the dentist.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Look forward to</a:t>
                      </a:r>
                      <a:r>
                        <a:rPr lang="ar-SA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چشم به راه بودن، چشم انتظار بودن   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 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look forward to hearing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from you soon.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 used to</a:t>
                      </a:r>
                      <a:r>
                        <a:rPr lang="ar-SA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عادت داشتن   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Georgia" panose="02040502050405020303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am used to staying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up late at night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6287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93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574178"/>
            <a:ext cx="10083800" cy="376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55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</TotalTime>
  <Words>134</Words>
  <Application>Microsoft Office PowerPoint</Application>
  <PresentationFormat>Widescreen</PresentationFormat>
  <Paragraphs>82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A Afsaneh</vt:lpstr>
      <vt:lpstr>A Chamran</vt:lpstr>
      <vt:lpstr>A Dastan</vt:lpstr>
      <vt:lpstr>Adobe Arabic SHIN</vt:lpstr>
      <vt:lpstr>Arial</vt:lpstr>
      <vt:lpstr>B Titr</vt:lpstr>
      <vt:lpstr>B Yekan</vt:lpstr>
      <vt:lpstr>Calibri</vt:lpstr>
      <vt:lpstr>Calibri Light</vt:lpstr>
      <vt:lpstr>Georgia</vt:lpstr>
      <vt:lpstr>Times New Roman</vt:lpstr>
      <vt:lpstr>Webdings</vt:lpstr>
      <vt:lpstr>Office Theme</vt:lpstr>
      <vt:lpstr>Vision 2 Lesson 2:Writing  Gerunds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DELL</cp:lastModifiedBy>
  <cp:revision>55</cp:revision>
  <dcterms:created xsi:type="dcterms:W3CDTF">2020-06-02T04:12:05Z</dcterms:created>
  <dcterms:modified xsi:type="dcterms:W3CDTF">2024-07-07T09:16:37Z</dcterms:modified>
</cp:coreProperties>
</file>