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75" r:id="rId4"/>
    <p:sldId id="276" r:id="rId5"/>
    <p:sldId id="27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76" d="100"/>
          <a:sy n="76" d="100"/>
        </p:scale>
        <p:origin x="456"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23" Type="http://schemas.microsoft.com/office/2016/11/relationships/changesInfo" Target="changesInfos/changesInfo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
        <p:nvSpPr>
          <p:cNvPr id="3" name="Right Bracket 2">
            <a:extLst>
              <a:ext uri="{FF2B5EF4-FFF2-40B4-BE49-F238E27FC236}">
                <a16:creationId xmlns="" xmlns:a16="http://schemas.microsoft.com/office/drawing/2014/main" id="{4FF693D3-CA0A-46E2-AD01-FDFC07216DD9}"/>
              </a:ext>
            </a:extLst>
          </p:cNvPr>
          <p:cNvSpPr/>
          <p:nvPr userDrawn="1"/>
        </p:nvSpPr>
        <p:spPr>
          <a:xfrm rot="10800000">
            <a:off x="15240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Bracket 5">
            <a:extLst>
              <a:ext uri="{FF2B5EF4-FFF2-40B4-BE49-F238E27FC236}">
                <a16:creationId xmlns="" xmlns:a16="http://schemas.microsoft.com/office/drawing/2014/main" id="{03587593-D19A-4B5A-8F5C-2BBA0EF2B0DD}"/>
              </a:ext>
            </a:extLst>
          </p:cNvPr>
          <p:cNvSpPr/>
          <p:nvPr userDrawn="1"/>
        </p:nvSpPr>
        <p:spPr>
          <a:xfrm>
            <a:off x="10437235"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 xmlns:a16="http://schemas.microsoft.com/office/drawing/2014/main" id="{F726FBD4-AFC6-424D-B9C0-F79406AA9F7D}"/>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9" name="Content Placeholder 8">
            <a:extLst>
              <a:ext uri="{FF2B5EF4-FFF2-40B4-BE49-F238E27FC236}">
                <a16:creationId xmlns="" xmlns:a16="http://schemas.microsoft.com/office/drawing/2014/main" id="{6A932805-1460-480C-BD56-AEF3A7CD697F}"/>
              </a:ext>
            </a:extLst>
          </p:cNvPr>
          <p:cNvSpPr>
            <a:spLocks noGrp="1"/>
          </p:cNvSpPr>
          <p:nvPr>
            <p:ph sz="quarter" idx="10" hasCustomPrompt="1"/>
          </p:nvPr>
        </p:nvSpPr>
        <p:spPr>
          <a:xfrm>
            <a:off x="312738" y="346075"/>
            <a:ext cx="10380662" cy="6257925"/>
          </a:xfrm>
          <a:prstGeom prst="rect">
            <a:avLst/>
          </a:prstGeom>
        </p:spPr>
        <p:txBody>
          <a:bodyPr/>
          <a:lstStyle>
            <a:lvl1pPr>
              <a:defRPr/>
            </a:lvl1pPr>
          </a:lstStyle>
          <a:p>
            <a:pPr lvl="0"/>
            <a:r>
              <a:rPr lang="fa-IR" dirty="0"/>
              <a:t>متن جزوه</a:t>
            </a:r>
          </a:p>
        </p:txBody>
      </p:sp>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
        <p:nvSpPr>
          <p:cNvPr id="7" name="Text Placeholder 2">
            <a:extLst>
              <a:ext uri="{FF2B5EF4-FFF2-40B4-BE49-F238E27FC236}">
                <a16:creationId xmlns="" xmlns:a16="http://schemas.microsoft.com/office/drawing/2014/main" id="{1D0FBA2F-371F-4349-8B70-59B41D4FC17B}"/>
              </a:ext>
            </a:extLst>
          </p:cNvPr>
          <p:cNvSpPr>
            <a:spLocks noGrp="1"/>
          </p:cNvSpPr>
          <p:nvPr>
            <p:ph idx="1"/>
          </p:nvPr>
        </p:nvSpPr>
        <p:spPr>
          <a:xfrm>
            <a:off x="6193874" y="317344"/>
            <a:ext cx="4533599" cy="6286824"/>
          </a:xfrm>
          <a:prstGeom prst="rect">
            <a:avLst/>
          </a:prstGeom>
        </p:spPr>
        <p:txBody>
          <a:bodyPr vert="horz" lIns="91440" tIns="45720" rIns="91440" bIns="45720" rtlCol="0">
            <a:normAutofit/>
          </a:bodyPr>
          <a:lstStyle>
            <a:lvl1pPr algn="r" rtl="1">
              <a:defRPr sz="2800">
                <a:cs typeface="B Yekan" panose="00000400000000000000" pitchFamily="2" charset="-78"/>
              </a:defRPr>
            </a:lvl1pPr>
          </a:lstStyle>
          <a:p>
            <a:pPr lvl="0"/>
            <a:r>
              <a:rPr lang="fa-IR" dirty="0"/>
              <a:t>متن سوال یا جزوه</a:t>
            </a:r>
            <a:endParaRPr lang="en-US" dirty="0"/>
          </a:p>
        </p:txBody>
      </p:sp>
      <p:sp>
        <p:nvSpPr>
          <p:cNvPr id="8" name="Right Bracket 7">
            <a:extLst>
              <a:ext uri="{FF2B5EF4-FFF2-40B4-BE49-F238E27FC236}">
                <a16:creationId xmlns="" xmlns:a16="http://schemas.microsoft.com/office/drawing/2014/main" id="{E8C510D5-D87E-4688-A1B0-81FB6F4D4688}"/>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 xmlns:a16="http://schemas.microsoft.com/office/drawing/2014/main" id="{633BD657-1DE6-4FA1-97B2-606C00E8E4C7}"/>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 xmlns:a16="http://schemas.microsoft.com/office/drawing/2014/main" id="{C0132662-FF8B-4F4B-B9A0-6032EDF30256}"/>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 xmlns:a16="http://schemas.microsoft.com/office/drawing/2014/main" id="{36FDE14B-F4EE-4375-A853-270BAA44C27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12" name="Right Bracket 11">
            <a:extLst>
              <a:ext uri="{FF2B5EF4-FFF2-40B4-BE49-F238E27FC236}">
                <a16:creationId xmlns="" xmlns:a16="http://schemas.microsoft.com/office/drawing/2014/main" id="{6229F521-A241-471F-97B1-2714D4ECE1A5}"/>
              </a:ext>
            </a:extLst>
          </p:cNvPr>
          <p:cNvSpPr/>
          <p:nvPr userDrawn="1"/>
        </p:nvSpPr>
        <p:spPr>
          <a:xfrm>
            <a:off x="1042879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FE1C35-4913-4913-BC30-3BA88105DC12}"/>
              </a:ext>
            </a:extLst>
          </p:cNvPr>
          <p:cNvSpPr>
            <a:spLocks noGrp="1"/>
          </p:cNvSpPr>
          <p:nvPr>
            <p:ph type="title" hasCustomPrompt="1"/>
          </p:nvPr>
        </p:nvSpPr>
        <p:spPr>
          <a:xfrm>
            <a:off x="6233532" y="333840"/>
            <a:ext cx="4370967" cy="1600199"/>
          </a:xfrm>
          <a:prstGeom prst="rect">
            <a:avLst/>
          </a:prstGeom>
        </p:spPr>
        <p:txBody>
          <a:bodyPr anchor="b"/>
          <a:lstStyle>
            <a:lvl1pPr algn="r" rtl="1">
              <a:defRPr sz="3200">
                <a:cs typeface="B Yekan" panose="00000400000000000000" pitchFamily="2" charset="-78"/>
              </a:defRPr>
            </a:lvl1pPr>
          </a:lstStyle>
          <a:p>
            <a:r>
              <a:rPr lang="fa-IR" dirty="0"/>
              <a:t>عنوان تصویر یا فیلم</a:t>
            </a:r>
            <a:endParaRPr lang="en-US" dirty="0"/>
          </a:p>
        </p:txBody>
      </p:sp>
      <p:sp>
        <p:nvSpPr>
          <p:cNvPr id="3" name="Content Placeholder 2">
            <a:extLst>
              <a:ext uri="{FF2B5EF4-FFF2-40B4-BE49-F238E27FC236}">
                <a16:creationId xmlns="" xmlns:a16="http://schemas.microsoft.com/office/drawing/2014/main" id="{A356BF46-1566-4E3A-8A6E-748EFA0F8065}"/>
              </a:ext>
            </a:extLst>
          </p:cNvPr>
          <p:cNvSpPr>
            <a:spLocks noGrp="1"/>
          </p:cNvSpPr>
          <p:nvPr>
            <p:ph idx="1" hasCustomPrompt="1"/>
          </p:nvPr>
        </p:nvSpPr>
        <p:spPr>
          <a:xfrm>
            <a:off x="377012" y="445351"/>
            <a:ext cx="5477378" cy="6133870"/>
          </a:xfrm>
          <a:prstGeom prst="rect">
            <a:avLst/>
          </a:prstGeom>
        </p:spPr>
        <p:txBody>
          <a:bodyPr/>
          <a:lstStyle>
            <a:lvl1pPr algn="ct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dirty="0"/>
              <a:t>محل درج فیلم یا عکس</a:t>
            </a:r>
            <a:endParaRPr lang="en-US" dirty="0"/>
          </a:p>
        </p:txBody>
      </p:sp>
      <p:sp>
        <p:nvSpPr>
          <p:cNvPr id="4" name="Text Placeholder 3">
            <a:extLst>
              <a:ext uri="{FF2B5EF4-FFF2-40B4-BE49-F238E27FC236}">
                <a16:creationId xmlns="" xmlns:a16="http://schemas.microsoft.com/office/drawing/2014/main" id="{751F4E53-2A16-4E5D-B122-1952CA505106}"/>
              </a:ext>
            </a:extLst>
          </p:cNvPr>
          <p:cNvSpPr>
            <a:spLocks noGrp="1"/>
          </p:cNvSpPr>
          <p:nvPr>
            <p:ph type="body" sz="half" idx="2" hasCustomPrompt="1"/>
          </p:nvPr>
        </p:nvSpPr>
        <p:spPr>
          <a:xfrm>
            <a:off x="6233533" y="2056702"/>
            <a:ext cx="4370968" cy="435594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dirty="0"/>
              <a:t>توضیحات تصویر یا فیلم</a:t>
            </a:r>
            <a:endParaRPr lang="en-US" dirty="0"/>
          </a:p>
        </p:txBody>
      </p:sp>
      <p:sp>
        <p:nvSpPr>
          <p:cNvPr id="8" name="Right Bracket 7">
            <a:extLst>
              <a:ext uri="{FF2B5EF4-FFF2-40B4-BE49-F238E27FC236}">
                <a16:creationId xmlns="" xmlns:a16="http://schemas.microsoft.com/office/drawing/2014/main" id="{2316BA72-3760-4528-B637-C8A7CDA806CF}"/>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 xmlns:a16="http://schemas.microsoft.com/office/drawing/2014/main" id="{0D990958-5C3D-423C-8ED6-5C6FB8801AE6}"/>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 xmlns:a16="http://schemas.microsoft.com/office/drawing/2014/main" id="{585A78FB-CFA4-4990-8008-818A9DB26FFD}"/>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a:extLst>
              <a:ext uri="{FF2B5EF4-FFF2-40B4-BE49-F238E27FC236}">
                <a16:creationId xmlns="" xmlns:a16="http://schemas.microsoft.com/office/drawing/2014/main" id="{EFEE1195-27A8-40C1-96E5-80511594BC7C}"/>
              </a:ext>
            </a:extLst>
          </p:cNvPr>
          <p:cNvSpPr/>
          <p:nvPr userDrawn="1"/>
        </p:nvSpPr>
        <p:spPr>
          <a:xfrm>
            <a:off x="1040622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 xmlns:a16="http://schemas.microsoft.com/office/drawing/2014/main" id="{6BD23D0B-947D-4EFC-AA2C-896A34F8B1E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Tree>
    <p:extLst>
      <p:ext uri="{BB962C8B-B14F-4D97-AF65-F5344CB8AC3E}">
        <p14:creationId xmlns:p14="http://schemas.microsoft.com/office/powerpoint/2010/main" val="2614886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sp>
        <p:nvSpPr>
          <p:cNvPr id="8" name="Rectangle: Top Corners Rounded 7">
            <a:extLst>
              <a:ext uri="{FF2B5EF4-FFF2-40B4-BE49-F238E27FC236}">
                <a16:creationId xmlns="" xmlns:a16="http://schemas.microsoft.com/office/drawing/2014/main" id="{DFE1CCE2-2934-4471-99AF-81D09E78B577}"/>
              </a:ext>
            </a:extLst>
          </p:cNvPr>
          <p:cNvSpPr/>
          <p:nvPr userDrawn="1"/>
        </p:nvSpPr>
        <p:spPr>
          <a:xfrm rot="16200000">
            <a:off x="8576062" y="3294062"/>
            <a:ext cx="6594475" cy="533400"/>
          </a:xfrm>
          <a:prstGeom prst="round2SameRect">
            <a:avLst>
              <a:gd name="adj1" fmla="val 50000"/>
              <a:gd name="adj2" fmla="val 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Top Corners Rounded 8">
            <a:extLst>
              <a:ext uri="{FF2B5EF4-FFF2-40B4-BE49-F238E27FC236}">
                <a16:creationId xmlns="" xmlns:a16="http://schemas.microsoft.com/office/drawing/2014/main" id="{976F11A3-6755-42F5-800D-A13013E6EE4A}"/>
              </a:ext>
            </a:extLst>
          </p:cNvPr>
          <p:cNvSpPr/>
          <p:nvPr userDrawn="1"/>
        </p:nvSpPr>
        <p:spPr>
          <a:xfrm rot="16200000">
            <a:off x="8496300" y="3162300"/>
            <a:ext cx="6858000" cy="533400"/>
          </a:xfrm>
          <a:prstGeom prst="round2SameRect">
            <a:avLst>
              <a:gd name="adj1" fmla="val 50000"/>
              <a:gd name="adj2" fmla="val 0"/>
            </a:avLst>
          </a:prstGeom>
          <a:solidFill>
            <a:schemeClr val="accent5">
              <a:lumMod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Oval 9">
            <a:extLst>
              <a:ext uri="{FF2B5EF4-FFF2-40B4-BE49-F238E27FC236}">
                <a16:creationId xmlns="" xmlns:a16="http://schemas.microsoft.com/office/drawing/2014/main" id="{17DF2C6E-5A45-480A-B1EB-8DA45A261F89}"/>
              </a:ext>
            </a:extLst>
          </p:cNvPr>
          <p:cNvSpPr/>
          <p:nvPr userDrawn="1"/>
        </p:nvSpPr>
        <p:spPr>
          <a:xfrm>
            <a:off x="11183768" y="263525"/>
            <a:ext cx="914400" cy="91440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Top Corners Rounded 11">
            <a:extLst>
              <a:ext uri="{FF2B5EF4-FFF2-40B4-BE49-F238E27FC236}">
                <a16:creationId xmlns="" xmlns:a16="http://schemas.microsoft.com/office/drawing/2014/main" id="{D391FEE0-17A7-43E8-9E9B-3D8FDCE35B6D}"/>
              </a:ext>
            </a:extLst>
          </p:cNvPr>
          <p:cNvSpPr/>
          <p:nvPr userDrawn="1"/>
        </p:nvSpPr>
        <p:spPr>
          <a:xfrm rot="16200000">
            <a:off x="11243061" y="1576610"/>
            <a:ext cx="523220" cy="1208876"/>
          </a:xfrm>
          <a:prstGeom prst="round2SameRect">
            <a:avLst/>
          </a:prstGeom>
          <a:solidFill>
            <a:schemeClr val="accent2"/>
          </a:solidFill>
          <a:ln>
            <a:noFill/>
          </a:ln>
          <a:effectLst>
            <a:outerShdw blurRad="50800" dist="38100" dir="2700000" algn="tl" rotWithShape="0">
              <a:prstClr val="black">
                <a:alpha val="40000"/>
              </a:prst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 xmlns:a16="http://schemas.microsoft.com/office/drawing/2014/main" id="{4FA83DB1-12A6-4FD8-A460-CE7492F729C2}"/>
              </a:ext>
            </a:extLst>
          </p:cNvPr>
          <p:cNvSpPr txBox="1"/>
          <p:nvPr userDrawn="1"/>
        </p:nvSpPr>
        <p:spPr>
          <a:xfrm>
            <a:off x="10831592" y="1930020"/>
            <a:ext cx="1208875" cy="523220"/>
          </a:xfrm>
          <a:prstGeom prst="rect">
            <a:avLst/>
          </a:prstGeom>
          <a:noFill/>
        </p:spPr>
        <p:txBody>
          <a:bodyPr wrap="square" rtlCol="0">
            <a:spAutoFit/>
          </a:bodyPr>
          <a:lstStyle/>
          <a:p>
            <a:pPr algn="r" rtl="1"/>
            <a:r>
              <a:rPr lang="fa-IR" sz="2800" dirty="0">
                <a:solidFill>
                  <a:schemeClr val="bg1"/>
                </a:solidFill>
                <a:cs typeface="A Afsaneh" panose="02000700000000000000" pitchFamily="2" charset="-78"/>
              </a:rPr>
              <a:t>نام درس</a:t>
            </a:r>
            <a:endParaRPr lang="en-US" dirty="0">
              <a:solidFill>
                <a:schemeClr val="bg1"/>
              </a:solidFill>
              <a:cs typeface="A Afsaneh" panose="02000700000000000000" pitchFamily="2" charset="-78"/>
            </a:endParaRPr>
          </a:p>
        </p:txBody>
      </p:sp>
      <p:sp>
        <p:nvSpPr>
          <p:cNvPr id="14" name="TextBox 13">
            <a:extLst>
              <a:ext uri="{FF2B5EF4-FFF2-40B4-BE49-F238E27FC236}">
                <a16:creationId xmlns="" xmlns:a16="http://schemas.microsoft.com/office/drawing/2014/main" id="{5BC44CE7-AB56-465B-89D1-B3A37E4D61DE}"/>
              </a:ext>
            </a:extLst>
          </p:cNvPr>
          <p:cNvSpPr txBox="1"/>
          <p:nvPr userDrawn="1"/>
        </p:nvSpPr>
        <p:spPr>
          <a:xfrm rot="16200000">
            <a:off x="10692177" y="4473069"/>
            <a:ext cx="2492990" cy="338554"/>
          </a:xfrm>
          <a:prstGeom prst="rect">
            <a:avLst/>
          </a:prstGeom>
          <a:noFill/>
        </p:spPr>
        <p:txBody>
          <a:bodyPr wrap="none" rtlCol="0">
            <a:spAutoFit/>
          </a:bodyPr>
          <a:lstStyle/>
          <a:p>
            <a:pPr algn="r" rtl="1"/>
            <a:r>
              <a:rPr lang="fa-IR" sz="1400" dirty="0">
                <a:solidFill>
                  <a:schemeClr val="bg1"/>
                </a:solidFill>
                <a:cs typeface="B Yekan" panose="00000400000000000000" pitchFamily="2" charset="-78"/>
              </a:rPr>
              <a:t>رشــته ریاضی  </a:t>
            </a:r>
            <a:r>
              <a:rPr lang="fa-IR" sz="1600" dirty="0">
                <a:solidFill>
                  <a:schemeClr val="accent2"/>
                </a:solidFill>
                <a:cs typeface="B Yekan" panose="00000400000000000000" pitchFamily="2" charset="-78"/>
                <a:sym typeface="Webdings" panose="05030102010509060703" pitchFamily="18" charset="2"/>
              </a:rPr>
              <a:t></a:t>
            </a:r>
            <a:r>
              <a:rPr lang="fa-IR" sz="1600" dirty="0">
                <a:solidFill>
                  <a:schemeClr val="bg1"/>
                </a:solidFill>
                <a:cs typeface="B Yekan" panose="00000400000000000000" pitchFamily="2" charset="-78"/>
                <a:sym typeface="Webdings" panose="05030102010509060703" pitchFamily="18" charset="2"/>
              </a:rPr>
              <a:t> </a:t>
            </a:r>
            <a:r>
              <a:rPr lang="fa-IR" sz="1600" dirty="0">
                <a:solidFill>
                  <a:schemeClr val="bg1"/>
                </a:solidFill>
                <a:cs typeface="B Yekan" panose="00000400000000000000" pitchFamily="2" charset="-78"/>
              </a:rPr>
              <a:t> پایه یازدهــم </a:t>
            </a:r>
            <a:endParaRPr lang="en-US" sz="1600" dirty="0">
              <a:solidFill>
                <a:schemeClr val="bg1"/>
              </a:solidFill>
              <a:cs typeface="B Yekan" panose="00000400000000000000" pitchFamily="2" charset="-78"/>
            </a:endParaRPr>
          </a:p>
        </p:txBody>
      </p:sp>
      <p:grpSp>
        <p:nvGrpSpPr>
          <p:cNvPr id="15" name="Group 14">
            <a:extLst>
              <a:ext uri="{FF2B5EF4-FFF2-40B4-BE49-F238E27FC236}">
                <a16:creationId xmlns="" xmlns:a16="http://schemas.microsoft.com/office/drawing/2014/main" id="{950F85E6-48B2-4216-B01A-05CEAD3544DC}"/>
              </a:ext>
            </a:extLst>
          </p:cNvPr>
          <p:cNvGrpSpPr/>
          <p:nvPr userDrawn="1"/>
        </p:nvGrpSpPr>
        <p:grpSpPr>
          <a:xfrm>
            <a:off x="11774676" y="2484996"/>
            <a:ext cx="415610" cy="950354"/>
            <a:chOff x="11826875" y="2290258"/>
            <a:chExt cx="269534" cy="811514"/>
          </a:xfrm>
        </p:grpSpPr>
        <p:cxnSp>
          <p:nvCxnSpPr>
            <p:cNvPr id="16" name="Straight Connector 15">
              <a:extLst>
                <a:ext uri="{FF2B5EF4-FFF2-40B4-BE49-F238E27FC236}">
                  <a16:creationId xmlns="" xmlns:a16="http://schemas.microsoft.com/office/drawing/2014/main" id="{26966A5B-203A-456E-8F16-E06B9F9B0109}"/>
                </a:ext>
              </a:extLst>
            </p:cNvPr>
            <p:cNvCxnSpPr/>
            <p:nvPr/>
          </p:nvCxnSpPr>
          <p:spPr>
            <a:xfrm flipH="1">
              <a:off x="11826875" y="2290258"/>
              <a:ext cx="269534" cy="52914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27FDF440-6726-4C1C-8924-B40E6D368023}"/>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 xmlns:a16="http://schemas.microsoft.com/office/drawing/2014/main" id="{45063890-C707-4CCF-892B-0AAFB6A29730}"/>
              </a:ext>
            </a:extLst>
          </p:cNvPr>
          <p:cNvGrpSpPr/>
          <p:nvPr userDrawn="1"/>
        </p:nvGrpSpPr>
        <p:grpSpPr>
          <a:xfrm rot="10958904">
            <a:off x="11779309" y="5765950"/>
            <a:ext cx="357212" cy="1035131"/>
            <a:chOff x="11817023" y="2408218"/>
            <a:chExt cx="248074" cy="693554"/>
          </a:xfrm>
        </p:grpSpPr>
        <p:cxnSp>
          <p:nvCxnSpPr>
            <p:cNvPr id="19" name="Straight Connector 18">
              <a:extLst>
                <a:ext uri="{FF2B5EF4-FFF2-40B4-BE49-F238E27FC236}">
                  <a16:creationId xmlns="" xmlns:a16="http://schemas.microsoft.com/office/drawing/2014/main" id="{87742BE5-E8E2-4108-9E11-D1194D26E556}"/>
                </a:ext>
              </a:extLst>
            </p:cNvPr>
            <p:cNvCxnSpPr>
              <a:cxnSpLocks/>
            </p:cNvCxnSpPr>
            <p:nvPr/>
          </p:nvCxnSpPr>
          <p:spPr>
            <a:xfrm rot="10641096" flipV="1">
              <a:off x="11817023" y="2408218"/>
              <a:ext cx="248074" cy="405869"/>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7EC95DBF-4620-4BE2-97B8-40EB3A927F54}"/>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1" name="Rectangle: Top Corners Rounded 20">
            <a:extLst>
              <a:ext uri="{FF2B5EF4-FFF2-40B4-BE49-F238E27FC236}">
                <a16:creationId xmlns="" xmlns:a16="http://schemas.microsoft.com/office/drawing/2014/main" id="{EEACB462-F83F-4D95-85C4-FDF5F1E1281D}"/>
              </a:ext>
            </a:extLst>
          </p:cNvPr>
          <p:cNvSpPr/>
          <p:nvPr userDrawn="1"/>
        </p:nvSpPr>
        <p:spPr>
          <a:xfrm rot="16200000">
            <a:off x="12056548" y="2084082"/>
            <a:ext cx="92022" cy="193933"/>
          </a:xfrm>
          <a:prstGeom prst="round2SameRect">
            <a:avLst/>
          </a:prstGeom>
          <a:solidFill>
            <a:schemeClr val="accent2">
              <a:lumMod val="20000"/>
              <a:lumOff val="80000"/>
            </a:schemeClr>
          </a:solidFill>
          <a:ln>
            <a:noFill/>
          </a:ln>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 xmlns:a16="http://schemas.microsoft.com/office/drawing/2014/main" id="{A3B9D99E-9FF1-4601-8625-969DAB48CE9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393878" y="317344"/>
            <a:ext cx="539901" cy="791522"/>
          </a:xfrm>
          <a:prstGeom prst="rect">
            <a:avLst/>
          </a:prstGeom>
        </p:spPr>
      </p:pic>
      <p:grpSp>
        <p:nvGrpSpPr>
          <p:cNvPr id="23" name="Group 22">
            <a:extLst>
              <a:ext uri="{FF2B5EF4-FFF2-40B4-BE49-F238E27FC236}">
                <a16:creationId xmlns="" xmlns:a16="http://schemas.microsoft.com/office/drawing/2014/main" id="{3CD98ACF-94C0-44C7-8035-BCE25608B3D3}"/>
              </a:ext>
            </a:extLst>
          </p:cNvPr>
          <p:cNvGrpSpPr/>
          <p:nvPr userDrawn="1"/>
        </p:nvGrpSpPr>
        <p:grpSpPr>
          <a:xfrm>
            <a:off x="11588883" y="1197376"/>
            <a:ext cx="651355" cy="707740"/>
            <a:chOff x="11588883" y="1095776"/>
            <a:chExt cx="651355" cy="707740"/>
          </a:xfrm>
        </p:grpSpPr>
        <p:sp>
          <p:nvSpPr>
            <p:cNvPr id="24" name="TextBox 23">
              <a:extLst>
                <a:ext uri="{FF2B5EF4-FFF2-40B4-BE49-F238E27FC236}">
                  <a16:creationId xmlns="" xmlns:a16="http://schemas.microsoft.com/office/drawing/2014/main" id="{943AE3C4-97C3-493E-B593-C6B8D6792F0F}"/>
                </a:ext>
              </a:extLst>
            </p:cNvPr>
            <p:cNvSpPr txBox="1"/>
            <p:nvPr/>
          </p:nvSpPr>
          <p:spPr>
            <a:xfrm>
              <a:off x="11588982" y="1095776"/>
              <a:ext cx="651256" cy="523220"/>
            </a:xfrm>
            <a:prstGeom prst="rect">
              <a:avLst/>
            </a:prstGeom>
            <a:noFill/>
          </p:spPr>
          <p:txBody>
            <a:bodyPr wrap="square" rtlCol="0">
              <a:spAutoFit/>
            </a:bodyPr>
            <a:lstStyle/>
            <a:p>
              <a:pPr algn="ctr" rtl="1"/>
              <a:r>
                <a:rPr lang="fa-IR" sz="1100" dirty="0">
                  <a:solidFill>
                    <a:schemeClr val="bg1">
                      <a:lumMod val="85000"/>
                    </a:schemeClr>
                  </a:solidFill>
                  <a:cs typeface="A Dastan" panose="00000400000000000000" pitchFamily="2" charset="-78"/>
                </a:rPr>
                <a:t>دبیرســـتان</a:t>
              </a:r>
              <a:r>
                <a:rPr lang="fa-IR" sz="1400" dirty="0">
                  <a:solidFill>
                    <a:schemeClr val="accent3">
                      <a:lumMod val="75000"/>
                    </a:schemeClr>
                  </a:solidFill>
                  <a:cs typeface="A Dastan" panose="00000400000000000000" pitchFamily="2" charset="-78"/>
                </a:rPr>
                <a:t> </a:t>
              </a:r>
            </a:p>
            <a:p>
              <a:pPr algn="ctr" rtl="1"/>
              <a:r>
                <a:rPr lang="fa-IR" sz="1400" dirty="0">
                  <a:solidFill>
                    <a:schemeClr val="bg1">
                      <a:lumMod val="85000"/>
                    </a:schemeClr>
                  </a:solidFill>
                  <a:cs typeface="A Dastan" panose="00000400000000000000" pitchFamily="2" charset="-78"/>
                </a:rPr>
                <a:t>مـاندگـار</a:t>
              </a:r>
              <a:r>
                <a:rPr lang="fa-IR" sz="1400" dirty="0">
                  <a:solidFill>
                    <a:schemeClr val="accent3">
                      <a:lumMod val="75000"/>
                    </a:schemeClr>
                  </a:solidFill>
                  <a:cs typeface="A Dastan" panose="00000400000000000000" pitchFamily="2" charset="-78"/>
                </a:rPr>
                <a:t> </a:t>
              </a:r>
            </a:p>
          </p:txBody>
        </p:sp>
        <p:sp>
          <p:nvSpPr>
            <p:cNvPr id="25" name="TextBox 24">
              <a:extLst>
                <a:ext uri="{FF2B5EF4-FFF2-40B4-BE49-F238E27FC236}">
                  <a16:creationId xmlns="" xmlns:a16="http://schemas.microsoft.com/office/drawing/2014/main" id="{271289EA-02B8-407C-89CD-58146F8880B4}"/>
                </a:ext>
              </a:extLst>
            </p:cNvPr>
            <p:cNvSpPr txBox="1"/>
            <p:nvPr/>
          </p:nvSpPr>
          <p:spPr>
            <a:xfrm>
              <a:off x="11588883" y="1434184"/>
              <a:ext cx="651256" cy="369332"/>
            </a:xfrm>
            <a:prstGeom prst="rect">
              <a:avLst/>
            </a:prstGeom>
            <a:noFill/>
          </p:spPr>
          <p:txBody>
            <a:bodyPr wrap="square" rtlCol="0">
              <a:spAutoFit/>
            </a:bodyPr>
            <a:lstStyle/>
            <a:p>
              <a:pPr algn="ctr" rtl="1"/>
              <a:r>
                <a:rPr lang="fa-IR" dirty="0">
                  <a:solidFill>
                    <a:schemeClr val="bg1"/>
                  </a:solidFill>
                  <a:cs typeface="A Dastan" panose="00000400000000000000" pitchFamily="2" charset="-78"/>
                </a:rPr>
                <a:t>الـــبرز</a:t>
              </a:r>
              <a:endParaRPr lang="fa-IR" sz="1400" dirty="0">
                <a:solidFill>
                  <a:schemeClr val="bg1"/>
                </a:solidFill>
                <a:cs typeface="A Dastan" panose="00000400000000000000" pitchFamily="2" charset="-78"/>
              </a:endParaRPr>
            </a:p>
          </p:txBody>
        </p:sp>
      </p:gr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B0083C-ABE6-4C38-A822-017C4C9F20F2}"/>
              </a:ext>
            </a:extLst>
          </p:cNvPr>
          <p:cNvSpPr>
            <a:spLocks noGrp="1"/>
          </p:cNvSpPr>
          <p:nvPr>
            <p:ph type="ctrTitle"/>
          </p:nvPr>
        </p:nvSpPr>
        <p:spPr>
          <a:solidFill>
            <a:srgbClr val="00B050"/>
          </a:solidFill>
        </p:spPr>
        <p:txBody>
          <a:bodyPr/>
          <a:lstStyle/>
          <a:p>
            <a:r>
              <a:rPr lang="en-US" b="1" dirty="0"/>
              <a:t>Grammar: part I </a:t>
            </a:r>
            <a:r>
              <a:rPr lang="en-US" b="1" dirty="0" smtClean="0"/>
              <a:t> </a:t>
            </a:r>
            <a:br>
              <a:rPr lang="en-US" b="1" dirty="0" smtClean="0"/>
            </a:br>
            <a:r>
              <a:rPr lang="en-US" b="1" dirty="0"/>
              <a:t>Quantifying </a:t>
            </a:r>
            <a:r>
              <a:rPr lang="en-US" b="1" dirty="0" smtClean="0"/>
              <a:t>determiners</a:t>
            </a:r>
            <a:endParaRPr lang="fa-IR" dirty="0"/>
          </a:p>
        </p:txBody>
      </p:sp>
      <p:sp>
        <p:nvSpPr>
          <p:cNvPr id="3" name="Subtitle 2">
            <a:extLst>
              <a:ext uri="{FF2B5EF4-FFF2-40B4-BE49-F238E27FC236}">
                <a16:creationId xmlns="" xmlns:a16="http://schemas.microsoft.com/office/drawing/2014/main" id="{C0BEA13D-28B2-4182-B086-239EE8803B09}"/>
              </a:ext>
            </a:extLst>
          </p:cNvPr>
          <p:cNvSpPr>
            <a:spLocks noGrp="1"/>
          </p:cNvSpPr>
          <p:nvPr>
            <p:ph type="subTitle" idx="1"/>
          </p:nvPr>
        </p:nvSpPr>
        <p:spPr>
          <a:solidFill>
            <a:srgbClr val="00B050"/>
          </a:solidFill>
        </p:spPr>
        <p:txBody>
          <a:bodyPr/>
          <a:lstStyle/>
          <a:p>
            <a:r>
              <a:rPr lang="en-US" sz="3200" b="1" dirty="0" smtClean="0"/>
              <a:t>Mohammad </a:t>
            </a:r>
            <a:r>
              <a:rPr lang="en-US" sz="3200" b="1" dirty="0" err="1" smtClean="0"/>
              <a:t>Hossein</a:t>
            </a:r>
            <a:r>
              <a:rPr lang="en-US" sz="3200" b="1" dirty="0" smtClean="0"/>
              <a:t> </a:t>
            </a:r>
            <a:r>
              <a:rPr lang="en-US" sz="3200" b="1" dirty="0" err="1" smtClean="0"/>
              <a:t>Shakouri</a:t>
            </a:r>
            <a:endParaRPr lang="fa-IR" sz="3200" b="1" dirty="0"/>
          </a:p>
        </p:txBody>
      </p:sp>
    </p:spTree>
    <p:extLst>
      <p:ext uri="{BB962C8B-B14F-4D97-AF65-F5344CB8AC3E}">
        <p14:creationId xmlns:p14="http://schemas.microsoft.com/office/powerpoint/2010/main" val="3909395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0200" y="469900"/>
            <a:ext cx="10071100" cy="5626027"/>
          </a:xfrm>
          <a:prstGeom prst="rect">
            <a:avLst/>
          </a:prstGeom>
        </p:spPr>
        <p:txBody>
          <a:bodyPr wrap="square">
            <a:spAutoFit/>
          </a:bodyPr>
          <a:lstStyle/>
          <a:p>
            <a:pPr algn="just">
              <a:lnSpc>
                <a:spcPct val="150000"/>
              </a:lnSpc>
            </a:pPr>
            <a:r>
              <a:rPr lang="en-US" sz="2200" dirty="0"/>
              <a:t>An endangered language is a language</a:t>
            </a:r>
            <a:r>
              <a:rPr lang="en-US" sz="2200" b="1" dirty="0"/>
              <a:t> </a:t>
            </a:r>
            <a:r>
              <a:rPr lang="en-US" sz="2200" dirty="0"/>
              <a:t>that has very </a:t>
            </a:r>
            <a:r>
              <a:rPr lang="en-US" sz="2200" b="1" u="sng" dirty="0">
                <a:solidFill>
                  <a:srgbClr val="FF0000"/>
                </a:solidFill>
              </a:rPr>
              <a:t>few</a:t>
            </a:r>
            <a:r>
              <a:rPr lang="en-US" sz="2200" b="1" dirty="0">
                <a:solidFill>
                  <a:srgbClr val="FF0000"/>
                </a:solidFill>
              </a:rPr>
              <a:t> </a:t>
            </a:r>
            <a:r>
              <a:rPr lang="en-US" sz="2200" b="1" dirty="0"/>
              <a:t>speakers</a:t>
            </a:r>
            <a:r>
              <a:rPr lang="en-US" sz="2200" dirty="0"/>
              <a:t>. Nowadays, </a:t>
            </a:r>
            <a:r>
              <a:rPr lang="en-US" sz="2200" b="1" u="sng" dirty="0">
                <a:solidFill>
                  <a:srgbClr val="FF0000"/>
                </a:solidFill>
              </a:rPr>
              <a:t>many</a:t>
            </a:r>
            <a:r>
              <a:rPr lang="en-US" sz="2200" b="1" dirty="0">
                <a:solidFill>
                  <a:srgbClr val="FF0000"/>
                </a:solidFill>
              </a:rPr>
              <a:t> </a:t>
            </a:r>
            <a:r>
              <a:rPr lang="en-US" sz="2200" b="1" dirty="0"/>
              <a:t>languages </a:t>
            </a:r>
            <a:r>
              <a:rPr lang="en-US" sz="2200" dirty="0"/>
              <a:t>are losing their native speakers. When a language dies, the knowledge and culture disappear with it. </a:t>
            </a:r>
            <a:r>
              <a:rPr lang="en-US" sz="2200" b="1" u="sng" dirty="0">
                <a:solidFill>
                  <a:srgbClr val="FF0000"/>
                </a:solidFill>
              </a:rPr>
              <a:t>A lot of</a:t>
            </a:r>
            <a:r>
              <a:rPr lang="en-US" sz="2200" b="1" dirty="0">
                <a:solidFill>
                  <a:srgbClr val="FF0000"/>
                </a:solidFill>
              </a:rPr>
              <a:t> </a:t>
            </a:r>
            <a:r>
              <a:rPr lang="en-US" sz="2200" b="1" dirty="0"/>
              <a:t>endangered languages </a:t>
            </a:r>
            <a:r>
              <a:rPr lang="en-US" sz="2200" dirty="0"/>
              <a:t>are in Australia and South America. Some of them are in Asia and Africa. The number of live languages of the world is around 7000, and many of them may not exist in the future. </a:t>
            </a:r>
            <a:r>
              <a:rPr lang="en-US" sz="2200" b="1" u="sng" dirty="0">
                <a:solidFill>
                  <a:srgbClr val="FF0000"/>
                </a:solidFill>
              </a:rPr>
              <a:t>Many</a:t>
            </a:r>
            <a:r>
              <a:rPr lang="en-US" sz="2200" b="1" dirty="0">
                <a:solidFill>
                  <a:srgbClr val="FF0000"/>
                </a:solidFill>
              </a:rPr>
              <a:t> </a:t>
            </a:r>
            <a:r>
              <a:rPr lang="en-US" sz="2200" b="1" dirty="0"/>
              <a:t>researchers </a:t>
            </a:r>
            <a:r>
              <a:rPr lang="en-US" sz="2200" dirty="0"/>
              <a:t>are now trying to protect endangered languages. This can save </a:t>
            </a:r>
            <a:r>
              <a:rPr lang="en-US" sz="2200" b="1" u="sng" dirty="0">
                <a:solidFill>
                  <a:srgbClr val="FF0000"/>
                </a:solidFill>
              </a:rPr>
              <a:t>lots of</a:t>
            </a:r>
            <a:r>
              <a:rPr lang="en-US" sz="2200" b="1" dirty="0">
                <a:solidFill>
                  <a:srgbClr val="FF0000"/>
                </a:solidFill>
              </a:rPr>
              <a:t> </a:t>
            </a:r>
            <a:r>
              <a:rPr lang="en-US" sz="2200" b="1" dirty="0"/>
              <a:t>information </a:t>
            </a:r>
            <a:r>
              <a:rPr lang="en-US" sz="2200" dirty="0"/>
              <a:t>and cultural values of people all around the world.		</a:t>
            </a:r>
          </a:p>
          <a:p>
            <a:pPr algn="ctr">
              <a:lnSpc>
                <a:spcPct val="150000"/>
              </a:lnSpc>
            </a:pPr>
            <a:r>
              <a:rPr lang="en-US" sz="2200" b="1" dirty="0"/>
              <a:t>Quantifying Determiners</a:t>
            </a:r>
            <a:endParaRPr lang="en-US" sz="2200" dirty="0"/>
          </a:p>
          <a:p>
            <a:pPr>
              <a:lnSpc>
                <a:spcPct val="150000"/>
              </a:lnSpc>
            </a:pPr>
            <a:r>
              <a:rPr lang="en-US" sz="2200" dirty="0"/>
              <a:t>Words such as </a:t>
            </a:r>
            <a:r>
              <a:rPr lang="en-US" sz="2200" b="1" dirty="0"/>
              <a:t>many, few and a lot of </a:t>
            </a:r>
            <a:r>
              <a:rPr lang="en-US" sz="2200" dirty="0"/>
              <a:t>tell about quantity without giving an exact number. They are called quantifying determiners. </a:t>
            </a:r>
            <a:r>
              <a:rPr lang="en-US" sz="2200" b="1" dirty="0"/>
              <a:t>Quantifying Determiners </a:t>
            </a:r>
            <a:r>
              <a:rPr lang="en-US" sz="2200" dirty="0"/>
              <a:t>are used with countable and uncountable nouns as follows:</a:t>
            </a:r>
          </a:p>
        </p:txBody>
      </p:sp>
    </p:spTree>
    <p:extLst>
      <p:ext uri="{BB962C8B-B14F-4D97-AF65-F5344CB8AC3E}">
        <p14:creationId xmlns:p14="http://schemas.microsoft.com/office/powerpoint/2010/main" val="1349647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70169115"/>
              </p:ext>
            </p:extLst>
          </p:nvPr>
        </p:nvGraphicFramePr>
        <p:xfrm>
          <a:off x="304801" y="400812"/>
          <a:ext cx="10287000" cy="5945760"/>
        </p:xfrm>
        <a:graphic>
          <a:graphicData uri="http://schemas.openxmlformats.org/drawingml/2006/table">
            <a:tbl>
              <a:tblPr firstRow="1" firstCol="1" bandRow="1">
                <a:tableStyleId>{5C22544A-7EE6-4342-B048-85BDC9FD1C3A}</a:tableStyleId>
              </a:tblPr>
              <a:tblGrid>
                <a:gridCol w="2102298"/>
                <a:gridCol w="5263432"/>
                <a:gridCol w="2921270"/>
              </a:tblGrid>
              <a:tr h="0">
                <a:tc>
                  <a:txBody>
                    <a:bodyPr/>
                    <a:lstStyle/>
                    <a:p>
                      <a:pPr>
                        <a:lnSpc>
                          <a:spcPct val="107000"/>
                        </a:lnSpc>
                        <a:spcAft>
                          <a:spcPts val="0"/>
                        </a:spcAft>
                      </a:pPr>
                      <a:r>
                        <a:rPr lang="en-US" sz="2400" dirty="0">
                          <a:solidFill>
                            <a:schemeClr val="tx1"/>
                          </a:solidFill>
                          <a:effectLst/>
                        </a:rPr>
                        <a:t> </a:t>
                      </a:r>
                      <a:r>
                        <a:rPr lang="en-US" sz="2800" dirty="0" smtClean="0">
                          <a:solidFill>
                            <a:schemeClr val="tx1"/>
                          </a:solidFill>
                          <a:effectLst/>
                        </a:rPr>
                        <a:t>Quantifying   determiners</a:t>
                      </a:r>
                      <a:endParaRPr lang="en-US" sz="2800" dirty="0">
                        <a:solidFill>
                          <a:schemeClr val="tx1"/>
                        </a:solidFill>
                        <a:effectLst/>
                        <a:latin typeface="Calibri"/>
                        <a:ea typeface="Calibri"/>
                        <a:cs typeface="Arial"/>
                      </a:endParaRPr>
                    </a:p>
                  </a:txBody>
                  <a:tcPr marL="65599" marR="65599" marT="0" marB="0">
                    <a:solidFill>
                      <a:srgbClr val="00B050"/>
                    </a:solidFill>
                  </a:tcPr>
                </a:tc>
                <a:tc>
                  <a:txBody>
                    <a:bodyPr/>
                    <a:lstStyle/>
                    <a:p>
                      <a:pPr algn="ctr">
                        <a:lnSpc>
                          <a:spcPct val="107000"/>
                        </a:lnSpc>
                        <a:spcAft>
                          <a:spcPts val="0"/>
                        </a:spcAft>
                      </a:pPr>
                      <a:r>
                        <a:rPr lang="en-US" sz="2400" dirty="0" smtClean="0">
                          <a:solidFill>
                            <a:schemeClr val="tx1"/>
                          </a:solidFill>
                          <a:effectLst/>
                        </a:rPr>
                        <a:t>Countable  nouns</a:t>
                      </a:r>
                      <a:endParaRPr lang="en-US" sz="2400" dirty="0">
                        <a:solidFill>
                          <a:schemeClr val="tx1"/>
                        </a:solidFill>
                        <a:effectLst/>
                        <a:latin typeface="Calibri"/>
                        <a:ea typeface="Calibri"/>
                        <a:cs typeface="Arial"/>
                      </a:endParaRPr>
                    </a:p>
                  </a:txBody>
                  <a:tcPr marL="65599" marR="65599" marT="0" marB="0">
                    <a:solidFill>
                      <a:srgbClr val="00B050"/>
                    </a:solidFill>
                  </a:tcPr>
                </a:tc>
                <a:tc>
                  <a:txBody>
                    <a:bodyPr/>
                    <a:lstStyle/>
                    <a:p>
                      <a:pPr algn="ctr">
                        <a:lnSpc>
                          <a:spcPct val="107000"/>
                        </a:lnSpc>
                        <a:spcAft>
                          <a:spcPts val="0"/>
                        </a:spcAft>
                      </a:pPr>
                      <a:r>
                        <a:rPr lang="en-US" sz="2400" dirty="0" smtClean="0">
                          <a:solidFill>
                            <a:schemeClr val="tx1"/>
                          </a:solidFill>
                          <a:effectLst/>
                        </a:rPr>
                        <a:t>Uncountable nouns</a:t>
                      </a:r>
                      <a:endParaRPr lang="en-US" sz="2400" dirty="0">
                        <a:solidFill>
                          <a:schemeClr val="tx1"/>
                        </a:solidFill>
                        <a:effectLst/>
                        <a:latin typeface="Calibri"/>
                        <a:ea typeface="Calibri"/>
                        <a:cs typeface="Arial"/>
                      </a:endParaRPr>
                    </a:p>
                  </a:txBody>
                  <a:tcPr marL="65599" marR="65599" marT="0" marB="0">
                    <a:solidFill>
                      <a:srgbClr val="00B050"/>
                    </a:solidFill>
                  </a:tcPr>
                </a:tc>
              </a:tr>
              <a:tr h="0">
                <a:tc>
                  <a:txBody>
                    <a:bodyPr/>
                    <a:lstStyle/>
                    <a:p>
                      <a:pPr>
                        <a:lnSpc>
                          <a:spcPct val="107000"/>
                        </a:lnSpc>
                        <a:spcAft>
                          <a:spcPts val="0"/>
                        </a:spcAft>
                      </a:pPr>
                      <a:r>
                        <a:rPr lang="en-US" sz="2400" dirty="0">
                          <a:solidFill>
                            <a:schemeClr val="tx1"/>
                          </a:solidFill>
                          <a:effectLst/>
                        </a:rPr>
                        <a:t>one </a:t>
                      </a:r>
                    </a:p>
                    <a:p>
                      <a:pPr>
                        <a:lnSpc>
                          <a:spcPct val="107000"/>
                        </a:lnSpc>
                        <a:spcAft>
                          <a:spcPts val="0"/>
                        </a:spcAft>
                      </a:pPr>
                      <a:r>
                        <a:rPr lang="en-US" sz="2400" dirty="0">
                          <a:solidFill>
                            <a:schemeClr val="tx1"/>
                          </a:solidFill>
                          <a:effectLst/>
                        </a:rPr>
                        <a:t>each </a:t>
                      </a:r>
                    </a:p>
                    <a:p>
                      <a:pPr>
                        <a:lnSpc>
                          <a:spcPct val="107000"/>
                        </a:lnSpc>
                        <a:spcAft>
                          <a:spcPts val="0"/>
                        </a:spcAft>
                      </a:pPr>
                      <a:r>
                        <a:rPr lang="en-US" sz="2400" dirty="0" smtClean="0">
                          <a:solidFill>
                            <a:schemeClr val="tx1"/>
                          </a:solidFill>
                          <a:effectLst/>
                        </a:rPr>
                        <a:t>Every</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400" dirty="0">
                          <a:solidFill>
                            <a:schemeClr val="tx1"/>
                          </a:solidFill>
                          <a:effectLst/>
                        </a:rPr>
                        <a:t>There is just </a:t>
                      </a:r>
                      <a:r>
                        <a:rPr lang="en-US" sz="2400" b="1" dirty="0">
                          <a:solidFill>
                            <a:srgbClr val="FF0000"/>
                          </a:solidFill>
                          <a:effectLst/>
                        </a:rPr>
                        <a:t>one</a:t>
                      </a:r>
                      <a:r>
                        <a:rPr lang="en-US" sz="2400" dirty="0">
                          <a:solidFill>
                            <a:schemeClr val="tx1"/>
                          </a:solidFill>
                          <a:effectLst/>
                        </a:rPr>
                        <a:t> </a:t>
                      </a:r>
                      <a:r>
                        <a:rPr lang="en-US" sz="2400" b="1" dirty="0">
                          <a:solidFill>
                            <a:schemeClr val="tx1"/>
                          </a:solidFill>
                          <a:effectLst/>
                        </a:rPr>
                        <a:t>apple</a:t>
                      </a:r>
                      <a:r>
                        <a:rPr lang="en-US" sz="2400" dirty="0">
                          <a:solidFill>
                            <a:schemeClr val="tx1"/>
                          </a:solidFill>
                          <a:effectLst/>
                        </a:rPr>
                        <a:t> in the tree.</a:t>
                      </a:r>
                    </a:p>
                    <a:p>
                      <a:pPr>
                        <a:lnSpc>
                          <a:spcPct val="107000"/>
                        </a:lnSpc>
                        <a:spcAft>
                          <a:spcPts val="0"/>
                        </a:spcAft>
                      </a:pPr>
                      <a:r>
                        <a:rPr lang="en-US" sz="2400" dirty="0">
                          <a:solidFill>
                            <a:schemeClr val="tx1"/>
                          </a:solidFill>
                          <a:effectLst/>
                        </a:rPr>
                        <a:t>Complete </a:t>
                      </a:r>
                      <a:r>
                        <a:rPr lang="en-US" sz="2400" b="1" u="sng" dirty="0">
                          <a:solidFill>
                            <a:srgbClr val="FF0000"/>
                          </a:solidFill>
                          <a:effectLst/>
                        </a:rPr>
                        <a:t>each</a:t>
                      </a:r>
                      <a:r>
                        <a:rPr lang="en-US" sz="2400" b="1" dirty="0">
                          <a:solidFill>
                            <a:srgbClr val="FF0000"/>
                          </a:solidFill>
                          <a:effectLst/>
                        </a:rPr>
                        <a:t> </a:t>
                      </a:r>
                      <a:r>
                        <a:rPr lang="en-US" sz="2400" b="1" dirty="0">
                          <a:solidFill>
                            <a:schemeClr val="tx1"/>
                          </a:solidFill>
                          <a:effectLst/>
                        </a:rPr>
                        <a:t>blank</a:t>
                      </a:r>
                      <a:r>
                        <a:rPr lang="en-US" sz="2400" dirty="0">
                          <a:solidFill>
                            <a:schemeClr val="tx1"/>
                          </a:solidFill>
                          <a:effectLst/>
                        </a:rPr>
                        <a:t>.</a:t>
                      </a:r>
                    </a:p>
                    <a:p>
                      <a:pPr>
                        <a:lnSpc>
                          <a:spcPct val="107000"/>
                        </a:lnSpc>
                        <a:spcAft>
                          <a:spcPts val="0"/>
                        </a:spcAft>
                      </a:pPr>
                      <a:r>
                        <a:rPr lang="en-US" sz="2400" dirty="0">
                          <a:solidFill>
                            <a:schemeClr val="tx1"/>
                          </a:solidFill>
                          <a:effectLst/>
                        </a:rPr>
                        <a:t>I did </a:t>
                      </a:r>
                      <a:r>
                        <a:rPr lang="en-US" sz="2400" b="1" u="sng" dirty="0">
                          <a:solidFill>
                            <a:srgbClr val="FF0000"/>
                          </a:solidFill>
                          <a:effectLst/>
                        </a:rPr>
                        <a:t>every</a:t>
                      </a:r>
                      <a:r>
                        <a:rPr lang="en-US" sz="2400" b="1" dirty="0">
                          <a:solidFill>
                            <a:srgbClr val="FF0000"/>
                          </a:solidFill>
                          <a:effectLst/>
                        </a:rPr>
                        <a:t> </a:t>
                      </a:r>
                      <a:r>
                        <a:rPr lang="en-US" sz="2400" b="1" dirty="0">
                          <a:solidFill>
                            <a:schemeClr val="tx1"/>
                          </a:solidFill>
                          <a:effectLst/>
                        </a:rPr>
                        <a:t>exercise</a:t>
                      </a:r>
                      <a:r>
                        <a:rPr lang="en-US" sz="2400" dirty="0">
                          <a:solidFill>
                            <a:schemeClr val="tx1"/>
                          </a:solidFill>
                          <a:effectLst/>
                        </a:rPr>
                        <a:t> on my own.</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c>
                  <a:txBody>
                    <a:bodyPr/>
                    <a:lstStyle/>
                    <a:p>
                      <a:pPr algn="ctr">
                        <a:lnSpc>
                          <a:spcPct val="107000"/>
                        </a:lnSpc>
                        <a:spcAft>
                          <a:spcPts val="0"/>
                        </a:spcAft>
                      </a:pPr>
                      <a:endParaRPr lang="en-US" sz="2400" dirty="0" smtClean="0">
                        <a:solidFill>
                          <a:schemeClr val="tx1"/>
                        </a:solidFill>
                        <a:effectLst/>
                      </a:endParaRPr>
                    </a:p>
                    <a:p>
                      <a:pPr algn="ctr">
                        <a:lnSpc>
                          <a:spcPct val="107000"/>
                        </a:lnSpc>
                        <a:spcAft>
                          <a:spcPts val="0"/>
                        </a:spcAft>
                      </a:pPr>
                      <a:endParaRPr lang="en-US" sz="2400" dirty="0" smtClean="0">
                        <a:solidFill>
                          <a:schemeClr val="tx1"/>
                        </a:solidFill>
                        <a:effectLst/>
                      </a:endParaRPr>
                    </a:p>
                    <a:p>
                      <a:pPr algn="ctr">
                        <a:lnSpc>
                          <a:spcPct val="107000"/>
                        </a:lnSpc>
                        <a:spcAft>
                          <a:spcPts val="0"/>
                        </a:spcAft>
                      </a:pPr>
                      <a:endParaRPr lang="en-US" sz="2400" dirty="0" smtClean="0">
                        <a:solidFill>
                          <a:schemeClr val="tx1"/>
                        </a:solidFill>
                        <a:effectLst/>
                      </a:endParaRPr>
                    </a:p>
                    <a:p>
                      <a:pPr algn="ct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r>
              <a:tr h="0">
                <a:tc>
                  <a:txBody>
                    <a:bodyPr/>
                    <a:lstStyle/>
                    <a:p>
                      <a:pPr>
                        <a:lnSpc>
                          <a:spcPct val="107000"/>
                        </a:lnSpc>
                        <a:spcAft>
                          <a:spcPts val="0"/>
                        </a:spcAft>
                      </a:pPr>
                      <a:r>
                        <a:rPr lang="en-US" sz="2400" dirty="0">
                          <a:solidFill>
                            <a:schemeClr val="tx1"/>
                          </a:solidFill>
                          <a:effectLst/>
                        </a:rPr>
                        <a:t>two, …</a:t>
                      </a:r>
                    </a:p>
                    <a:p>
                      <a:pPr>
                        <a:lnSpc>
                          <a:spcPct val="107000"/>
                        </a:lnSpc>
                        <a:spcAft>
                          <a:spcPts val="0"/>
                        </a:spcAft>
                      </a:pPr>
                      <a:r>
                        <a:rPr lang="en-US" sz="2400" dirty="0">
                          <a:solidFill>
                            <a:schemeClr val="tx1"/>
                          </a:solidFill>
                          <a:effectLst/>
                        </a:rPr>
                        <a:t>both</a:t>
                      </a:r>
                    </a:p>
                    <a:p>
                      <a:pPr>
                        <a:lnSpc>
                          <a:spcPct val="107000"/>
                        </a:lnSpc>
                        <a:spcAft>
                          <a:spcPts val="0"/>
                        </a:spcAft>
                      </a:pPr>
                      <a:r>
                        <a:rPr lang="en-US" sz="2400" dirty="0">
                          <a:solidFill>
                            <a:schemeClr val="tx1"/>
                          </a:solidFill>
                          <a:effectLst/>
                        </a:rPr>
                        <a:t>a couple of</a:t>
                      </a:r>
                    </a:p>
                    <a:p>
                      <a:pPr>
                        <a:lnSpc>
                          <a:spcPct val="107000"/>
                        </a:lnSpc>
                        <a:spcAft>
                          <a:spcPts val="0"/>
                        </a:spcAft>
                      </a:pPr>
                      <a:r>
                        <a:rPr lang="en-US" sz="2400" dirty="0">
                          <a:solidFill>
                            <a:schemeClr val="tx1"/>
                          </a:solidFill>
                          <a:effectLst/>
                        </a:rPr>
                        <a:t>a few</a:t>
                      </a:r>
                    </a:p>
                    <a:p>
                      <a:pPr>
                        <a:lnSpc>
                          <a:spcPct val="107000"/>
                        </a:lnSpc>
                        <a:spcAft>
                          <a:spcPts val="0"/>
                        </a:spcAft>
                      </a:pPr>
                      <a:r>
                        <a:rPr lang="en-US" sz="2400" dirty="0">
                          <a:solidFill>
                            <a:schemeClr val="tx1"/>
                          </a:solidFill>
                          <a:effectLst/>
                        </a:rPr>
                        <a:t>few</a:t>
                      </a:r>
                    </a:p>
                    <a:p>
                      <a:pPr>
                        <a:lnSpc>
                          <a:spcPct val="107000"/>
                        </a:lnSpc>
                        <a:spcAft>
                          <a:spcPts val="0"/>
                        </a:spcAft>
                      </a:pPr>
                      <a:r>
                        <a:rPr lang="en-US" sz="2400" dirty="0">
                          <a:solidFill>
                            <a:schemeClr val="tx1"/>
                          </a:solidFill>
                          <a:effectLst/>
                        </a:rPr>
                        <a:t>several </a:t>
                      </a:r>
                    </a:p>
                    <a:p>
                      <a:pPr>
                        <a:lnSpc>
                          <a:spcPct val="107000"/>
                        </a:lnSpc>
                        <a:spcAft>
                          <a:spcPts val="0"/>
                        </a:spcAft>
                      </a:pPr>
                      <a:r>
                        <a:rPr lang="en-US" sz="2400" dirty="0">
                          <a:solidFill>
                            <a:schemeClr val="tx1"/>
                          </a:solidFill>
                          <a:effectLst/>
                        </a:rPr>
                        <a:t>many </a:t>
                      </a:r>
                    </a:p>
                    <a:p>
                      <a:pPr>
                        <a:lnSpc>
                          <a:spcPct val="107000"/>
                        </a:lnSpc>
                        <a:spcAft>
                          <a:spcPts val="0"/>
                        </a:spcAft>
                      </a:pPr>
                      <a:r>
                        <a:rPr lang="en-US" sz="2400" dirty="0">
                          <a:solidFill>
                            <a:schemeClr val="tx1"/>
                          </a:solidFill>
                          <a:effectLst/>
                        </a:rPr>
                        <a:t>a number of</a:t>
                      </a:r>
                    </a:p>
                    <a:p>
                      <a:pP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c>
                  <a:txBody>
                    <a:bodyPr/>
                    <a:lstStyle/>
                    <a:p>
                      <a:pPr algn="just">
                        <a:lnSpc>
                          <a:spcPct val="107000"/>
                        </a:lnSpc>
                        <a:spcAft>
                          <a:spcPts val="0"/>
                        </a:spcAft>
                      </a:pPr>
                      <a:r>
                        <a:rPr lang="en-US" sz="2400" dirty="0">
                          <a:solidFill>
                            <a:schemeClr val="tx1"/>
                          </a:solidFill>
                          <a:effectLst/>
                        </a:rPr>
                        <a:t>I ate </a:t>
                      </a:r>
                      <a:r>
                        <a:rPr lang="en-US" sz="2400" b="1" u="sng" dirty="0">
                          <a:solidFill>
                            <a:srgbClr val="FF0000"/>
                          </a:solidFill>
                          <a:effectLst/>
                        </a:rPr>
                        <a:t>two</a:t>
                      </a:r>
                      <a:r>
                        <a:rPr lang="en-US" sz="2400" b="1" dirty="0">
                          <a:solidFill>
                            <a:schemeClr val="tx1"/>
                          </a:solidFill>
                          <a:effectLst/>
                        </a:rPr>
                        <a:t> oranges</a:t>
                      </a:r>
                      <a:r>
                        <a:rPr lang="en-US" sz="2400" dirty="0">
                          <a:solidFill>
                            <a:schemeClr val="tx1"/>
                          </a:solidFill>
                          <a:effectLst/>
                        </a:rPr>
                        <a:t>.</a:t>
                      </a:r>
                    </a:p>
                    <a:p>
                      <a:pPr algn="just">
                        <a:lnSpc>
                          <a:spcPct val="107000"/>
                        </a:lnSpc>
                        <a:spcAft>
                          <a:spcPts val="0"/>
                        </a:spcAft>
                      </a:pPr>
                      <a:r>
                        <a:rPr lang="en-US" sz="2400" b="1" u="sng" dirty="0">
                          <a:solidFill>
                            <a:srgbClr val="FF0000"/>
                          </a:solidFill>
                          <a:effectLst/>
                        </a:rPr>
                        <a:t>Both</a:t>
                      </a:r>
                      <a:r>
                        <a:rPr lang="en-US" sz="2400" b="1" dirty="0">
                          <a:solidFill>
                            <a:schemeClr val="tx1"/>
                          </a:solidFill>
                          <a:effectLst/>
                        </a:rPr>
                        <a:t> books</a:t>
                      </a:r>
                      <a:r>
                        <a:rPr lang="en-US" sz="2400" dirty="0">
                          <a:solidFill>
                            <a:schemeClr val="tx1"/>
                          </a:solidFill>
                          <a:effectLst/>
                        </a:rPr>
                        <a:t> were interesting.</a:t>
                      </a:r>
                    </a:p>
                    <a:p>
                      <a:pPr algn="just">
                        <a:lnSpc>
                          <a:spcPct val="107000"/>
                        </a:lnSpc>
                        <a:spcAft>
                          <a:spcPts val="0"/>
                        </a:spcAft>
                      </a:pPr>
                      <a:r>
                        <a:rPr lang="en-US" sz="2400" dirty="0">
                          <a:solidFill>
                            <a:schemeClr val="tx1"/>
                          </a:solidFill>
                          <a:effectLst/>
                        </a:rPr>
                        <a:t>I need </a:t>
                      </a:r>
                      <a:r>
                        <a:rPr lang="en-US" sz="2400" b="1" u="sng" dirty="0">
                          <a:solidFill>
                            <a:srgbClr val="FF0000"/>
                          </a:solidFill>
                          <a:effectLst/>
                        </a:rPr>
                        <a:t>a couple of</a:t>
                      </a:r>
                      <a:r>
                        <a:rPr lang="en-US" sz="2400" b="1" dirty="0">
                          <a:solidFill>
                            <a:schemeClr val="tx1"/>
                          </a:solidFill>
                          <a:effectLst/>
                        </a:rPr>
                        <a:t> hours</a:t>
                      </a:r>
                      <a:r>
                        <a:rPr lang="en-US" sz="2400" dirty="0">
                          <a:solidFill>
                            <a:schemeClr val="tx1"/>
                          </a:solidFill>
                          <a:effectLst/>
                        </a:rPr>
                        <a:t>.</a:t>
                      </a:r>
                    </a:p>
                    <a:p>
                      <a:pPr algn="just">
                        <a:lnSpc>
                          <a:spcPct val="107000"/>
                        </a:lnSpc>
                        <a:spcAft>
                          <a:spcPts val="0"/>
                        </a:spcAft>
                      </a:pPr>
                      <a:r>
                        <a:rPr lang="en-US" sz="2400" dirty="0">
                          <a:solidFill>
                            <a:schemeClr val="tx1"/>
                          </a:solidFill>
                          <a:effectLst/>
                        </a:rPr>
                        <a:t>Today I learned </a:t>
                      </a:r>
                      <a:r>
                        <a:rPr lang="en-US" sz="2400" b="1" u="sng" dirty="0">
                          <a:solidFill>
                            <a:srgbClr val="FF0000"/>
                          </a:solidFill>
                          <a:effectLst/>
                        </a:rPr>
                        <a:t>a few</a:t>
                      </a:r>
                      <a:r>
                        <a:rPr lang="en-US" sz="2400" b="1" dirty="0">
                          <a:solidFill>
                            <a:schemeClr val="tx1"/>
                          </a:solidFill>
                          <a:effectLst/>
                        </a:rPr>
                        <a:t> new words</a:t>
                      </a:r>
                      <a:r>
                        <a:rPr lang="en-US" sz="2400" dirty="0">
                          <a:solidFill>
                            <a:schemeClr val="tx1"/>
                          </a:solidFill>
                          <a:effectLst/>
                        </a:rPr>
                        <a:t>.</a:t>
                      </a:r>
                    </a:p>
                    <a:p>
                      <a:pPr algn="just">
                        <a:lnSpc>
                          <a:spcPct val="107000"/>
                        </a:lnSpc>
                        <a:spcAft>
                          <a:spcPts val="0"/>
                        </a:spcAft>
                      </a:pPr>
                      <a:r>
                        <a:rPr lang="en-US" sz="2400" b="1" u="sng" dirty="0">
                          <a:solidFill>
                            <a:srgbClr val="FF0000"/>
                          </a:solidFill>
                          <a:effectLst/>
                        </a:rPr>
                        <a:t>Few</a:t>
                      </a:r>
                      <a:r>
                        <a:rPr lang="en-US" sz="2400" b="1" dirty="0">
                          <a:solidFill>
                            <a:schemeClr val="tx1"/>
                          </a:solidFill>
                          <a:effectLst/>
                        </a:rPr>
                        <a:t> students</a:t>
                      </a:r>
                      <a:r>
                        <a:rPr lang="en-US" sz="2400" dirty="0">
                          <a:solidFill>
                            <a:schemeClr val="tx1"/>
                          </a:solidFill>
                          <a:effectLst/>
                        </a:rPr>
                        <a:t> were present today.</a:t>
                      </a:r>
                    </a:p>
                    <a:p>
                      <a:pPr algn="just">
                        <a:lnSpc>
                          <a:spcPct val="107000"/>
                        </a:lnSpc>
                        <a:spcAft>
                          <a:spcPts val="0"/>
                        </a:spcAft>
                      </a:pPr>
                      <a:r>
                        <a:rPr lang="en-US" sz="2400" dirty="0">
                          <a:solidFill>
                            <a:schemeClr val="tx1"/>
                          </a:solidFill>
                          <a:effectLst/>
                        </a:rPr>
                        <a:t>There are </a:t>
                      </a:r>
                      <a:r>
                        <a:rPr lang="en-US" sz="2400" b="1" u="sng" dirty="0">
                          <a:solidFill>
                            <a:srgbClr val="FF0000"/>
                          </a:solidFill>
                          <a:effectLst/>
                        </a:rPr>
                        <a:t>several</a:t>
                      </a:r>
                      <a:r>
                        <a:rPr lang="en-US" sz="2400" b="1" dirty="0">
                          <a:solidFill>
                            <a:schemeClr val="tx1"/>
                          </a:solidFill>
                          <a:effectLst/>
                        </a:rPr>
                        <a:t> books</a:t>
                      </a:r>
                      <a:r>
                        <a:rPr lang="en-US" sz="2400" dirty="0">
                          <a:solidFill>
                            <a:schemeClr val="tx1"/>
                          </a:solidFill>
                          <a:effectLst/>
                        </a:rPr>
                        <a:t> on the table.</a:t>
                      </a:r>
                    </a:p>
                    <a:p>
                      <a:pPr algn="just">
                        <a:lnSpc>
                          <a:spcPct val="107000"/>
                        </a:lnSpc>
                        <a:spcAft>
                          <a:spcPts val="0"/>
                        </a:spcAft>
                      </a:pPr>
                      <a:r>
                        <a:rPr lang="en-US" sz="2400" b="1" u="sng" dirty="0">
                          <a:solidFill>
                            <a:srgbClr val="FF0000"/>
                          </a:solidFill>
                          <a:effectLst/>
                        </a:rPr>
                        <a:t>Many</a:t>
                      </a:r>
                      <a:r>
                        <a:rPr lang="en-US" sz="2400" b="1" dirty="0">
                          <a:solidFill>
                            <a:schemeClr val="tx1"/>
                          </a:solidFill>
                          <a:effectLst/>
                        </a:rPr>
                        <a:t> students</a:t>
                      </a:r>
                      <a:r>
                        <a:rPr lang="en-US" sz="2400" dirty="0">
                          <a:solidFill>
                            <a:schemeClr val="tx1"/>
                          </a:solidFill>
                          <a:effectLst/>
                        </a:rPr>
                        <a:t> passed the exam.</a:t>
                      </a:r>
                    </a:p>
                    <a:p>
                      <a:pPr algn="just">
                        <a:lnSpc>
                          <a:spcPct val="107000"/>
                        </a:lnSpc>
                        <a:spcAft>
                          <a:spcPts val="0"/>
                        </a:spcAft>
                      </a:pPr>
                      <a:r>
                        <a:rPr lang="en-US" sz="2400" b="1" u="sng" dirty="0">
                          <a:solidFill>
                            <a:srgbClr val="FF0000"/>
                          </a:solidFill>
                          <a:effectLst/>
                        </a:rPr>
                        <a:t>A number of</a:t>
                      </a:r>
                      <a:r>
                        <a:rPr lang="en-US" sz="2400" b="1" dirty="0">
                          <a:solidFill>
                            <a:schemeClr val="tx1"/>
                          </a:solidFill>
                          <a:effectLst/>
                        </a:rPr>
                        <a:t> questions</a:t>
                      </a:r>
                      <a:r>
                        <a:rPr lang="en-US" sz="2400" dirty="0">
                          <a:solidFill>
                            <a:schemeClr val="tx1"/>
                          </a:solidFill>
                          <a:effectLst/>
                        </a:rPr>
                        <a:t> are difficult.</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c>
                  <a:txBody>
                    <a:bodyPr/>
                    <a:lstStyle/>
                    <a:p>
                      <a:pPr algn="ctr">
                        <a:lnSpc>
                          <a:spcPct val="107000"/>
                        </a:lnSpc>
                        <a:spcAft>
                          <a:spcPts val="0"/>
                        </a:spcAft>
                      </a:pPr>
                      <a:r>
                        <a:rPr lang="en-US" sz="2400" dirty="0">
                          <a:solidFill>
                            <a:schemeClr val="tx1"/>
                          </a:solidFill>
                          <a:effectLst/>
                        </a:rPr>
                        <a:t> </a:t>
                      </a:r>
                      <a:endParaRPr lang="en-US" sz="2400" dirty="0">
                        <a:solidFill>
                          <a:schemeClr val="tx1"/>
                        </a:solidFill>
                        <a:effectLst/>
                        <a:latin typeface="Calibri"/>
                        <a:ea typeface="Calibri"/>
                        <a:cs typeface="Arial"/>
                      </a:endParaRPr>
                    </a:p>
                  </a:txBody>
                  <a:tcPr marL="65599" marR="65599" marT="0" marB="0">
                    <a:solidFill>
                      <a:schemeClr val="accent1">
                        <a:lumMod val="40000"/>
                        <a:lumOff val="60000"/>
                      </a:schemeClr>
                    </a:solidFill>
                  </a:tcPr>
                </a:tc>
              </a:tr>
            </a:tbl>
          </a:graphicData>
        </a:graphic>
      </p:graphicFrame>
    </p:spTree>
    <p:extLst>
      <p:ext uri="{BB962C8B-B14F-4D97-AF65-F5344CB8AC3E}">
        <p14:creationId xmlns:p14="http://schemas.microsoft.com/office/powerpoint/2010/main" val="2015800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31233213"/>
              </p:ext>
            </p:extLst>
          </p:nvPr>
        </p:nvGraphicFramePr>
        <p:xfrm>
          <a:off x="482600" y="632689"/>
          <a:ext cx="9994900" cy="3953764"/>
        </p:xfrm>
        <a:graphic>
          <a:graphicData uri="http://schemas.openxmlformats.org/drawingml/2006/table">
            <a:tbl>
              <a:tblPr firstRow="1" bandRow="1">
                <a:tableStyleId>{5C22544A-7EE6-4342-B048-85BDC9FD1C3A}</a:tableStyleId>
              </a:tblPr>
              <a:tblGrid>
                <a:gridCol w="2441968"/>
                <a:gridCol w="2613592"/>
                <a:gridCol w="4939340"/>
              </a:tblGrid>
              <a:tr h="370840">
                <a:tc>
                  <a:txBody>
                    <a:bodyPr/>
                    <a:lstStyle/>
                    <a:p>
                      <a:r>
                        <a:rPr lang="en-US" sz="2400" dirty="0" smtClean="0">
                          <a:solidFill>
                            <a:schemeClr val="tx1"/>
                          </a:solidFill>
                          <a:effectLst/>
                        </a:rPr>
                        <a:t>Quantifying determiners</a:t>
                      </a:r>
                      <a:endParaRPr lang="en-US" sz="2400" dirty="0"/>
                    </a:p>
                  </a:txBody>
                  <a:tcPr marL="87465" marR="87465">
                    <a:solidFill>
                      <a:srgbClr val="00B050"/>
                    </a:solidFill>
                  </a:tcPr>
                </a:tc>
                <a:tc>
                  <a:txBody>
                    <a:bodyPr/>
                    <a:lstStyle/>
                    <a:p>
                      <a:pPr algn="ctr">
                        <a:lnSpc>
                          <a:spcPct val="107000"/>
                        </a:lnSpc>
                        <a:spcAft>
                          <a:spcPts val="0"/>
                        </a:spcAft>
                      </a:pPr>
                      <a:r>
                        <a:rPr lang="en-US" sz="2400" dirty="0" smtClean="0">
                          <a:solidFill>
                            <a:schemeClr val="tx1"/>
                          </a:solidFill>
                          <a:effectLst/>
                        </a:rPr>
                        <a:t>Countable  nouns</a:t>
                      </a:r>
                      <a:endParaRPr lang="en-US" sz="2400" dirty="0">
                        <a:solidFill>
                          <a:schemeClr val="tx1"/>
                        </a:solidFill>
                        <a:effectLst/>
                        <a:latin typeface="Calibri"/>
                        <a:ea typeface="Calibri"/>
                        <a:cs typeface="Arial"/>
                      </a:endParaRPr>
                    </a:p>
                  </a:txBody>
                  <a:tcPr marL="65599" marR="65599" marT="0" marB="0">
                    <a:solidFill>
                      <a:srgbClr val="00B050"/>
                    </a:solidFill>
                  </a:tcPr>
                </a:tc>
                <a:tc>
                  <a:txBody>
                    <a:bodyPr/>
                    <a:lstStyle/>
                    <a:p>
                      <a:pPr algn="ctr">
                        <a:lnSpc>
                          <a:spcPct val="107000"/>
                        </a:lnSpc>
                        <a:spcAft>
                          <a:spcPts val="0"/>
                        </a:spcAft>
                      </a:pPr>
                      <a:r>
                        <a:rPr lang="en-US" sz="2400" dirty="0" smtClean="0">
                          <a:solidFill>
                            <a:schemeClr val="tx1"/>
                          </a:solidFill>
                          <a:effectLst/>
                        </a:rPr>
                        <a:t>Uncountable nouns</a:t>
                      </a:r>
                      <a:endParaRPr lang="en-US" sz="2400" dirty="0">
                        <a:solidFill>
                          <a:schemeClr val="tx1"/>
                        </a:solidFill>
                        <a:effectLst/>
                        <a:latin typeface="Calibri"/>
                        <a:ea typeface="Calibri"/>
                        <a:cs typeface="Arial"/>
                      </a:endParaRPr>
                    </a:p>
                  </a:txBody>
                  <a:tcPr marL="65599" marR="65599" marT="0" marB="0">
                    <a:solidFill>
                      <a:srgbClr val="00B050"/>
                    </a:solidFill>
                  </a:tcPr>
                </a:tc>
              </a:tr>
              <a:tr h="370840">
                <a:tc>
                  <a:txBody>
                    <a:bodyPr/>
                    <a:lstStyle/>
                    <a:p>
                      <a:pPr>
                        <a:lnSpc>
                          <a:spcPct val="107000"/>
                        </a:lnSpc>
                        <a:spcAft>
                          <a:spcPts val="0"/>
                        </a:spcAft>
                      </a:pPr>
                      <a:r>
                        <a:rPr lang="en-US" sz="2400" b="1" dirty="0">
                          <a:solidFill>
                            <a:srgbClr val="000000"/>
                          </a:solidFill>
                          <a:effectLst/>
                          <a:latin typeface="Calibri"/>
                          <a:ea typeface="Calibri"/>
                          <a:cs typeface="Times New Roman"/>
                        </a:rPr>
                        <a:t>a little</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little</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much</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a great deal of</a:t>
                      </a:r>
                      <a:endParaRPr lang="en-US" sz="2400" dirty="0">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400" dirty="0">
                          <a:solidFill>
                            <a:srgbClr val="000000"/>
                          </a:solidFill>
                          <a:effectLst/>
                          <a:latin typeface="Calibri"/>
                          <a:ea typeface="Calibri"/>
                          <a:cs typeface="Times New Roman"/>
                        </a:rPr>
                        <a:t> </a:t>
                      </a:r>
                      <a:endParaRPr lang="en-US" sz="2400" dirty="0">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400" b="1" u="sng" dirty="0">
                          <a:solidFill>
                            <a:srgbClr val="FF0000"/>
                          </a:solidFill>
                          <a:effectLst/>
                          <a:latin typeface="Calibri"/>
                          <a:ea typeface="Calibri"/>
                          <a:cs typeface="Times New Roman"/>
                        </a:rPr>
                        <a:t>A little</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milk</a:t>
                      </a:r>
                      <a:r>
                        <a:rPr lang="en-US" sz="2400" dirty="0">
                          <a:solidFill>
                            <a:srgbClr val="000000"/>
                          </a:solidFill>
                          <a:effectLst/>
                          <a:latin typeface="Calibri"/>
                          <a:ea typeface="Calibri"/>
                          <a:cs typeface="Times New Roman"/>
                        </a:rPr>
                        <a:t> is good for digestion.</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There’s </a:t>
                      </a:r>
                      <a:r>
                        <a:rPr lang="en-US" sz="2400" b="1" u="sng" dirty="0">
                          <a:solidFill>
                            <a:srgbClr val="FF0000"/>
                          </a:solidFill>
                          <a:effectLst/>
                          <a:latin typeface="Calibri"/>
                          <a:ea typeface="Calibri"/>
                          <a:cs typeface="Times New Roman"/>
                        </a:rPr>
                        <a:t>little</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water</a:t>
                      </a:r>
                      <a:r>
                        <a:rPr lang="en-US" sz="2400" dirty="0">
                          <a:solidFill>
                            <a:srgbClr val="000000"/>
                          </a:solidFill>
                          <a:effectLst/>
                          <a:latin typeface="Calibri"/>
                          <a:ea typeface="Calibri"/>
                          <a:cs typeface="Times New Roman"/>
                        </a:rPr>
                        <a:t> in the glass. It’s not enough.</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We don't eat </a:t>
                      </a:r>
                      <a:r>
                        <a:rPr lang="en-US" sz="2400" b="1" u="sng" dirty="0">
                          <a:solidFill>
                            <a:srgbClr val="FF0000"/>
                          </a:solidFill>
                          <a:effectLst/>
                          <a:latin typeface="Calibri"/>
                          <a:ea typeface="Calibri"/>
                          <a:cs typeface="Times New Roman"/>
                        </a:rPr>
                        <a:t>much</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meat</a:t>
                      </a:r>
                      <a:r>
                        <a:rPr lang="en-US" sz="2400" dirty="0">
                          <a:solidFill>
                            <a:srgbClr val="000000"/>
                          </a:solidFill>
                          <a:effectLst/>
                          <a:latin typeface="Calibri"/>
                          <a:ea typeface="Calibri"/>
                          <a:cs typeface="Times New Roman"/>
                        </a:rPr>
                        <a:t> these days.</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Ants have stored </a:t>
                      </a:r>
                      <a:r>
                        <a:rPr lang="en-US" sz="2400" b="1" u="sng" dirty="0">
                          <a:solidFill>
                            <a:srgbClr val="FF0000"/>
                          </a:solidFill>
                          <a:effectLst/>
                          <a:latin typeface="Calibri"/>
                          <a:ea typeface="Calibri"/>
                          <a:cs typeface="Times New Roman"/>
                        </a:rPr>
                        <a:t>a great deal of</a:t>
                      </a:r>
                      <a:r>
                        <a:rPr lang="en-US" sz="2400" u="sng"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rice</a:t>
                      </a:r>
                      <a:r>
                        <a:rPr lang="en-US" sz="2400" dirty="0" smtClean="0">
                          <a:solidFill>
                            <a:srgbClr val="000000"/>
                          </a:solidFill>
                          <a:effectLst/>
                          <a:latin typeface="Calibri"/>
                          <a:ea typeface="Calibri"/>
                          <a:cs typeface="Times New Roman"/>
                        </a:rPr>
                        <a:t>.</a:t>
                      </a:r>
                    </a:p>
                    <a:p>
                      <a:pPr>
                        <a:lnSpc>
                          <a:spcPct val="107000"/>
                        </a:lnSpc>
                        <a:spcAft>
                          <a:spcPts val="0"/>
                        </a:spcAft>
                      </a:pPr>
                      <a:endParaRPr lang="en-US" sz="2400" dirty="0" smtClean="0">
                        <a:solidFill>
                          <a:srgbClr val="000000"/>
                        </a:solidFill>
                        <a:effectLst/>
                        <a:latin typeface="Calibri"/>
                        <a:ea typeface="Calibri"/>
                        <a:cs typeface="Times New Roman"/>
                      </a:endParaRPr>
                    </a:p>
                    <a:p>
                      <a:pPr>
                        <a:lnSpc>
                          <a:spcPct val="107000"/>
                        </a:lnSpc>
                        <a:spcAft>
                          <a:spcPts val="0"/>
                        </a:spcAft>
                      </a:pPr>
                      <a:endParaRPr lang="en-US" sz="2400" dirty="0" smtClean="0">
                        <a:solidFill>
                          <a:srgbClr val="000000"/>
                        </a:solidFill>
                        <a:effectLst/>
                        <a:latin typeface="Calibri"/>
                        <a:ea typeface="Calibri"/>
                        <a:cs typeface="Times New Roman"/>
                      </a:endParaRPr>
                    </a:p>
                    <a:p>
                      <a:pPr>
                        <a:lnSpc>
                          <a:spcPct val="107000"/>
                        </a:lnSpc>
                        <a:spcAft>
                          <a:spcPts val="0"/>
                        </a:spcAft>
                      </a:pPr>
                      <a:endParaRPr lang="en-US" sz="2400" dirty="0">
                        <a:effectLst/>
                        <a:latin typeface="Calibri"/>
                        <a:ea typeface="Calibri"/>
                        <a:cs typeface="Arial"/>
                      </a:endParaRPr>
                    </a:p>
                  </a:txBody>
                  <a:tcPr marL="65599" marR="65599" marT="0" marB="0">
                    <a:solidFill>
                      <a:schemeClr val="accent1">
                        <a:lumMod val="40000"/>
                        <a:lumOff val="60000"/>
                      </a:schemeClr>
                    </a:solidFill>
                  </a:tcPr>
                </a:tc>
              </a:tr>
            </a:tbl>
          </a:graphicData>
        </a:graphic>
      </p:graphicFrame>
    </p:spTree>
    <p:extLst>
      <p:ext uri="{BB962C8B-B14F-4D97-AF65-F5344CB8AC3E}">
        <p14:creationId xmlns:p14="http://schemas.microsoft.com/office/powerpoint/2010/main" val="2147215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79790082"/>
              </p:ext>
            </p:extLst>
          </p:nvPr>
        </p:nvGraphicFramePr>
        <p:xfrm>
          <a:off x="406399" y="726357"/>
          <a:ext cx="9855200" cy="4944936"/>
        </p:xfrm>
        <a:graphic>
          <a:graphicData uri="http://schemas.openxmlformats.org/drawingml/2006/table">
            <a:tbl>
              <a:tblPr firstRow="1" bandRow="1">
                <a:tableStyleId>{5C22544A-7EE6-4342-B048-85BDC9FD1C3A}</a:tableStyleId>
              </a:tblPr>
              <a:tblGrid>
                <a:gridCol w="1375143"/>
                <a:gridCol w="3609754"/>
                <a:gridCol w="4870303"/>
              </a:tblGrid>
              <a:tr h="370840">
                <a:tc>
                  <a:txBody>
                    <a:bodyPr/>
                    <a:lstStyle/>
                    <a:p>
                      <a:r>
                        <a:rPr lang="en-US" sz="1800" dirty="0" smtClean="0">
                          <a:solidFill>
                            <a:schemeClr val="tx1"/>
                          </a:solidFill>
                          <a:effectLst/>
                        </a:rPr>
                        <a:t>Quantifying determiners</a:t>
                      </a:r>
                      <a:endParaRPr lang="en-US" sz="1600" dirty="0"/>
                    </a:p>
                  </a:txBody>
                  <a:tcPr marL="87465" marR="87465">
                    <a:solidFill>
                      <a:srgbClr val="00B050"/>
                    </a:solidFill>
                  </a:tcPr>
                </a:tc>
                <a:tc>
                  <a:txBody>
                    <a:bodyPr/>
                    <a:lstStyle/>
                    <a:p>
                      <a:pPr algn="ctr">
                        <a:lnSpc>
                          <a:spcPct val="107000"/>
                        </a:lnSpc>
                        <a:spcAft>
                          <a:spcPts val="0"/>
                        </a:spcAft>
                      </a:pPr>
                      <a:r>
                        <a:rPr lang="en-US" sz="2800" dirty="0" smtClean="0">
                          <a:solidFill>
                            <a:schemeClr val="tx1"/>
                          </a:solidFill>
                          <a:effectLst/>
                        </a:rPr>
                        <a:t>Countable  nouns</a:t>
                      </a:r>
                      <a:endParaRPr lang="en-US" sz="2800" dirty="0">
                        <a:solidFill>
                          <a:schemeClr val="tx1"/>
                        </a:solidFill>
                        <a:effectLst/>
                        <a:latin typeface="Calibri"/>
                        <a:ea typeface="Calibri"/>
                        <a:cs typeface="Arial"/>
                      </a:endParaRPr>
                    </a:p>
                  </a:txBody>
                  <a:tcPr marL="65599" marR="65599" marT="0" marB="0">
                    <a:solidFill>
                      <a:srgbClr val="00B050"/>
                    </a:solidFill>
                  </a:tcPr>
                </a:tc>
                <a:tc>
                  <a:txBody>
                    <a:bodyPr/>
                    <a:lstStyle/>
                    <a:p>
                      <a:pPr algn="ctr">
                        <a:lnSpc>
                          <a:spcPct val="107000"/>
                        </a:lnSpc>
                        <a:spcAft>
                          <a:spcPts val="0"/>
                        </a:spcAft>
                      </a:pPr>
                      <a:r>
                        <a:rPr lang="en-US" sz="2800" dirty="0" smtClean="0">
                          <a:solidFill>
                            <a:schemeClr val="tx1"/>
                          </a:solidFill>
                          <a:effectLst/>
                        </a:rPr>
                        <a:t>Uncountable nouns</a:t>
                      </a:r>
                      <a:endParaRPr lang="en-US" sz="2800" dirty="0">
                        <a:solidFill>
                          <a:schemeClr val="tx1"/>
                        </a:solidFill>
                        <a:effectLst/>
                        <a:latin typeface="Calibri"/>
                        <a:ea typeface="Calibri"/>
                        <a:cs typeface="Arial"/>
                      </a:endParaRPr>
                    </a:p>
                  </a:txBody>
                  <a:tcPr marL="65599" marR="65599" marT="0" marB="0">
                    <a:solidFill>
                      <a:srgbClr val="00B050"/>
                    </a:solidFill>
                  </a:tcPr>
                </a:tc>
              </a:tr>
              <a:tr h="370840">
                <a:tc>
                  <a:txBody>
                    <a:bodyPr/>
                    <a:lstStyle/>
                    <a:p>
                      <a:pPr>
                        <a:lnSpc>
                          <a:spcPct val="107000"/>
                        </a:lnSpc>
                        <a:spcAft>
                          <a:spcPts val="0"/>
                        </a:spcAft>
                      </a:pPr>
                      <a:r>
                        <a:rPr lang="en-US" sz="2400" b="1" dirty="0">
                          <a:solidFill>
                            <a:srgbClr val="000000"/>
                          </a:solidFill>
                          <a:effectLst/>
                          <a:latin typeface="Calibri"/>
                          <a:ea typeface="Calibri"/>
                          <a:cs typeface="Times New Roman"/>
                        </a:rPr>
                        <a:t>some</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any</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no</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plenty</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a lot of</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lots of</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most </a:t>
                      </a:r>
                      <a:endParaRPr lang="en-US" sz="2400" dirty="0">
                        <a:effectLst/>
                        <a:latin typeface="Calibri"/>
                        <a:ea typeface="Calibri"/>
                        <a:cs typeface="Arial"/>
                      </a:endParaRPr>
                    </a:p>
                    <a:p>
                      <a:pPr>
                        <a:lnSpc>
                          <a:spcPct val="107000"/>
                        </a:lnSpc>
                        <a:spcAft>
                          <a:spcPts val="0"/>
                        </a:spcAft>
                      </a:pPr>
                      <a:r>
                        <a:rPr lang="en-US" sz="2400" b="1" dirty="0">
                          <a:solidFill>
                            <a:srgbClr val="000000"/>
                          </a:solidFill>
                          <a:effectLst/>
                          <a:latin typeface="Calibri"/>
                          <a:ea typeface="Calibri"/>
                          <a:cs typeface="Times New Roman"/>
                        </a:rPr>
                        <a:t>all</a:t>
                      </a:r>
                      <a:endParaRPr lang="en-US" sz="2400" dirty="0">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400" b="1" u="sng" dirty="0">
                          <a:solidFill>
                            <a:srgbClr val="FF0000"/>
                          </a:solidFill>
                          <a:effectLst/>
                          <a:latin typeface="Calibri"/>
                          <a:ea typeface="Calibri"/>
                          <a:cs typeface="Times New Roman"/>
                        </a:rPr>
                        <a:t>Some</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top chefs</a:t>
                      </a:r>
                      <a:r>
                        <a:rPr lang="en-US" sz="2400" dirty="0">
                          <a:solidFill>
                            <a:srgbClr val="000000"/>
                          </a:solidFill>
                          <a:effectLst/>
                          <a:latin typeface="Calibri"/>
                          <a:ea typeface="Calibri"/>
                          <a:cs typeface="Times New Roman"/>
                        </a:rPr>
                        <a:t> in the world are men.</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Have we got </a:t>
                      </a:r>
                      <a:r>
                        <a:rPr lang="en-US" sz="2400" b="1" u="sng" dirty="0">
                          <a:solidFill>
                            <a:srgbClr val="FF0000"/>
                          </a:solidFill>
                          <a:effectLst/>
                          <a:latin typeface="Calibri"/>
                          <a:ea typeface="Calibri"/>
                          <a:cs typeface="Times New Roman"/>
                        </a:rPr>
                        <a:t>any</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tomatoes</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She bought </a:t>
                      </a:r>
                      <a:r>
                        <a:rPr lang="en-US" sz="2400" b="1" u="sng" dirty="0">
                          <a:solidFill>
                            <a:srgbClr val="FF0000"/>
                          </a:solidFill>
                          <a:effectLst/>
                          <a:latin typeface="Calibri"/>
                          <a:ea typeface="Calibri"/>
                          <a:cs typeface="Times New Roman"/>
                        </a:rPr>
                        <a:t>no</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apples</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There are </a:t>
                      </a:r>
                      <a:r>
                        <a:rPr lang="en-US" sz="2400" b="1" u="sng" dirty="0">
                          <a:solidFill>
                            <a:srgbClr val="FF0000"/>
                          </a:solidFill>
                          <a:effectLst/>
                          <a:latin typeface="Calibri"/>
                          <a:ea typeface="Calibri"/>
                          <a:cs typeface="Times New Roman"/>
                        </a:rPr>
                        <a:t>plenty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questions</a:t>
                      </a:r>
                      <a:r>
                        <a:rPr lang="en-US" sz="2400" dirty="0">
                          <a:solidFill>
                            <a:srgbClr val="000000"/>
                          </a:solidFill>
                          <a:effectLst/>
                          <a:latin typeface="Calibri"/>
                          <a:ea typeface="Calibri"/>
                          <a:cs typeface="Times New Roman"/>
                        </a:rPr>
                        <a:t> in this book.</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You’ve got </a:t>
                      </a:r>
                      <a:r>
                        <a:rPr lang="en-US" sz="2400" b="1" u="sng" dirty="0">
                          <a:solidFill>
                            <a:srgbClr val="FF0000"/>
                          </a:solidFill>
                          <a:effectLst/>
                          <a:latin typeface="Calibri"/>
                          <a:ea typeface="Calibri"/>
                          <a:cs typeface="Times New Roman"/>
                        </a:rPr>
                        <a:t>a lot of</a:t>
                      </a:r>
                      <a:r>
                        <a:rPr lang="en-US" sz="2400" b="1" dirty="0">
                          <a:solidFill>
                            <a:srgbClr val="000000"/>
                          </a:solidFill>
                          <a:effectLst/>
                          <a:latin typeface="Calibri"/>
                          <a:ea typeface="Calibri"/>
                          <a:cs typeface="Times New Roman"/>
                        </a:rPr>
                        <a:t> / </a:t>
                      </a:r>
                      <a:r>
                        <a:rPr lang="en-US" sz="2400" b="1" u="sng" dirty="0">
                          <a:solidFill>
                            <a:srgbClr val="FF0000"/>
                          </a:solidFill>
                          <a:effectLst/>
                          <a:latin typeface="Calibri"/>
                          <a:ea typeface="Calibri"/>
                          <a:cs typeface="Times New Roman"/>
                        </a:rPr>
                        <a:t>lots of</a:t>
                      </a:r>
                      <a:r>
                        <a:rPr lang="en-US" sz="2400" dirty="0">
                          <a:solidFill>
                            <a:srgbClr val="000000"/>
                          </a:solidFill>
                          <a:effectLst/>
                          <a:latin typeface="Calibri"/>
                          <a:ea typeface="Calibri"/>
                          <a:cs typeface="Times New Roman"/>
                        </a:rPr>
                        <a:t> sweets.</a:t>
                      </a:r>
                      <a:endParaRPr lang="en-US" sz="2400" dirty="0">
                        <a:effectLst/>
                        <a:latin typeface="Calibri"/>
                        <a:ea typeface="Calibri"/>
                        <a:cs typeface="Arial"/>
                      </a:endParaRPr>
                    </a:p>
                    <a:p>
                      <a:pPr>
                        <a:lnSpc>
                          <a:spcPct val="107000"/>
                        </a:lnSpc>
                        <a:spcAft>
                          <a:spcPts val="0"/>
                        </a:spcAft>
                      </a:pPr>
                      <a:r>
                        <a:rPr lang="en-US" sz="2400" b="1" u="sng" dirty="0">
                          <a:solidFill>
                            <a:srgbClr val="FF0000"/>
                          </a:solidFill>
                          <a:effectLst/>
                          <a:latin typeface="Calibri"/>
                          <a:ea typeface="Calibri"/>
                          <a:cs typeface="Times New Roman"/>
                        </a:rPr>
                        <a:t>Most</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cities</a:t>
                      </a:r>
                      <a:r>
                        <a:rPr lang="en-US" sz="2400" dirty="0">
                          <a:solidFill>
                            <a:srgbClr val="000000"/>
                          </a:solidFill>
                          <a:effectLst/>
                          <a:latin typeface="Calibri"/>
                          <a:ea typeface="Calibri"/>
                          <a:cs typeface="Times New Roman"/>
                        </a:rPr>
                        <a:t> are polluted.</a:t>
                      </a:r>
                      <a:endParaRPr lang="en-US" sz="2400" dirty="0">
                        <a:effectLst/>
                        <a:latin typeface="Calibri"/>
                        <a:ea typeface="Calibri"/>
                        <a:cs typeface="Arial"/>
                      </a:endParaRPr>
                    </a:p>
                    <a:p>
                      <a:pPr>
                        <a:lnSpc>
                          <a:spcPct val="107000"/>
                        </a:lnSpc>
                        <a:spcAft>
                          <a:spcPts val="0"/>
                        </a:spcAft>
                      </a:pPr>
                      <a:r>
                        <a:rPr lang="en-US" sz="2400" b="1" u="sng" dirty="0">
                          <a:solidFill>
                            <a:srgbClr val="FF0000"/>
                          </a:solidFill>
                          <a:effectLst/>
                          <a:latin typeface="Calibri"/>
                          <a:ea typeface="Calibri"/>
                          <a:cs typeface="Times New Roman"/>
                        </a:rPr>
                        <a:t>All</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students</a:t>
                      </a:r>
                      <a:r>
                        <a:rPr lang="en-US" sz="2400" dirty="0">
                          <a:solidFill>
                            <a:srgbClr val="000000"/>
                          </a:solidFill>
                          <a:effectLst/>
                          <a:latin typeface="Calibri"/>
                          <a:ea typeface="Calibri"/>
                          <a:cs typeface="Times New Roman"/>
                        </a:rPr>
                        <a:t> must attend the class.</a:t>
                      </a:r>
                      <a:endParaRPr lang="en-US" sz="2400" dirty="0">
                        <a:effectLst/>
                        <a:latin typeface="Calibri"/>
                        <a:ea typeface="Calibri"/>
                        <a:cs typeface="Arial"/>
                      </a:endParaRPr>
                    </a:p>
                  </a:txBody>
                  <a:tcPr marL="65599" marR="65599" marT="0" marB="0">
                    <a:solidFill>
                      <a:schemeClr val="accent1">
                        <a:lumMod val="40000"/>
                        <a:lumOff val="60000"/>
                      </a:schemeClr>
                    </a:solidFill>
                  </a:tcPr>
                </a:tc>
                <a:tc>
                  <a:txBody>
                    <a:bodyPr/>
                    <a:lstStyle/>
                    <a:p>
                      <a:pPr>
                        <a:lnSpc>
                          <a:spcPct val="107000"/>
                        </a:lnSpc>
                        <a:spcAft>
                          <a:spcPts val="0"/>
                        </a:spcAft>
                      </a:pPr>
                      <a:r>
                        <a:rPr lang="en-US" sz="2400" dirty="0">
                          <a:solidFill>
                            <a:srgbClr val="000000"/>
                          </a:solidFill>
                          <a:effectLst/>
                          <a:latin typeface="Calibri"/>
                          <a:ea typeface="Calibri"/>
                          <a:cs typeface="Times New Roman"/>
                        </a:rPr>
                        <a:t>Everyone needs to eat </a:t>
                      </a:r>
                      <a:r>
                        <a:rPr lang="en-US" sz="2400" b="1" u="sng" dirty="0">
                          <a:solidFill>
                            <a:srgbClr val="FF0000"/>
                          </a:solidFill>
                          <a:effectLst/>
                          <a:latin typeface="Calibri"/>
                          <a:ea typeface="Calibri"/>
                          <a:cs typeface="Times New Roman"/>
                        </a:rPr>
                        <a:t>some</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protein</a:t>
                      </a:r>
                      <a:r>
                        <a:rPr lang="en-US" sz="2400" dirty="0">
                          <a:solidFill>
                            <a:srgbClr val="000000"/>
                          </a:solidFill>
                          <a:effectLst/>
                          <a:latin typeface="Calibri"/>
                          <a:ea typeface="Calibri"/>
                          <a:cs typeface="Times New Roman"/>
                        </a:rPr>
                        <a:t> every day.</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There isn’t </a:t>
                      </a:r>
                      <a:r>
                        <a:rPr lang="en-US" sz="2400" b="1" u="sng" dirty="0">
                          <a:solidFill>
                            <a:srgbClr val="FF0000"/>
                          </a:solidFill>
                          <a:effectLst/>
                          <a:latin typeface="Calibri"/>
                          <a:ea typeface="Calibri"/>
                          <a:cs typeface="Times New Roman"/>
                        </a:rPr>
                        <a:t>any</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salad</a:t>
                      </a:r>
                      <a:r>
                        <a:rPr lang="en-US" sz="2400" dirty="0">
                          <a:solidFill>
                            <a:srgbClr val="000000"/>
                          </a:solidFill>
                          <a:effectLst/>
                          <a:latin typeface="Calibri"/>
                          <a:ea typeface="Calibri"/>
                          <a:cs typeface="Times New Roman"/>
                        </a:rPr>
                        <a:t> left in the fridge.</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We raised </a:t>
                      </a:r>
                      <a:r>
                        <a:rPr lang="en-US" sz="2400" b="1" u="sng" dirty="0">
                          <a:solidFill>
                            <a:srgbClr val="FF0000"/>
                          </a:solidFill>
                          <a:effectLst/>
                          <a:latin typeface="Calibri"/>
                          <a:ea typeface="Calibri"/>
                          <a:cs typeface="Times New Roman"/>
                        </a:rPr>
                        <a:t>no</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rice</a:t>
                      </a:r>
                      <a:r>
                        <a:rPr lang="en-US" sz="2400" dirty="0">
                          <a:solidFill>
                            <a:srgbClr val="000000"/>
                          </a:solidFill>
                          <a:effectLst/>
                          <a:latin typeface="Calibri"/>
                          <a:ea typeface="Calibri"/>
                          <a:cs typeface="Times New Roman"/>
                        </a:rPr>
                        <a:t> last year.</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Don’t hurry. We have </a:t>
                      </a:r>
                      <a:r>
                        <a:rPr lang="en-US" sz="2400" b="1" u="sng" dirty="0">
                          <a:solidFill>
                            <a:srgbClr val="FF0000"/>
                          </a:solidFill>
                          <a:effectLst/>
                          <a:latin typeface="Calibri"/>
                          <a:ea typeface="Calibri"/>
                          <a:cs typeface="Times New Roman"/>
                        </a:rPr>
                        <a:t>plenty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time</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07000"/>
                        </a:lnSpc>
                        <a:spcAft>
                          <a:spcPts val="0"/>
                        </a:spcAft>
                      </a:pPr>
                      <a:r>
                        <a:rPr lang="en-US" sz="2400" dirty="0">
                          <a:solidFill>
                            <a:srgbClr val="000000"/>
                          </a:solidFill>
                          <a:effectLst/>
                          <a:latin typeface="Calibri"/>
                          <a:ea typeface="Calibri"/>
                          <a:cs typeface="Times New Roman"/>
                        </a:rPr>
                        <a:t>He eats </a:t>
                      </a:r>
                      <a:r>
                        <a:rPr lang="en-US" sz="2400" b="1" u="sng" dirty="0">
                          <a:solidFill>
                            <a:srgbClr val="FF0000"/>
                          </a:solidFill>
                          <a:effectLst/>
                          <a:latin typeface="Calibri"/>
                          <a:ea typeface="Calibri"/>
                          <a:cs typeface="Times New Roman"/>
                        </a:rPr>
                        <a:t>a lot of</a:t>
                      </a:r>
                      <a:r>
                        <a:rPr lang="en-US" sz="2400" b="1" dirty="0">
                          <a:solidFill>
                            <a:srgbClr val="000000"/>
                          </a:solidFill>
                          <a:effectLst/>
                          <a:latin typeface="Calibri"/>
                          <a:ea typeface="Calibri"/>
                          <a:cs typeface="Times New Roman"/>
                        </a:rPr>
                        <a:t> / </a:t>
                      </a:r>
                      <a:r>
                        <a:rPr lang="en-US" sz="2400" b="1" u="sng" dirty="0">
                          <a:solidFill>
                            <a:srgbClr val="FF0000"/>
                          </a:solidFill>
                          <a:effectLst/>
                          <a:latin typeface="Calibri"/>
                          <a:ea typeface="Calibri"/>
                          <a:cs typeface="Times New Roman"/>
                        </a:rPr>
                        <a:t>lots of</a:t>
                      </a:r>
                      <a:r>
                        <a:rPr lang="en-US" sz="2400" dirty="0">
                          <a:solidFill>
                            <a:srgbClr val="000000"/>
                          </a:solidFill>
                          <a:effectLst/>
                          <a:latin typeface="Calibri"/>
                          <a:ea typeface="Calibri"/>
                          <a:cs typeface="Times New Roman"/>
                        </a:rPr>
                        <a:t> </a:t>
                      </a:r>
                      <a:r>
                        <a:rPr lang="en-US" sz="2400" b="1" dirty="0">
                          <a:solidFill>
                            <a:srgbClr val="000000"/>
                          </a:solidFill>
                          <a:effectLst/>
                          <a:latin typeface="Calibri"/>
                          <a:ea typeface="Calibri"/>
                          <a:cs typeface="Times New Roman"/>
                        </a:rPr>
                        <a:t>junk food</a:t>
                      </a:r>
                      <a:r>
                        <a:rPr lang="en-US" sz="2400" dirty="0">
                          <a:solidFill>
                            <a:srgbClr val="000000"/>
                          </a:solidFill>
                          <a:effectLst/>
                          <a:latin typeface="Calibri"/>
                          <a:ea typeface="Calibri"/>
                          <a:cs typeface="Times New Roman"/>
                        </a:rPr>
                        <a:t>.</a:t>
                      </a:r>
                      <a:endParaRPr lang="en-US" sz="2400" dirty="0">
                        <a:effectLst/>
                        <a:latin typeface="Calibri"/>
                        <a:ea typeface="Calibri"/>
                        <a:cs typeface="Arial"/>
                      </a:endParaRPr>
                    </a:p>
                    <a:p>
                      <a:pPr>
                        <a:lnSpc>
                          <a:spcPct val="107000"/>
                        </a:lnSpc>
                        <a:spcAft>
                          <a:spcPts val="0"/>
                        </a:spcAft>
                      </a:pPr>
                      <a:r>
                        <a:rPr lang="en-US" sz="2400" b="1" u="sng" dirty="0">
                          <a:solidFill>
                            <a:srgbClr val="FF0000"/>
                          </a:solidFill>
                          <a:effectLst/>
                          <a:latin typeface="Calibri"/>
                          <a:ea typeface="Calibri"/>
                          <a:cs typeface="Times New Roman"/>
                        </a:rPr>
                        <a:t>Most</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rice</a:t>
                      </a:r>
                      <a:r>
                        <a:rPr lang="en-US" sz="2400" dirty="0">
                          <a:solidFill>
                            <a:srgbClr val="000000"/>
                          </a:solidFill>
                          <a:effectLst/>
                          <a:latin typeface="Calibri"/>
                          <a:ea typeface="Calibri"/>
                          <a:cs typeface="Times New Roman"/>
                        </a:rPr>
                        <a:t> is grown in the North.</a:t>
                      </a:r>
                      <a:endParaRPr lang="en-US" sz="2400" dirty="0">
                        <a:effectLst/>
                        <a:latin typeface="Calibri"/>
                        <a:ea typeface="Calibri"/>
                        <a:cs typeface="Arial"/>
                      </a:endParaRPr>
                    </a:p>
                    <a:p>
                      <a:pPr>
                        <a:lnSpc>
                          <a:spcPct val="107000"/>
                        </a:lnSpc>
                        <a:spcAft>
                          <a:spcPts val="0"/>
                        </a:spcAft>
                      </a:pPr>
                      <a:r>
                        <a:rPr lang="en-US" sz="2400" b="1" u="sng" dirty="0">
                          <a:solidFill>
                            <a:srgbClr val="FF0000"/>
                          </a:solidFill>
                          <a:effectLst/>
                          <a:latin typeface="Calibri"/>
                          <a:ea typeface="Calibri"/>
                          <a:cs typeface="Times New Roman"/>
                        </a:rPr>
                        <a:t>All</a:t>
                      </a:r>
                      <a:r>
                        <a:rPr lang="en-US" sz="2400" dirty="0">
                          <a:solidFill>
                            <a:srgbClr val="FF0000"/>
                          </a:solidFill>
                          <a:effectLst/>
                          <a:latin typeface="Calibri"/>
                          <a:ea typeface="Calibri"/>
                          <a:cs typeface="Times New Roman"/>
                        </a:rPr>
                        <a:t> </a:t>
                      </a:r>
                      <a:r>
                        <a:rPr lang="en-US" sz="2400" b="1" dirty="0">
                          <a:solidFill>
                            <a:srgbClr val="000000"/>
                          </a:solidFill>
                          <a:effectLst/>
                          <a:latin typeface="Calibri"/>
                          <a:ea typeface="Calibri"/>
                          <a:cs typeface="Times New Roman"/>
                        </a:rPr>
                        <a:t>homework</a:t>
                      </a:r>
                      <a:r>
                        <a:rPr lang="en-US" sz="2400" dirty="0">
                          <a:solidFill>
                            <a:srgbClr val="000000"/>
                          </a:solidFill>
                          <a:effectLst/>
                          <a:latin typeface="Calibri"/>
                          <a:ea typeface="Calibri"/>
                          <a:cs typeface="Times New Roman"/>
                        </a:rPr>
                        <a:t> must be done.</a:t>
                      </a:r>
                      <a:endParaRPr lang="en-US" sz="2400" dirty="0">
                        <a:effectLst/>
                        <a:latin typeface="Calibri"/>
                        <a:ea typeface="Calibri"/>
                        <a:cs typeface="Arial"/>
                      </a:endParaRPr>
                    </a:p>
                  </a:txBody>
                  <a:tcPr marL="65599" marR="65599" marT="0" marB="0">
                    <a:solidFill>
                      <a:schemeClr val="accent1">
                        <a:lumMod val="40000"/>
                        <a:lumOff val="60000"/>
                      </a:schemeClr>
                    </a:solidFill>
                  </a:tcPr>
                </a:tc>
              </a:tr>
            </a:tbl>
          </a:graphicData>
        </a:graphic>
      </p:graphicFrame>
    </p:spTree>
    <p:extLst>
      <p:ext uri="{BB962C8B-B14F-4D97-AF65-F5344CB8AC3E}">
        <p14:creationId xmlns:p14="http://schemas.microsoft.com/office/powerpoint/2010/main" val="1811959427"/>
      </p:ext>
    </p:extLst>
  </p:cSld>
  <p:clrMapOvr>
    <a:masterClrMapping/>
  </p:clrMapOvr>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434</TotalTime>
  <Words>384</Words>
  <Application>Microsoft Office PowerPoint</Application>
  <PresentationFormat>Widescreen</PresentationFormat>
  <Paragraphs>74</Paragraphs>
  <Slides>5</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vt:i4>
      </vt:variant>
    </vt:vector>
  </HeadingPairs>
  <TitlesOfParts>
    <vt:vector size="17" baseType="lpstr">
      <vt:lpstr>A Afsaneh</vt:lpstr>
      <vt:lpstr>A Chamran</vt:lpstr>
      <vt:lpstr>A Dastan</vt:lpstr>
      <vt:lpstr>Adobe Arabic SHIN</vt:lpstr>
      <vt:lpstr>Arial</vt:lpstr>
      <vt:lpstr>B Titr</vt:lpstr>
      <vt:lpstr>B Yekan</vt:lpstr>
      <vt:lpstr>Calibri</vt:lpstr>
      <vt:lpstr>Calibri Light</vt:lpstr>
      <vt:lpstr>Times New Roman</vt:lpstr>
      <vt:lpstr>Webdings</vt:lpstr>
      <vt:lpstr>Office Theme</vt:lpstr>
      <vt:lpstr>Grammar: part I   Quantifying determiners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DELL</cp:lastModifiedBy>
  <cp:revision>43</cp:revision>
  <dcterms:created xsi:type="dcterms:W3CDTF">2020-06-02T04:12:05Z</dcterms:created>
  <dcterms:modified xsi:type="dcterms:W3CDTF">2024-07-07T08:26:48Z</dcterms:modified>
</cp:coreProperties>
</file>