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 and Expression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2100" y="674588"/>
            <a:ext cx="10210800" cy="218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ˌ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ɪntrə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duːs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/V  to tell two or more people who have not met before what each other's names are; to tell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what your name is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to his dad.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want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latest technology into schools.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100" y="3526262"/>
            <a:ext cx="10210800" cy="253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Income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 / ˈ</a:t>
            </a:r>
            <a:r>
              <a:rPr lang="en-US" sz="2800" dirty="0" err="1">
                <a:latin typeface="Georgia" panose="02040502050405020303" pitchFamily="18" charset="0"/>
                <a:cs typeface="+mj-cs"/>
              </a:rPr>
              <a:t>ɪnkʌm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 / N the money that a person earns from work, from business, </a:t>
            </a:r>
            <a:r>
              <a:rPr lang="en-US" sz="2800" dirty="0" err="1">
                <a:latin typeface="Georgia" panose="02040502050405020303" pitchFamily="18" charset="0"/>
                <a:cs typeface="+mj-cs"/>
              </a:rPr>
              <a:t>etc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Georgia" panose="02040502050405020303" pitchFamily="18" charset="0"/>
                <a:cs typeface="+mj-cs"/>
              </a:rPr>
              <a:t>people on high </a:t>
            </a:r>
            <a:r>
              <a:rPr lang="en-US" sz="28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incomes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Georgia" panose="02040502050405020303" pitchFamily="18" charset="0"/>
                <a:cs typeface="+mj-cs"/>
              </a:rPr>
              <a:t>people on low </a:t>
            </a:r>
            <a:r>
              <a:rPr lang="en-US" sz="28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incomes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Georgia" panose="02040502050405020303" pitchFamily="18" charset="0"/>
                <a:cs typeface="+mj-cs"/>
              </a:rPr>
              <a:t>Tourism is a major source of </a:t>
            </a:r>
            <a:r>
              <a:rPr lang="en-US" sz="28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income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for the area.</a:t>
            </a:r>
            <a:r>
              <a:rPr lang="ar-SA" sz="2800" dirty="0">
                <a:latin typeface="Georgia" panose="02040502050405020303" pitchFamily="18" charset="0"/>
                <a:cs typeface="+mj-cs"/>
              </a:rPr>
              <a:t> 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1166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1800" y="452862"/>
            <a:ext cx="10033000" cy="218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ɑːrˈtɪstɪk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connected with art or artists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works of the period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work of great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abilities /skills/talent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comes from a very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family.</a:t>
            </a:r>
          </a:p>
        </p:txBody>
      </p:sp>
      <p:sp>
        <p:nvSpPr>
          <p:cNvPr id="4" name="Rectangle 3"/>
          <p:cNvSpPr/>
          <p:nvPr/>
        </p:nvSpPr>
        <p:spPr>
          <a:xfrm>
            <a:off x="431800" y="3640562"/>
            <a:ext cx="10121900" cy="1764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Souvenir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ˌ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suːvəˈnɪr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/N a thing that you buy and/or keep to remind yourself of a place, an occasion or a holiday/vacation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I bought the ring as a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souvenir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of Mashhad</a:t>
            </a:r>
            <a:r>
              <a:rPr lang="ar-SA" sz="2400" dirty="0">
                <a:latin typeface="Georgia" panose="02040502050405020303" pitchFamily="18" charset="0"/>
                <a:cs typeface="+mj-cs"/>
              </a:rPr>
              <a:t>.</a:t>
            </a:r>
            <a:endParaRPr lang="en-US" sz="2400" dirty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souvenir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shop</a:t>
            </a:r>
            <a:endParaRPr lang="en-US" sz="2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1959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9400" y="542811"/>
            <a:ext cx="10261600" cy="133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eksələnt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very good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meal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service</a:t>
            </a:r>
          </a:p>
        </p:txBody>
      </p:sp>
      <p:sp>
        <p:nvSpPr>
          <p:cNvPr id="4" name="Rectangle 3"/>
          <p:cNvSpPr/>
          <p:nvPr/>
        </p:nvSpPr>
        <p:spPr>
          <a:xfrm>
            <a:off x="279400" y="2243562"/>
            <a:ext cx="102616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get back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/get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bæk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/V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1. return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What time did you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get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back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last night</a:t>
            </a:r>
            <a:r>
              <a:rPr lang="en-US" sz="2400" dirty="0" smtClean="0">
                <a:latin typeface="Georgia" panose="02040502050405020303" pitchFamily="18" charset="0"/>
                <a:cs typeface="+mj-cs"/>
              </a:rPr>
              <a:t>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ar-SA" sz="2400" dirty="0" smtClean="0">
                <a:latin typeface="Georgia" panose="02040502050405020303" pitchFamily="18" charset="0"/>
                <a:cs typeface="+mj-cs"/>
              </a:rPr>
              <a:t> </a:t>
            </a:r>
            <a:endParaRPr lang="en-US" sz="2400" dirty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2. to obtain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sth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again after having lost it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She has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got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her old job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back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.</a:t>
            </a:r>
            <a:r>
              <a:rPr lang="ar-SA" sz="2400" dirty="0">
                <a:latin typeface="Georgia" panose="02040502050405020303" pitchFamily="18" charset="0"/>
                <a:cs typeface="+mj-cs"/>
              </a:rPr>
              <a:t> </a:t>
            </a:r>
            <a:endParaRPr lang="en-US" sz="2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078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7500" y="465562"/>
            <a:ext cx="103251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mɑːrəl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concerned with principles of right and wrong behavior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moral values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decrease 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responsibility/duty</a:t>
            </a:r>
          </a:p>
        </p:txBody>
      </p:sp>
      <p:sp>
        <p:nvSpPr>
          <p:cNvPr id="4" name="Rectangle 3"/>
          <p:cNvSpPr/>
          <p:nvPr/>
        </p:nvSpPr>
        <p:spPr>
          <a:xfrm>
            <a:off x="317500" y="2985988"/>
            <a:ext cx="103251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soʊʃl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connected with society and the way it is organized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economic changes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values		/ 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</a:p>
        </p:txBody>
      </p:sp>
    </p:spTree>
    <p:extLst>
      <p:ext uri="{BB962C8B-B14F-4D97-AF65-F5344CB8AC3E}">
        <p14:creationId xmlns:p14="http://schemas.microsoft.com/office/powerpoint/2010/main" val="289511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40713"/>
            <a:ext cx="10109200" cy="3038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Reference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ˈ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refrəns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/N  a thing you say or write that mentions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sb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/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sth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else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She made no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reference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to her illness.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in/with reference to</a:t>
            </a:r>
            <a:r>
              <a:rPr lang="ar-SA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=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 according to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You know who I'm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referring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to.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to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to a dictionary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My doctor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referred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me to a specialist. </a:t>
            </a:r>
            <a:endParaRPr lang="en-US" sz="2400" dirty="0"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8300" y="3938488"/>
            <a:ext cx="103251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fɔːrmər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used to exist in earlier times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times		/  	my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boss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wife		/ 	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	/   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latter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</a:t>
            </a:r>
          </a:p>
        </p:txBody>
      </p:sp>
    </p:spTree>
    <p:extLst>
      <p:ext uri="{BB962C8B-B14F-4D97-AF65-F5344CB8AC3E}">
        <p14:creationId xmlns:p14="http://schemas.microsoft.com/office/powerpoint/2010/main" val="125408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4500" y="560288"/>
            <a:ext cx="10134600" cy="2613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vælju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ː /N, V how much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worth in money or other goods for which it can be exchanged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go up/rise/increase 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go down/fall/drop 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really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as a friend.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don't seem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honesty very highly. </a:t>
            </a:r>
          </a:p>
        </p:txBody>
      </p:sp>
      <p:sp>
        <p:nvSpPr>
          <p:cNvPr id="4" name="Rectangle 3"/>
          <p:cNvSpPr/>
          <p:nvPr/>
        </p:nvSpPr>
        <p:spPr>
          <a:xfrm>
            <a:off x="444500" y="3792962"/>
            <a:ext cx="10223500" cy="218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dɪˈveləp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/V </a:t>
            </a:r>
            <a:r>
              <a:rPr lang="en-US" sz="2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gradually grow or become bigger, more advanced, stronger,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child is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normally.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company from nothing.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relationship has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recently.</a:t>
            </a:r>
          </a:p>
        </p:txBody>
      </p:sp>
    </p:spTree>
    <p:extLst>
      <p:ext uri="{BB962C8B-B14F-4D97-AF65-F5344CB8AC3E}">
        <p14:creationId xmlns:p14="http://schemas.microsoft.com/office/powerpoint/2010/main" val="159687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3700" y="459736"/>
            <a:ext cx="10274300" cy="1764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Antonym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æntənɪm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/N a word that means the opposite of another word;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‘Old’ has two possible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antonyms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‘young’ and ‘new’.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dictionary of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antonyms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3700" y="2427188"/>
            <a:ext cx="10147300" cy="2181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ɑːpəzət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Answers are given on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sat down in the chair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heavy?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Exactly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true.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93700" y="5127511"/>
            <a:ext cx="10274300" cy="133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Well-known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noʊn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famous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well-known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actor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books are not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 known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3954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34" y="519768"/>
            <a:ext cx="2357131" cy="22370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244" y="519768"/>
            <a:ext cx="2574712" cy="22370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3882" y="2915335"/>
            <a:ext cx="4071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My aunt bought a </a:t>
            </a:r>
            <a:r>
              <a:rPr lang="en-US" sz="2400" b="1" dirty="0" smtClean="0">
                <a:solidFill>
                  <a:srgbClr val="CD002C"/>
                </a:solidFill>
                <a:latin typeface="Times New Roman" panose="02020603050405020304" pitchFamily="18" charset="0"/>
              </a:rPr>
              <a:t>decorative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wall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clock.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676900" y="2915335"/>
            <a:ext cx="4914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Iran is 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country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Southwest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Asia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areas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Amazon rainforest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endanger of extinction.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3882" y="3904836"/>
            <a:ext cx="4071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kid’s room is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green and yellow.</a:t>
            </a:r>
          </a:p>
        </p:txBody>
      </p:sp>
      <p:sp>
        <p:nvSpPr>
          <p:cNvPr id="8" name="Rectangle 7"/>
          <p:cNvSpPr/>
          <p:nvPr/>
        </p:nvSpPr>
        <p:spPr>
          <a:xfrm>
            <a:off x="423882" y="5010835"/>
            <a:ext cx="42243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to spend the weekend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51" y="445450"/>
            <a:ext cx="4722849" cy="2182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2900" y="2877235"/>
            <a:ext cx="4978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Iranian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craftsmen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sz="2400" b="1" dirty="0" smtClean="0">
                <a:solidFill>
                  <a:srgbClr val="CD002C"/>
                </a:solidFill>
                <a:latin typeface="Times New Roman" panose="02020603050405020304" pitchFamily="18" charset="0"/>
              </a:rPr>
              <a:t>craftswomen 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are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hard-working people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There are many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craftsmen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and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craftswomen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all across Iran. 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00" y="576056"/>
            <a:ext cx="2984500" cy="220068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81801" y="2877235"/>
            <a:ext cx="373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He is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weaving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 rug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Iranian </a:t>
            </a:r>
            <a:r>
              <a:rPr lang="en-US" sz="2400" b="1" dirty="0">
                <a:latin typeface="Times New Roman" panose="02020603050405020304" pitchFamily="18" charset="0"/>
              </a:rPr>
              <a:t>craftsmen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sz="2400" b="1" dirty="0" smtClean="0">
                <a:latin typeface="Times New Roman" panose="02020603050405020304" pitchFamily="18" charset="0"/>
              </a:rPr>
              <a:t>craftswomen</a:t>
            </a:r>
            <a:r>
              <a:rPr lang="en-US" sz="2400" b="1" dirty="0" smtClean="0">
                <a:solidFill>
                  <a:srgbClr val="CD002C"/>
                </a:solidFill>
                <a:latin typeface="Times New Roman" panose="02020603050405020304" pitchFamily="18" charset="0"/>
              </a:rPr>
              <a:t> weave </a:t>
            </a:r>
            <a:r>
              <a:rPr lang="en-US" sz="2400" b="1" dirty="0" smtClean="0">
                <a:latin typeface="Times New Roman" panose="02020603050405020304" pitchFamily="18" charset="0"/>
              </a:rPr>
              <a:t>basket in the North of Iran.</a:t>
            </a:r>
          </a:p>
          <a:p>
            <a:endParaRPr lang="en-US" sz="2400" b="1" dirty="0">
              <a:latin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</a:rPr>
              <a:t>h</a:t>
            </a:r>
            <a:r>
              <a:rPr lang="en-US" sz="2400" b="1" dirty="0" smtClean="0">
                <a:latin typeface="Times New Roman" panose="02020603050405020304" pitchFamily="18" charset="0"/>
              </a:rPr>
              <a:t>and-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woven</a:t>
            </a:r>
            <a:r>
              <a:rPr lang="en-US" sz="2400" b="1" dirty="0" smtClean="0">
                <a:latin typeface="Times New Roman" panose="02020603050405020304" pitchFamily="18" charset="0"/>
              </a:rPr>
              <a:t> carpets</a:t>
            </a: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grandmother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wove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beautiful rug last year.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3892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02" y="483393"/>
            <a:ext cx="2758797" cy="23098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9900" y="2793206"/>
            <a:ext cx="39243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Gold and silver are valuable</a:t>
            </a:r>
          </a:p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metals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door 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 of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black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box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749" y="606158"/>
            <a:ext cx="2683502" cy="20642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614141" y="2793206"/>
            <a:ext cx="38887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person’s fingerprint is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unique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 is certainly very rare,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unique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Alireza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has 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unique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talent 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languages.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43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411" y="569624"/>
            <a:ext cx="5693377" cy="17544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355471" y="2545834"/>
            <a:ext cx="770762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animal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diversity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of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Lorestan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is amazing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/>
              <a:t>cultural </a:t>
            </a:r>
            <a:r>
              <a:rPr lang="en-US" sz="2400" b="1" dirty="0" smtClean="0">
                <a:solidFill>
                  <a:srgbClr val="FF0000"/>
                </a:solidFill>
              </a:rPr>
              <a:t>diversity</a:t>
            </a:r>
            <a:r>
              <a:rPr lang="en-US" sz="2400" b="1" dirty="0" smtClean="0"/>
              <a:t>   / </a:t>
            </a:r>
            <a:r>
              <a:rPr lang="en-US" sz="2400" b="1" dirty="0"/>
              <a:t>biological </a:t>
            </a:r>
            <a:r>
              <a:rPr lang="en-US" sz="2400" b="1" dirty="0" smtClean="0">
                <a:solidFill>
                  <a:srgbClr val="FF0000"/>
                </a:solidFill>
              </a:rPr>
              <a:t>diversity</a:t>
            </a:r>
            <a:r>
              <a:rPr lang="en-US" sz="2400" b="1" dirty="0" smtClean="0"/>
              <a:t>  / </a:t>
            </a:r>
            <a:r>
              <a:rPr lang="en-US" sz="2400" b="1" dirty="0"/>
              <a:t>religious </a:t>
            </a:r>
            <a:r>
              <a:rPr lang="en-US" sz="2400" b="1" dirty="0" smtClean="0">
                <a:solidFill>
                  <a:srgbClr val="FF0000"/>
                </a:solidFill>
              </a:rPr>
              <a:t>diversity</a:t>
            </a:r>
          </a:p>
          <a:p>
            <a:endParaRPr lang="en-US" sz="2400" b="1" dirty="0"/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Tehran is a very culturally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diverse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city.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5816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5600" y="388035"/>
            <a:ext cx="10337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ustom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kʌstəm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n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or usual things that people do in an area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uncle is interested in old local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bride’s father to pay for the wedding.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Georgia" panose="02040502050405020303" pitchFamily="18" charset="0"/>
              </a:rPr>
              <a:t>It's a local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custom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en-US" sz="2400" dirty="0">
                <a:latin typeface="Georgia" panose="02040502050405020303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600" y="2586462"/>
            <a:ext cx="10198100" cy="218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Identity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/ </a:t>
            </a:r>
            <a:r>
              <a:rPr lang="en-US" sz="2400" b="1" dirty="0" err="1">
                <a:latin typeface="Georgia" panose="02040502050405020303" pitchFamily="18" charset="0"/>
                <a:cs typeface="+mj-cs"/>
              </a:rPr>
              <a:t>aɪˈdentəti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/N  who or what </a:t>
            </a:r>
            <a:r>
              <a:rPr lang="en-US" sz="2400" b="1" dirty="0" err="1">
                <a:latin typeface="Georgia" panose="02040502050405020303" pitchFamily="18" charset="0"/>
                <a:cs typeface="+mj-cs"/>
              </a:rPr>
              <a:t>sb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/</a:t>
            </a:r>
            <a:r>
              <a:rPr lang="en-US" sz="2400" b="1" dirty="0" err="1">
                <a:latin typeface="Georgia" panose="02040502050405020303" pitchFamily="18" charset="0"/>
                <a:cs typeface="+mj-cs"/>
              </a:rPr>
              <a:t>sth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is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latin typeface="Georgia" panose="02040502050405020303" pitchFamily="18" charset="0"/>
                <a:cs typeface="+mj-cs"/>
              </a:rPr>
              <a:t>The police are trying to discover the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identity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of the killer.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latin typeface="Georgia" panose="02040502050405020303" pitchFamily="18" charset="0"/>
                <a:cs typeface="+mj-cs"/>
              </a:rPr>
              <a:t>The thief used a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false identity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Identity card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latin typeface="Georgia" panose="02040502050405020303" pitchFamily="18" charset="0"/>
                <a:cs typeface="+mj-cs"/>
              </a:rPr>
              <a:t>She could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identify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the thief.</a:t>
            </a:r>
            <a:r>
              <a:rPr lang="ar-SA" sz="2400" b="1" dirty="0">
                <a:latin typeface="Georgia" panose="02040502050405020303" pitchFamily="18" charset="0"/>
                <a:cs typeface="+mj-cs"/>
              </a:rPr>
              <a:t> </a:t>
            </a:r>
            <a:endParaRPr lang="en-US" sz="24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4716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4000" y="571939"/>
            <a:ext cx="1024890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rɪˈflekt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V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to show the image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the surface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such as a mirror, water or glass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poem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poet’s love of nature.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was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mirror.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material takes in the sound, and doesn't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to think carefully and deeply about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I decide, I need time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375442" y="5166659"/>
            <a:ext cx="10127457" cy="48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Humankind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/ ˌ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hjuːmənˈkaɪnd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 people in general </a:t>
            </a:r>
          </a:p>
        </p:txBody>
      </p:sp>
    </p:spTree>
    <p:extLst>
      <p:ext uri="{BB962C8B-B14F-4D97-AF65-F5344CB8AC3E}">
        <p14:creationId xmlns:p14="http://schemas.microsoft.com/office/powerpoint/2010/main" val="287949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70836"/>
            <a:ext cx="1029970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Imagination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ɪˌmædʒɪˈneɪʃn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the ability to create pictures in your mind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He's got no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imagination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Nobody hates you—it's all in your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imagination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ar-SA" sz="2400" dirty="0" smtClean="0">
                <a:latin typeface="Georgia" panose="02040502050405020303" pitchFamily="18" charset="0"/>
                <a:cs typeface="+mj-cs"/>
              </a:rPr>
              <a:t>.</a:t>
            </a:r>
            <a:endParaRPr lang="en-US" sz="2400" dirty="0" smtClean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400" dirty="0" smtClean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Imaginative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ɪˈmædʒɪnətɪv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Adj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having or showing new and exciting ideas; inventive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an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imaginative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child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an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imaginative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idea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living in a foreign country.</a:t>
            </a:r>
            <a:endParaRPr lang="en-US" sz="2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4163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7500" y="681462"/>
            <a:ext cx="99822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skɪlfl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 of a person ) good at doing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especially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needs a particular ability or special training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calligrapher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</a:p>
        </p:txBody>
      </p:sp>
      <p:sp>
        <p:nvSpPr>
          <p:cNvPr id="4" name="Rectangle 3"/>
          <p:cNvSpPr/>
          <p:nvPr/>
        </p:nvSpPr>
        <p:spPr>
          <a:xfrm>
            <a:off x="317500" y="3456936"/>
            <a:ext cx="10274300" cy="1764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ɪˈkɑːnəmi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N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world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economy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country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fastest-growing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economies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7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</TotalTime>
  <Words>919</Words>
  <Application>Microsoft Office PowerPoint</Application>
  <PresentationFormat>Widescreen</PresentationFormat>
  <Paragraphs>127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Georgia</vt:lpstr>
      <vt:lpstr>Times New Roman</vt:lpstr>
      <vt:lpstr>Webdings</vt:lpstr>
      <vt:lpstr>Office Theme</vt:lpstr>
      <vt:lpstr>Vision 2 Lesson 2: Reading New words and Expression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55</cp:revision>
  <dcterms:created xsi:type="dcterms:W3CDTF">2020-06-02T04:12:05Z</dcterms:created>
  <dcterms:modified xsi:type="dcterms:W3CDTF">2024-07-07T11:47:38Z</dcterms:modified>
</cp:coreProperties>
</file>