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6" r:id="rId4"/>
    <p:sldId id="267" r:id="rId5"/>
    <p:sldId id="26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6" d="100"/>
          <a:sy n="76" d="100"/>
        </p:scale>
        <p:origin x="45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=""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Bracket 2">
            <a:extLst>
              <a:ext uri="{FF2B5EF4-FFF2-40B4-BE49-F238E27FC236}">
                <a16:creationId xmlns="" xmlns:a16="http://schemas.microsoft.com/office/drawing/2014/main" id="{4FF693D3-CA0A-46E2-AD01-FDFC07216DD9}"/>
              </a:ext>
            </a:extLst>
          </p:cNvPr>
          <p:cNvSpPr/>
          <p:nvPr userDrawn="1"/>
        </p:nvSpPr>
        <p:spPr>
          <a:xfrm rot="10800000">
            <a:off x="15240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ket 5">
            <a:extLst>
              <a:ext uri="{FF2B5EF4-FFF2-40B4-BE49-F238E27FC236}">
                <a16:creationId xmlns="" xmlns:a16="http://schemas.microsoft.com/office/drawing/2014/main" id="{03587593-D19A-4B5A-8F5C-2BBA0EF2B0DD}"/>
              </a:ext>
            </a:extLst>
          </p:cNvPr>
          <p:cNvSpPr/>
          <p:nvPr userDrawn="1"/>
        </p:nvSpPr>
        <p:spPr>
          <a:xfrm>
            <a:off x="10437235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726FBD4-AFC6-424D-B9C0-F79406AA9F7D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="" xmlns:a16="http://schemas.microsoft.com/office/drawing/2014/main" id="{6A932805-1460-480C-BD56-AEF3A7CD697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12738" y="346075"/>
            <a:ext cx="10380662" cy="6257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fa-IR" dirty="0"/>
              <a:t>متن جزوه</a:t>
            </a:r>
          </a:p>
        </p:txBody>
      </p:sp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="" xmlns:a16="http://schemas.microsoft.com/office/drawing/2014/main" id="{1D0FBA2F-371F-4349-8B70-59B41D4FC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3874" y="317344"/>
            <a:ext cx="4533599" cy="628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 rtl="1">
              <a:defRPr sz="2800">
                <a:cs typeface="B Yekan" panose="00000400000000000000" pitchFamily="2" charset="-78"/>
              </a:defRPr>
            </a:lvl1pPr>
          </a:lstStyle>
          <a:p>
            <a:pPr lvl="0"/>
            <a:r>
              <a:rPr lang="fa-IR" dirty="0"/>
              <a:t>متن سوال یا جزوه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="" xmlns:a16="http://schemas.microsoft.com/office/drawing/2014/main" id="{E8C510D5-D87E-4688-A1B0-81FB6F4D4688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="" xmlns:a16="http://schemas.microsoft.com/office/drawing/2014/main" id="{633BD657-1DE6-4FA1-97B2-606C00E8E4C7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="" xmlns:a16="http://schemas.microsoft.com/office/drawing/2014/main" id="{C0132662-FF8B-4F4B-B9A0-6032EDF30256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6FDE14B-F4EE-4375-A853-270BAA44C27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12" name="Right Bracket 11">
            <a:extLst>
              <a:ext uri="{FF2B5EF4-FFF2-40B4-BE49-F238E27FC236}">
                <a16:creationId xmlns="" xmlns:a16="http://schemas.microsoft.com/office/drawing/2014/main" id="{6229F521-A241-471F-97B1-2714D4ECE1A5}"/>
              </a:ext>
            </a:extLst>
          </p:cNvPr>
          <p:cNvSpPr/>
          <p:nvPr userDrawn="1"/>
        </p:nvSpPr>
        <p:spPr>
          <a:xfrm>
            <a:off x="1042879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9FE1C35-4913-4913-BC30-3BA88105DC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532" y="333840"/>
            <a:ext cx="4370967" cy="1600199"/>
          </a:xfrm>
          <a:prstGeom prst="rect">
            <a:avLst/>
          </a:prstGeom>
        </p:spPr>
        <p:txBody>
          <a:bodyPr anchor="b"/>
          <a:lstStyle>
            <a:lvl1pPr algn="r" rtl="1">
              <a:defRPr sz="32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تصویر یا فیلم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56BF46-1566-4E3A-8A6E-748EFA0F80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7012" y="445351"/>
            <a:ext cx="5477378" cy="6133870"/>
          </a:xfrm>
          <a:prstGeom prst="rect">
            <a:avLst/>
          </a:prstGeom>
        </p:spPr>
        <p:txBody>
          <a:bodyPr/>
          <a:lstStyle>
            <a:lvl1pPr algn="ctr"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a-IR" dirty="0"/>
              <a:t>محل درج فیلم یا عکس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51F4E53-2A16-4E5D-B122-1952CA50510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33533" y="2056702"/>
            <a:ext cx="4370968" cy="4355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a-IR" dirty="0"/>
              <a:t>توضیحات تصویر یا فیلم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="" xmlns:a16="http://schemas.microsoft.com/office/drawing/2014/main" id="{2316BA72-3760-4528-B637-C8A7CDA806CF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="" xmlns:a16="http://schemas.microsoft.com/office/drawing/2014/main" id="{0D990958-5C3D-423C-8ED6-5C6FB8801AE6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="" xmlns:a16="http://schemas.microsoft.com/office/drawing/2014/main" id="{585A78FB-CFA4-4990-8008-818A9DB26FFD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ket 10">
            <a:extLst>
              <a:ext uri="{FF2B5EF4-FFF2-40B4-BE49-F238E27FC236}">
                <a16:creationId xmlns="" xmlns:a16="http://schemas.microsoft.com/office/drawing/2014/main" id="{EFEE1195-27A8-40C1-96E5-80511594BC7C}"/>
              </a:ext>
            </a:extLst>
          </p:cNvPr>
          <p:cNvSpPr/>
          <p:nvPr userDrawn="1"/>
        </p:nvSpPr>
        <p:spPr>
          <a:xfrm>
            <a:off x="1040622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BD23D0B-947D-4EFC-AA2C-896A34F8B1E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Top Corners Rounded 7">
            <a:extLst>
              <a:ext uri="{FF2B5EF4-FFF2-40B4-BE49-F238E27FC236}">
                <a16:creationId xmlns="" xmlns:a16="http://schemas.microsoft.com/office/drawing/2014/main" id="{DFE1CCE2-2934-4471-99AF-81D09E78B577}"/>
              </a:ext>
            </a:extLst>
          </p:cNvPr>
          <p:cNvSpPr/>
          <p:nvPr userDrawn="1"/>
        </p:nvSpPr>
        <p:spPr>
          <a:xfrm rot="16200000">
            <a:off x="8576062" y="3294062"/>
            <a:ext cx="6594475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="" xmlns:a16="http://schemas.microsoft.com/office/drawing/2014/main" id="{976F11A3-6755-42F5-800D-A13013E6EE4A}"/>
              </a:ext>
            </a:extLst>
          </p:cNvPr>
          <p:cNvSpPr/>
          <p:nvPr userDrawn="1"/>
        </p:nvSpPr>
        <p:spPr>
          <a:xfrm rot="16200000">
            <a:off x="8496300" y="3162300"/>
            <a:ext cx="6858000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17DF2C6E-5A45-480A-B1EB-8DA45A261F89}"/>
              </a:ext>
            </a:extLst>
          </p:cNvPr>
          <p:cNvSpPr/>
          <p:nvPr userDrawn="1"/>
        </p:nvSpPr>
        <p:spPr>
          <a:xfrm>
            <a:off x="11183768" y="263525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="" xmlns:a16="http://schemas.microsoft.com/office/drawing/2014/main" id="{D391FEE0-17A7-43E8-9E9B-3D8FDCE35B6D}"/>
              </a:ext>
            </a:extLst>
          </p:cNvPr>
          <p:cNvSpPr/>
          <p:nvPr userDrawn="1"/>
        </p:nvSpPr>
        <p:spPr>
          <a:xfrm rot="16200000">
            <a:off x="11243061" y="1576610"/>
            <a:ext cx="523220" cy="1208876"/>
          </a:xfrm>
          <a:prstGeom prst="round2Same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4FA83DB1-12A6-4FD8-A460-CE7492F729C2}"/>
              </a:ext>
            </a:extLst>
          </p:cNvPr>
          <p:cNvSpPr txBox="1"/>
          <p:nvPr userDrawn="1"/>
        </p:nvSpPr>
        <p:spPr>
          <a:xfrm>
            <a:off x="10831592" y="1930020"/>
            <a:ext cx="1208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A Afsaneh" panose="02000700000000000000" pitchFamily="2" charset="-78"/>
              </a:rPr>
              <a:t>نام درس</a:t>
            </a:r>
            <a:endParaRPr lang="en-US" dirty="0">
              <a:solidFill>
                <a:schemeClr val="bg1"/>
              </a:solidFill>
              <a:cs typeface="A Afsaneh" panose="02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BC44CE7-AB56-465B-89D1-B3A37E4D61DE}"/>
              </a:ext>
            </a:extLst>
          </p:cNvPr>
          <p:cNvSpPr txBox="1"/>
          <p:nvPr userDrawn="1"/>
        </p:nvSpPr>
        <p:spPr>
          <a:xfrm rot="16200000">
            <a:off x="10692177" y="4473069"/>
            <a:ext cx="2492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400" dirty="0">
                <a:solidFill>
                  <a:schemeClr val="bg1"/>
                </a:solidFill>
                <a:cs typeface="B Yekan" panose="00000400000000000000" pitchFamily="2" charset="-78"/>
              </a:rPr>
              <a:t>رشــته ریاضی  </a:t>
            </a:r>
            <a:r>
              <a:rPr lang="fa-IR" sz="1600" dirty="0">
                <a:solidFill>
                  <a:schemeClr val="accent2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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 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 پایه یازدهــم </a:t>
            </a:r>
            <a:endParaRPr lang="en-US" sz="16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950F85E6-48B2-4216-B01A-05CEAD3544DC}"/>
              </a:ext>
            </a:extLst>
          </p:cNvPr>
          <p:cNvGrpSpPr/>
          <p:nvPr userDrawn="1"/>
        </p:nvGrpSpPr>
        <p:grpSpPr>
          <a:xfrm>
            <a:off x="11774676" y="2484996"/>
            <a:ext cx="415610" cy="950354"/>
            <a:chOff x="11826875" y="2290258"/>
            <a:chExt cx="269534" cy="811514"/>
          </a:xfrm>
        </p:grpSpPr>
        <p:cxnSp>
          <p:nvCxnSpPr>
            <p:cNvPr id="16" name="Straight Connector 15">
              <a:extLst>
                <a:ext uri="{FF2B5EF4-FFF2-40B4-BE49-F238E27FC236}">
                  <a16:creationId xmlns="" xmlns:a16="http://schemas.microsoft.com/office/drawing/2014/main" id="{26966A5B-203A-456E-8F16-E06B9F9B0109}"/>
                </a:ext>
              </a:extLst>
            </p:cNvPr>
            <p:cNvCxnSpPr/>
            <p:nvPr/>
          </p:nvCxnSpPr>
          <p:spPr>
            <a:xfrm flipH="1">
              <a:off x="11826875" y="2290258"/>
              <a:ext cx="269534" cy="52914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27FDF440-6726-4C1C-8924-B40E6D368023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5063890-C707-4CCF-892B-0AAFB6A29730}"/>
              </a:ext>
            </a:extLst>
          </p:cNvPr>
          <p:cNvGrpSpPr/>
          <p:nvPr userDrawn="1"/>
        </p:nvGrpSpPr>
        <p:grpSpPr>
          <a:xfrm rot="10958904">
            <a:off x="11779309" y="5765950"/>
            <a:ext cx="357212" cy="1035131"/>
            <a:chOff x="11817023" y="2408218"/>
            <a:chExt cx="248074" cy="69355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87742BE5-E8E2-4108-9E11-D1194D26E556}"/>
                </a:ext>
              </a:extLst>
            </p:cNvPr>
            <p:cNvCxnSpPr>
              <a:cxnSpLocks/>
            </p:cNvCxnSpPr>
            <p:nvPr/>
          </p:nvCxnSpPr>
          <p:spPr>
            <a:xfrm rot="10641096" flipV="1">
              <a:off x="11817023" y="2408218"/>
              <a:ext cx="248074" cy="405869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7EC95DBF-4620-4BE2-97B8-40EB3A927F54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: Top Corners Rounded 20">
            <a:extLst>
              <a:ext uri="{FF2B5EF4-FFF2-40B4-BE49-F238E27FC236}">
                <a16:creationId xmlns="" xmlns:a16="http://schemas.microsoft.com/office/drawing/2014/main" id="{EEACB462-F83F-4D95-85C4-FDF5F1E1281D}"/>
              </a:ext>
            </a:extLst>
          </p:cNvPr>
          <p:cNvSpPr/>
          <p:nvPr userDrawn="1"/>
        </p:nvSpPr>
        <p:spPr>
          <a:xfrm rot="16200000">
            <a:off x="12056548" y="2084082"/>
            <a:ext cx="92022" cy="193933"/>
          </a:xfrm>
          <a:prstGeom prst="round2Same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A3B9D99E-9FF1-4601-8625-969DAB48CE9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3878" y="317344"/>
            <a:ext cx="539901" cy="791522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3CD98ACF-94C0-44C7-8035-BCE25608B3D3}"/>
              </a:ext>
            </a:extLst>
          </p:cNvPr>
          <p:cNvGrpSpPr/>
          <p:nvPr userDrawn="1"/>
        </p:nvGrpSpPr>
        <p:grpSpPr>
          <a:xfrm>
            <a:off x="11588883" y="1197376"/>
            <a:ext cx="651355" cy="707740"/>
            <a:chOff x="11588883" y="1095776"/>
            <a:chExt cx="651355" cy="707740"/>
          </a:xfrm>
        </p:grpSpPr>
        <p:sp>
          <p:nvSpPr>
            <p:cNvPr id="24" name="TextBox 23">
              <a:extLst>
                <a:ext uri="{FF2B5EF4-FFF2-40B4-BE49-F238E27FC236}">
                  <a16:creationId xmlns="" xmlns:a16="http://schemas.microsoft.com/office/drawing/2014/main" id="{943AE3C4-97C3-493E-B593-C6B8D6792F0F}"/>
                </a:ext>
              </a:extLst>
            </p:cNvPr>
            <p:cNvSpPr txBox="1"/>
            <p:nvPr/>
          </p:nvSpPr>
          <p:spPr>
            <a:xfrm>
              <a:off x="11588982" y="1095776"/>
              <a:ext cx="651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دبیرســـتان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  <a:p>
              <a:pPr algn="ctr" rtl="1"/>
              <a:r>
                <a:rPr lang="fa-IR" sz="14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مـاندگـار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271289EA-02B8-407C-89CD-58146F8880B4}"/>
                </a:ext>
              </a:extLst>
            </p:cNvPr>
            <p:cNvSpPr txBox="1"/>
            <p:nvPr/>
          </p:nvSpPr>
          <p:spPr>
            <a:xfrm>
              <a:off x="11588883" y="1434184"/>
              <a:ext cx="651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dirty="0">
                  <a:solidFill>
                    <a:schemeClr val="bg1"/>
                  </a:solidFill>
                  <a:cs typeface="A Dastan" panose="00000400000000000000" pitchFamily="2" charset="-78"/>
                </a:rPr>
                <a:t>الـــبرز</a:t>
              </a:r>
              <a:endParaRPr lang="fa-IR" sz="1400" dirty="0">
                <a:solidFill>
                  <a:schemeClr val="bg1"/>
                </a:solidFill>
                <a:cs typeface="A Dasta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3: </a:t>
            </a: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Grammar</a:t>
            </a:r>
            <a:b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onditional sentences type I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84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0200" y="432589"/>
            <a:ext cx="10401300" cy="6191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200"/>
              </a:lnSpc>
              <a:spcAft>
                <a:spcPts val="600"/>
              </a:spcAft>
            </a:pPr>
            <a:r>
              <a:rPr lang="en-US" sz="2400" b="1" kern="0" dirty="0">
                <a:solidFill>
                  <a:srgbClr val="2E74B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 Conditional or conditional type 1</a:t>
            </a:r>
            <a:br>
              <a:rPr lang="en-US" sz="2400" b="1" kern="0" dirty="0">
                <a:solidFill>
                  <a:srgbClr val="2E74B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b="1" kern="0" dirty="0">
              <a:solidFill>
                <a:srgbClr val="2E74B5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75"/>
              </a:lnSpc>
              <a:spcAft>
                <a:spcPts val="90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When we are thinking about a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possible situation in the future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we use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ts val="1575"/>
              </a:lnSpc>
              <a:spcAft>
                <a:spcPts val="900"/>
              </a:spcAft>
            </a:pPr>
            <a:endParaRPr lang="en-US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75"/>
              </a:lnSpc>
              <a:spcAft>
                <a:spcPts val="900"/>
              </a:spcAft>
            </a:pPr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+</a:t>
            </a:r>
            <a:r>
              <a:rPr lang="en-US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simple present sentence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Subj.  will / won't + base form of the verb ...</a:t>
            </a:r>
          </a:p>
          <a:p>
            <a:pPr>
              <a:lnSpc>
                <a:spcPts val="1575"/>
              </a:lnSpc>
              <a:spcAft>
                <a:spcPts val="900"/>
              </a:spcAft>
            </a:pPr>
            <a:endParaRPr lang="en-US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I go to Paris next month for work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I'll visit the Eiffel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Tower.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(Plans)</a:t>
            </a:r>
          </a:p>
          <a:p>
            <a:pPr lvl="0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he has time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will help you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(Promise)</a:t>
            </a:r>
          </a:p>
          <a:p>
            <a:pPr lvl="0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 man touches that wire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will get an electric shock.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(Warning)</a:t>
            </a:r>
          </a:p>
          <a:p>
            <a:pPr lvl="0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you eat my chocolate that is in the fridge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you'll sleep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outside.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Threat)</a:t>
            </a:r>
          </a:p>
          <a:p>
            <a:pPr lvl="0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he helps me with my English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I'll buy him a gift.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(Persuasion)</a:t>
            </a:r>
          </a:p>
          <a:p>
            <a:pPr lvl="0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she doesn't go to university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 parents won't be happy.</a:t>
            </a:r>
          </a:p>
          <a:p>
            <a:pPr lvl="0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it rains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will cancel the trip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that candidate becomes President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country will be in trouble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171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55600" y="599723"/>
            <a:ext cx="10172700" cy="5752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75"/>
              </a:lnSpc>
              <a:spcAft>
                <a:spcPts val="90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 can also reverse the order and use: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75"/>
              </a:lnSpc>
              <a:spcBef>
                <a:spcPts val="1200"/>
              </a:spcBef>
              <a:spcAft>
                <a:spcPts val="480"/>
              </a:spcAft>
            </a:pPr>
            <a:r>
              <a:rPr 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Subj.  will / won't + base form of the verb ...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+ simple present sentence</a:t>
            </a:r>
            <a:r>
              <a:rPr lang="en-US" sz="24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1575"/>
              </a:lnSpc>
              <a:spcBef>
                <a:spcPts val="1200"/>
              </a:spcBef>
              <a:spcAft>
                <a:spcPts val="480"/>
              </a:spcAft>
            </a:pPr>
            <a:endParaRPr lang="en-US" sz="2400" b="1" dirty="0">
              <a:solidFill>
                <a:srgbClr val="1F4D78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will be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annoyed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if he doesn’t arrive on time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 will get a better job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if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 can speak English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 will miss the bus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if you don't hurry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dog will bite her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if she pulls its tail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Your boss will be angry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if you don't finish the job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What will you do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if they fire you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 will feel better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if you take this medicine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842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393700"/>
            <a:ext cx="9969499" cy="6159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72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" y="431800"/>
            <a:ext cx="10033000" cy="585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671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</TotalTime>
  <Words>114</Words>
  <Application>Microsoft Office PowerPoint</Application>
  <PresentationFormat>Widescreen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8" baseType="lpstr">
      <vt:lpstr>A Afsaneh</vt:lpstr>
      <vt:lpstr>A Chamran</vt:lpstr>
      <vt:lpstr>A Dastan</vt:lpstr>
      <vt:lpstr>Adobe Arabic SHIN</vt:lpstr>
      <vt:lpstr>Arial</vt:lpstr>
      <vt:lpstr>B Titr</vt:lpstr>
      <vt:lpstr>B Yekan</vt:lpstr>
      <vt:lpstr>Calibri</vt:lpstr>
      <vt:lpstr>Calibri Light</vt:lpstr>
      <vt:lpstr>Symbol</vt:lpstr>
      <vt:lpstr>Times New Roman</vt:lpstr>
      <vt:lpstr>Webdings</vt:lpstr>
      <vt:lpstr>Office Theme</vt:lpstr>
      <vt:lpstr>Vision 2 Lesson 3: Grammar Conditional sentences type I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DELL</cp:lastModifiedBy>
  <cp:revision>52</cp:revision>
  <dcterms:created xsi:type="dcterms:W3CDTF">2020-06-02T04:12:05Z</dcterms:created>
  <dcterms:modified xsi:type="dcterms:W3CDTF">2024-07-07T11:48:57Z</dcterms:modified>
</cp:coreProperties>
</file>