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handoutMasterIdLst>
    <p:handoutMasterId r:id="rId98"/>
  </p:handoutMasterIdLst>
  <p:sldIdLst>
    <p:sldId id="256" r:id="rId2"/>
    <p:sldId id="307" r:id="rId3"/>
    <p:sldId id="481" r:id="rId4"/>
    <p:sldId id="357" r:id="rId5"/>
    <p:sldId id="482" r:id="rId6"/>
    <p:sldId id="356" r:id="rId7"/>
    <p:sldId id="358" r:id="rId8"/>
    <p:sldId id="360" r:id="rId9"/>
    <p:sldId id="359" r:id="rId10"/>
    <p:sldId id="361" r:id="rId11"/>
    <p:sldId id="483" r:id="rId12"/>
    <p:sldId id="365" r:id="rId13"/>
    <p:sldId id="362" r:id="rId14"/>
    <p:sldId id="366" r:id="rId15"/>
    <p:sldId id="367" r:id="rId16"/>
    <p:sldId id="363" r:id="rId17"/>
    <p:sldId id="369" r:id="rId18"/>
    <p:sldId id="371" r:id="rId19"/>
    <p:sldId id="370" r:id="rId20"/>
    <p:sldId id="368" r:id="rId21"/>
    <p:sldId id="484" r:id="rId22"/>
    <p:sldId id="373" r:id="rId23"/>
    <p:sldId id="325" r:id="rId24"/>
    <p:sldId id="375" r:id="rId25"/>
    <p:sldId id="377" r:id="rId26"/>
    <p:sldId id="378" r:id="rId27"/>
    <p:sldId id="485" r:id="rId28"/>
    <p:sldId id="380" r:id="rId29"/>
    <p:sldId id="381" r:id="rId30"/>
    <p:sldId id="382" r:id="rId31"/>
    <p:sldId id="383" r:id="rId32"/>
    <p:sldId id="498" r:id="rId33"/>
    <p:sldId id="386" r:id="rId34"/>
    <p:sldId id="387" r:id="rId35"/>
    <p:sldId id="384" r:id="rId36"/>
    <p:sldId id="390" r:id="rId37"/>
    <p:sldId id="391" r:id="rId38"/>
    <p:sldId id="392" r:id="rId39"/>
    <p:sldId id="394" r:id="rId40"/>
    <p:sldId id="396" r:id="rId41"/>
    <p:sldId id="397" r:id="rId42"/>
    <p:sldId id="400" r:id="rId43"/>
    <p:sldId id="401" r:id="rId44"/>
    <p:sldId id="399" r:id="rId45"/>
    <p:sldId id="402" r:id="rId46"/>
    <p:sldId id="403" r:id="rId47"/>
    <p:sldId id="405" r:id="rId48"/>
    <p:sldId id="406" r:id="rId49"/>
    <p:sldId id="407" r:id="rId50"/>
    <p:sldId id="409" r:id="rId51"/>
    <p:sldId id="410" r:id="rId52"/>
    <p:sldId id="411" r:id="rId53"/>
    <p:sldId id="408" r:id="rId54"/>
    <p:sldId id="412" r:id="rId55"/>
    <p:sldId id="413" r:id="rId56"/>
    <p:sldId id="414" r:id="rId57"/>
    <p:sldId id="415" r:id="rId58"/>
    <p:sldId id="478" r:id="rId59"/>
    <p:sldId id="479" r:id="rId60"/>
    <p:sldId id="501" r:id="rId61"/>
    <p:sldId id="500" r:id="rId62"/>
    <p:sldId id="418" r:id="rId63"/>
    <p:sldId id="419" r:id="rId64"/>
    <p:sldId id="420" r:id="rId65"/>
    <p:sldId id="421" r:id="rId66"/>
    <p:sldId id="422" r:id="rId67"/>
    <p:sldId id="425" r:id="rId68"/>
    <p:sldId id="426" r:id="rId69"/>
    <p:sldId id="427" r:id="rId70"/>
    <p:sldId id="428" r:id="rId71"/>
    <p:sldId id="429" r:id="rId72"/>
    <p:sldId id="430" r:id="rId73"/>
    <p:sldId id="431" r:id="rId74"/>
    <p:sldId id="435" r:id="rId75"/>
    <p:sldId id="434" r:id="rId76"/>
    <p:sldId id="433" r:id="rId77"/>
    <p:sldId id="438" r:id="rId78"/>
    <p:sldId id="437" r:id="rId79"/>
    <p:sldId id="436" r:id="rId80"/>
    <p:sldId id="486" r:id="rId81"/>
    <p:sldId id="444" r:id="rId82"/>
    <p:sldId id="445" r:id="rId83"/>
    <p:sldId id="487" r:id="rId84"/>
    <p:sldId id="488" r:id="rId85"/>
    <p:sldId id="490" r:id="rId86"/>
    <p:sldId id="491" r:id="rId87"/>
    <p:sldId id="492" r:id="rId88"/>
    <p:sldId id="493" r:id="rId89"/>
    <p:sldId id="494" r:id="rId90"/>
    <p:sldId id="495" r:id="rId91"/>
    <p:sldId id="496" r:id="rId92"/>
    <p:sldId id="497" r:id="rId93"/>
    <p:sldId id="499" r:id="rId94"/>
    <p:sldId id="448" r:id="rId95"/>
    <p:sldId id="449" r:id="rId9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353"/>
    <a:srgbClr val="D771D6"/>
    <a:srgbClr val="F399C0"/>
    <a:srgbClr val="F09BCC"/>
    <a:srgbClr val="FFAFAF"/>
    <a:srgbClr val="B4DCFA"/>
    <a:srgbClr val="00ACBF"/>
    <a:srgbClr val="F7C9E3"/>
    <a:srgbClr val="00C0C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00" autoAdjust="0"/>
    <p:restoredTop sz="86395" autoAdjust="0"/>
  </p:normalViewPr>
  <p:slideViewPr>
    <p:cSldViewPr snapToGrid="0">
      <p:cViewPr varScale="1">
        <p:scale>
          <a:sx n="68" d="100"/>
          <a:sy n="68" d="100"/>
        </p:scale>
        <p:origin x="312" y="78"/>
      </p:cViewPr>
      <p:guideLst/>
    </p:cSldViewPr>
  </p:slideViewPr>
  <p:outlineViewPr>
    <p:cViewPr>
      <p:scale>
        <a:sx n="33" d="100"/>
        <a:sy n="33" d="100"/>
      </p:scale>
      <p:origin x="0" y="-20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2B36D3-CE5C-4D9B-ABA1-0DD7D8D8CD13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4850DAE-E8E7-4E1F-8871-A625CC4A79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242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IRANSans" panose="020B0506030804020204" pitchFamily="34" charset="-78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IRANSans" panose="020B0506030804020204" pitchFamily="34" charset="-78"/>
              </a:defRPr>
            </a:lvl1pPr>
          </a:lstStyle>
          <a:p>
            <a:fld id="{2C5E898E-CD2C-41FE-AD9B-5B2E4653D11E}" type="datetimeFigureOut">
              <a:rPr lang="en-US" smtClean="0"/>
              <a:pPr/>
              <a:t>10/20/2024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IRANSans" panose="020B0506030804020204" pitchFamily="34" charset="-78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IRANSans" panose="020B0506030804020204" pitchFamily="34" charset="-78"/>
              </a:defRPr>
            </a:lvl1pPr>
          </a:lstStyle>
          <a:p>
            <a:fld id="{B210F03A-EE8D-484D-BAF1-76ADA8678F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013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IRANSans" panose="020B0506030804020204" pitchFamily="34" charset="-78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IRANSans" panose="020B0506030804020204" pitchFamily="34" charset="-78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IRANSans" panose="020B0506030804020204" pitchFamily="34" charset="-78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IRANSans" panose="020B0506030804020204" pitchFamily="34" charset="-78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IRANSans" panose="020B0506030804020204" pitchFamily="34" charset="-7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10F03A-EE8D-484D-BAF1-76ADA8678F1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53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90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2610641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91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983284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92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3652686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10F03A-EE8D-484D-BAF1-76ADA8678F12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574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83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1014567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84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 sz="2000" kern="1200" dirty="0">
              <a:solidFill>
                <a:schemeClr val="accent6">
                  <a:lumMod val="75000"/>
                </a:schemeClr>
              </a:solidFill>
              <a:latin typeface="IRANSans" panose="020B0506030804020204" pitchFamily="34" charset="-78"/>
              <a:ea typeface="+mn-ea"/>
              <a:cs typeface="IRANSans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6564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85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 dirty="0"/>
          </a:p>
        </p:txBody>
      </p:sp>
    </p:spTree>
    <p:extLst>
      <p:ext uri="{BB962C8B-B14F-4D97-AF65-F5344CB8AC3E}">
        <p14:creationId xmlns:p14="http://schemas.microsoft.com/office/powerpoint/2010/main" val="3040540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86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3310198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87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1358896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88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1324603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CE35975-164F-49FA-AB6C-540E3C7B4E6E}" type="slidenum">
              <a:rPr lang="ar-SA" altLang="fa-IR"/>
              <a:pPr>
                <a:spcBef>
                  <a:spcPct val="0"/>
                </a:spcBef>
              </a:pPr>
              <a:t>89</a:t>
            </a:fld>
            <a:endParaRPr lang="en-GB" altLang="fa-I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a-IR"/>
          </a:p>
        </p:txBody>
      </p:sp>
    </p:spTree>
    <p:extLst>
      <p:ext uri="{BB962C8B-B14F-4D97-AF65-F5344CB8AC3E}">
        <p14:creationId xmlns:p14="http://schemas.microsoft.com/office/powerpoint/2010/main" val="3610853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que 7"/>
          <p:cNvSpPr/>
          <p:nvPr userDrawn="1"/>
        </p:nvSpPr>
        <p:spPr>
          <a:xfrm>
            <a:off x="3330767" y="1223088"/>
            <a:ext cx="5530467" cy="2006081"/>
          </a:xfrm>
          <a:prstGeom prst="plaque">
            <a:avLst>
              <a:gd name="adj" fmla="val 20111"/>
            </a:avLst>
          </a:prstGeom>
          <a:solidFill>
            <a:schemeClr val="bg1"/>
          </a:solidFill>
          <a:ln w="57150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 userDrawn="1"/>
        </p:nvSpPr>
        <p:spPr>
          <a:xfrm>
            <a:off x="8195734" y="2306686"/>
            <a:ext cx="810702" cy="101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349" y="2169799"/>
            <a:ext cx="1064513" cy="1127285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-11017" y="5131388"/>
            <a:ext cx="12198039" cy="1707819"/>
            <a:chOff x="0" y="5098337"/>
            <a:chExt cx="12198039" cy="170781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63" t="769" r="26450" b="-769"/>
            <a:stretch/>
          </p:blipFill>
          <p:spPr>
            <a:xfrm>
              <a:off x="10664092" y="5282153"/>
              <a:ext cx="1533947" cy="152400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98337"/>
              <a:ext cx="10753984" cy="161036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104009" y="1389888"/>
            <a:ext cx="8007658" cy="749998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 آموزش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3890" y="3777569"/>
            <a:ext cx="1100108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2000" b="1" dirty="0">
                <a:latin typeface="IRANSans" panose="020B0506030804020204" pitchFamily="34" charset="-78"/>
                <a:cs typeface="IRANSans" panose="020B0506030804020204" pitchFamily="34" charset="-78"/>
              </a:rPr>
              <a:t>مدرس:</a:t>
            </a:r>
            <a:endParaRPr lang="en-US" sz="20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6" hasCustomPrompt="1"/>
          </p:nvPr>
        </p:nvSpPr>
        <p:spPr>
          <a:xfrm>
            <a:off x="585657" y="4251146"/>
            <a:ext cx="11009313" cy="475769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100000"/>
              </a:lnSpc>
              <a:buNone/>
              <a:defRPr sz="2400" b="1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نام و نام‌خانوادگی</a:t>
            </a:r>
            <a:endParaRPr lang="en-US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7" hasCustomPrompt="1"/>
          </p:nvPr>
        </p:nvSpPr>
        <p:spPr>
          <a:xfrm>
            <a:off x="601663" y="4745002"/>
            <a:ext cx="10993437" cy="561528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100000"/>
              </a:lnSpc>
              <a:buNone/>
              <a:defRPr sz="2000" b="1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ctr" rtl="1">
              <a:defRPr/>
            </a:lvl2pPr>
            <a:lvl3pPr algn="ctr" rtl="1">
              <a:defRPr/>
            </a:lvl3pPr>
            <a:lvl4pPr algn="ctr" rtl="1">
              <a:defRPr/>
            </a:lvl4pPr>
            <a:lvl5pPr algn="ctr" rtl="1">
              <a:defRPr/>
            </a:lvl5pPr>
          </a:lstStyle>
          <a:p>
            <a:pPr lvl="0"/>
            <a:r>
              <a:rPr lang="fa-IR" dirty="0"/>
              <a:t>مدرک و رشته تحصیلی</a:t>
            </a:r>
            <a:endParaRPr lang="en-US" dirty="0"/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8" hasCustomPrompt="1"/>
          </p:nvPr>
        </p:nvSpPr>
        <p:spPr>
          <a:xfrm>
            <a:off x="601663" y="2166410"/>
            <a:ext cx="10993437" cy="749998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100000"/>
              </a:lnSpc>
              <a:buNone/>
              <a:defRPr sz="2800" b="1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ctr" rtl="1">
              <a:defRPr/>
            </a:lvl2pPr>
            <a:lvl3pPr algn="ctr" rtl="1">
              <a:defRPr/>
            </a:lvl3pPr>
            <a:lvl4pPr algn="ctr" rtl="1">
              <a:defRPr/>
            </a:lvl4pPr>
            <a:lvl5pPr algn="ctr" rtl="1">
              <a:defRPr/>
            </a:lvl5pPr>
          </a:lstStyle>
          <a:p>
            <a:pPr lvl="0"/>
            <a:r>
              <a:rPr lang="fa-IR" dirty="0"/>
              <a:t>عنوان درس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6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5925399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4934440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 ‌بوالحسنی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102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04109" y="2125277"/>
            <a:ext cx="8599306" cy="3597792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 sz="1600"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1804108" y="1861070"/>
            <a:ext cx="8599307" cy="3861998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r" rtl="1">
              <a:lnSpc>
                <a:spcPct val="150000"/>
              </a:lnSpc>
              <a:spcBef>
                <a:spcPts val="1000"/>
              </a:spcBef>
              <a:buClr>
                <a:srgbClr val="FF5353"/>
              </a:buClr>
              <a:buFont typeface="Wingdings" panose="05000000000000000000" pitchFamily="2" charset="2"/>
              <a:buChar char="v"/>
            </a:pPr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236" y="1527645"/>
            <a:ext cx="8380952" cy="6984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 userDrawn="1"/>
        </p:nvSpPr>
        <p:spPr>
          <a:xfrm>
            <a:off x="3495489" y="602422"/>
            <a:ext cx="5227609" cy="604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IRANSans" panose="020B0506030804020204" pitchFamily="34" charset="-78"/>
                <a:ea typeface="+mj-ea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48441" y="1592620"/>
            <a:ext cx="8277747" cy="532657"/>
          </a:xfrm>
        </p:spPr>
        <p:txBody>
          <a:bodyPr>
            <a:noAutofit/>
          </a:bodyPr>
          <a:lstStyle>
            <a:lvl1pPr>
              <a:defRPr sz="1800" b="0">
                <a:solidFill>
                  <a:schemeClr val="bg1"/>
                </a:solidFill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تیتر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6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0499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12558" y="1373187"/>
            <a:ext cx="5258403" cy="4899844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</a:t>
            </a:r>
            <a:endParaRPr lang="en-US" dirty="0"/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23888" y="1373187"/>
            <a:ext cx="5279225" cy="4899844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</a:t>
            </a:r>
            <a:endParaRPr lang="en-US" dirty="0"/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6" name="Rounded Rectangle 5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6" y="606328"/>
            <a:ext cx="5227608" cy="587472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4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2034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2557" y="1432874"/>
            <a:ext cx="10982411" cy="4817097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 sz="1600"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84" y="536970"/>
            <a:ext cx="2405812" cy="767208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4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8677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6346" y="2716566"/>
            <a:ext cx="8599307" cy="55041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 بخش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796346" y="3284843"/>
            <a:ext cx="8599307" cy="54143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200" b="1">
                <a:solidFill>
                  <a:schemeClr val="tx1"/>
                </a:solidFill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a-IR" dirty="0"/>
              <a:t>عنوان زیربخش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47" y="2000215"/>
            <a:ext cx="8599307" cy="3692079"/>
          </a:xfrm>
          <a:prstGeom prst="rect">
            <a:avLst/>
          </a:prstGeom>
        </p:spPr>
      </p:pic>
      <p:sp>
        <p:nvSpPr>
          <p:cNvPr id="5" name="Rounded Rectangle 4"/>
          <p:cNvSpPr/>
          <p:nvPr userDrawn="1"/>
        </p:nvSpPr>
        <p:spPr>
          <a:xfrm>
            <a:off x="1796347" y="1678193"/>
            <a:ext cx="8599307" cy="4041533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lnSpc>
                <a:spcPct val="150000"/>
              </a:lnSpc>
              <a:spcBef>
                <a:spcPts val="1000"/>
              </a:spcBef>
            </a:pPr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6" name="Picture 4" descr="Butterfly animated gif | 9to5animations.com - HD Wallpapers, Gifs,  Backgrounds, Images | Butterfly images, Butterfly exhibit, Butterfly gif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730" y="4099698"/>
            <a:ext cx="825327" cy="64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9905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2557" y="1432874"/>
            <a:ext cx="10982411" cy="4840157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2558" y="603202"/>
            <a:ext cx="10990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ctr" rtl="1"/>
            <a:r>
              <a:rPr lang="fa-IR" sz="2400" b="1" dirty="0">
                <a:latin typeface="IRANSans" panose="020B0506030804020204" pitchFamily="34" charset="-78"/>
                <a:cs typeface="IRANSans" panose="020B0506030804020204" pitchFamily="34" charset="-78"/>
              </a:rPr>
              <a:t>منابع</a:t>
            </a:r>
            <a:endParaRPr lang="en-US" sz="2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ctr"/>
            <a:endParaRPr lang="en-US" sz="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6" name="Rounded Rectangle 5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2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3711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4397613" y="4997733"/>
            <a:ext cx="3408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IRANSans" panose="020B0506030804020204" pitchFamily="34" charset="-78"/>
                <a:cs typeface="IRANSans" panose="020B0506030804020204" pitchFamily="34" charset="-78"/>
              </a:rPr>
              <a:t>انتخاب یکی از دو گزینه در حالت </a:t>
            </a:r>
            <a:r>
              <a:rPr lang="en-US" sz="1400" dirty="0">
                <a:solidFill>
                  <a:schemeClr val="bg1"/>
                </a:solidFill>
                <a:latin typeface="IRANSans" panose="020B0506030804020204" pitchFamily="34" charset="-78"/>
                <a:cs typeface="IRANSans" panose="020B0506030804020204" pitchFamily="34" charset="-78"/>
              </a:rPr>
              <a:t>Slide Show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46034" y="1734802"/>
            <a:ext cx="10511328" cy="1573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Sans" panose="020B0506030804020204" pitchFamily="34" charset="-78"/>
                <a:ea typeface="+mn-ea"/>
                <a:cs typeface="IRANSans" panose="020B0506030804020204" pitchFamily="34" charset="-78"/>
              </a:rPr>
              <a:t>هیچ‌گونه برداشت یا کپی غیرمجاز از نوشته‌های عمومی و غیرعمومی (چاپی و آنلاین) مرتبط با موضوع آموزش که ناقض حقوق مولف دیگر باشد، صورت نگرفته است و تمامی منابع استفاده شده در تهیه مطالب این آموزش، در لیست اسلاید قبل ذکر شده است. </a:t>
            </a:r>
          </a:p>
        </p:txBody>
      </p:sp>
    </p:spTree>
    <p:extLst>
      <p:ext uri="{BB962C8B-B14F-4D97-AF65-F5344CB8AC3E}">
        <p14:creationId xmlns:p14="http://schemas.microsoft.com/office/powerpoint/2010/main" val="4192602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612558" y="603202"/>
            <a:ext cx="10990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ctr" rtl="1"/>
            <a:r>
              <a:rPr lang="fa-IR" sz="2400" b="1" dirty="0">
                <a:latin typeface="IRANSans" panose="020B0506030804020204" pitchFamily="34" charset="-78"/>
                <a:cs typeface="IRANSans" panose="020B0506030804020204" pitchFamily="34" charset="-78"/>
              </a:rPr>
              <a:t>چک</a:t>
            </a:r>
            <a:r>
              <a:rPr lang="fa-IR" sz="2400" b="1" baseline="0" dirty="0">
                <a:latin typeface="IRANSans" panose="020B0506030804020204" pitchFamily="34" charset="-78"/>
                <a:cs typeface="IRANSans" panose="020B0506030804020204" pitchFamily="34" charset="-78"/>
              </a:rPr>
              <a:t>‌لیست مهم (توسط مدرس تکمیل شود)</a:t>
            </a:r>
            <a:endParaRPr lang="fa-IR" sz="2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ctr" rtl="1"/>
            <a:endParaRPr lang="en-US" sz="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654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612558" y="603202"/>
            <a:ext cx="10990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ctr" rtl="1"/>
            <a:r>
              <a:rPr lang="fa-IR" sz="2400" b="1" dirty="0">
                <a:latin typeface="IRANSans" panose="020B0506030804020204" pitchFamily="34" charset="-78"/>
                <a:cs typeface="IRANSans" panose="020B0506030804020204" pitchFamily="34" charset="-78"/>
              </a:rPr>
              <a:t>راهنمای</a:t>
            </a:r>
            <a:r>
              <a:rPr lang="fa-IR" sz="2400" b="1" baseline="0" dirty="0">
                <a:latin typeface="IRANSans" panose="020B0506030804020204" pitchFamily="34" charset="-78"/>
                <a:cs typeface="IRANSans" panose="020B0506030804020204" pitchFamily="34" charset="-78"/>
              </a:rPr>
              <a:t> تهیه اسلاید و شیوه تدریس</a:t>
            </a:r>
            <a:endParaRPr lang="fa-IR" sz="2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  <a:p>
            <a:pPr algn="ctr" rtl="1"/>
            <a:endParaRPr lang="en-US" sz="400" b="1" dirty="0"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2791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2557" y="1432874"/>
            <a:ext cx="10982411" cy="4817097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 sz="1600"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4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1318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21055" y="1475605"/>
            <a:ext cx="10549891" cy="652266"/>
          </a:xfrm>
        </p:spPr>
        <p:txBody>
          <a:bodyPr/>
          <a:lstStyle>
            <a:lvl1pPr marL="0" indent="0" algn="ctr" rtl="1">
              <a:lnSpc>
                <a:spcPct val="150000"/>
              </a:lnSpc>
              <a:buNone/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 sz="1600"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21055" y="1475605"/>
            <a:ext cx="10549891" cy="4487865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>
              <a:lnSpc>
                <a:spcPct val="150000"/>
              </a:lnSpc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 userDrawn="1"/>
        </p:nvSpPr>
        <p:spPr>
          <a:xfrm>
            <a:off x="8671364" y="2354634"/>
            <a:ext cx="1746504" cy="5577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قلمرو زبانی</a:t>
            </a:r>
            <a:endParaRPr lang="fa-IR" b="1" dirty="0"/>
          </a:p>
        </p:txBody>
      </p:sp>
      <p:sp>
        <p:nvSpPr>
          <p:cNvPr id="35" name="Rounded Rectangle 34"/>
          <p:cNvSpPr/>
          <p:nvPr userDrawn="1"/>
        </p:nvSpPr>
        <p:spPr>
          <a:xfrm>
            <a:off x="5222745" y="2354634"/>
            <a:ext cx="1746504" cy="5577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قلمرو ادبی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Rounded Rectangle 35"/>
          <p:cNvSpPr/>
          <p:nvPr userDrawn="1"/>
        </p:nvSpPr>
        <p:spPr>
          <a:xfrm>
            <a:off x="1774126" y="2354634"/>
            <a:ext cx="1746504" cy="5577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قلمرو فکری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1" hasCustomPrompt="1"/>
          </p:nvPr>
        </p:nvSpPr>
        <p:spPr>
          <a:xfrm>
            <a:off x="7944416" y="3060741"/>
            <a:ext cx="3200400" cy="2754406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43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495797" y="3060741"/>
            <a:ext cx="3200400" cy="2754406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44" name="Text Placeholder 40"/>
          <p:cNvSpPr>
            <a:spLocks noGrp="1"/>
          </p:cNvSpPr>
          <p:nvPr>
            <p:ph type="body" sz="quarter" idx="13" hasCustomPrompt="1"/>
          </p:nvPr>
        </p:nvSpPr>
        <p:spPr>
          <a:xfrm>
            <a:off x="1047178" y="3060741"/>
            <a:ext cx="3200400" cy="2754406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0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5918669" y="0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ستایش- درس اول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430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  <p:bldP spid="36" grpId="0" animBg="1"/>
      <p:bldP spid="4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21055" y="1475605"/>
            <a:ext cx="10549891" cy="4487865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>
              <a:lnSpc>
                <a:spcPct val="150000"/>
              </a:lnSpc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1" hasCustomPrompt="1"/>
          </p:nvPr>
        </p:nvSpPr>
        <p:spPr>
          <a:xfrm>
            <a:off x="1206985" y="3361698"/>
            <a:ext cx="9778028" cy="2467653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048483" y="2695319"/>
            <a:ext cx="1746504" cy="5577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قلمرو زبانی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1206985" y="1595774"/>
            <a:ext cx="9778028" cy="990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6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4548237" y="-1831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984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21055" y="1475605"/>
            <a:ext cx="10549891" cy="4487865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>
              <a:lnSpc>
                <a:spcPct val="150000"/>
              </a:lnSpc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5" name="Rounded Rectangle 34"/>
          <p:cNvSpPr/>
          <p:nvPr userDrawn="1"/>
        </p:nvSpPr>
        <p:spPr>
          <a:xfrm>
            <a:off x="5051831" y="2695319"/>
            <a:ext cx="1746504" cy="5577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قلمرو ادبی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 Placeholder 40"/>
          <p:cNvSpPr>
            <a:spLocks noGrp="1"/>
          </p:cNvSpPr>
          <p:nvPr>
            <p:ph type="body" sz="quarter" idx="13" hasCustomPrompt="1"/>
          </p:nvPr>
        </p:nvSpPr>
        <p:spPr>
          <a:xfrm>
            <a:off x="1206985" y="1595774"/>
            <a:ext cx="9778028" cy="990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15" name="Text Placeholder 40"/>
          <p:cNvSpPr>
            <a:spLocks noGrp="1"/>
          </p:cNvSpPr>
          <p:nvPr>
            <p:ph type="body" sz="quarter" idx="11" hasCustomPrompt="1"/>
          </p:nvPr>
        </p:nvSpPr>
        <p:spPr>
          <a:xfrm>
            <a:off x="1206985" y="3361698"/>
            <a:ext cx="9778028" cy="2467653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7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5985151" y="-1831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0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97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21055" y="1475605"/>
            <a:ext cx="10549891" cy="4487865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>
              <a:lnSpc>
                <a:spcPct val="150000"/>
              </a:lnSpc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6" name="Rounded Rectangle 35"/>
          <p:cNvSpPr/>
          <p:nvPr userDrawn="1"/>
        </p:nvSpPr>
        <p:spPr>
          <a:xfrm>
            <a:off x="5031893" y="2695319"/>
            <a:ext cx="1746504" cy="5577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قلمرو فکری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Text Placeholder 40"/>
          <p:cNvSpPr>
            <a:spLocks noGrp="1"/>
          </p:cNvSpPr>
          <p:nvPr>
            <p:ph type="body" sz="quarter" idx="13" hasCustomPrompt="1"/>
          </p:nvPr>
        </p:nvSpPr>
        <p:spPr>
          <a:xfrm>
            <a:off x="1206985" y="1595774"/>
            <a:ext cx="9778028" cy="990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16" name="Text Placeholder 40"/>
          <p:cNvSpPr>
            <a:spLocks noGrp="1"/>
          </p:cNvSpPr>
          <p:nvPr>
            <p:ph type="body" sz="quarter" idx="11" hasCustomPrompt="1"/>
          </p:nvPr>
        </p:nvSpPr>
        <p:spPr>
          <a:xfrm>
            <a:off x="1206985" y="3361698"/>
            <a:ext cx="9778028" cy="2467653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4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5905145" y="-20102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ستایش-درس اول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0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21055" y="1475605"/>
            <a:ext cx="10549891" cy="4487865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>
              <a:lnSpc>
                <a:spcPct val="150000"/>
              </a:lnSpc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 userDrawn="1"/>
        </p:nvSpPr>
        <p:spPr>
          <a:xfrm>
            <a:off x="5086014" y="2695319"/>
            <a:ext cx="1746504" cy="5577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مفهوم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 Placeholder 40"/>
          <p:cNvSpPr>
            <a:spLocks noGrp="1"/>
          </p:cNvSpPr>
          <p:nvPr>
            <p:ph type="body" sz="quarter" idx="13" hasCustomPrompt="1"/>
          </p:nvPr>
        </p:nvSpPr>
        <p:spPr>
          <a:xfrm>
            <a:off x="1206985" y="1595774"/>
            <a:ext cx="9778028" cy="990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sp>
        <p:nvSpPr>
          <p:cNvPr id="15" name="Text Placeholder 40"/>
          <p:cNvSpPr>
            <a:spLocks noGrp="1"/>
          </p:cNvSpPr>
          <p:nvPr>
            <p:ph type="body" sz="quarter" idx="11" hasCustomPrompt="1"/>
          </p:nvPr>
        </p:nvSpPr>
        <p:spPr>
          <a:xfrm>
            <a:off x="1206985" y="3361698"/>
            <a:ext cx="9778028" cy="2467653"/>
          </a:xfrm>
        </p:spPr>
        <p:txBody>
          <a:bodyPr/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fa-IR" dirty="0"/>
              <a:t>متن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6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0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5925399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ستایش- درس اول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182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2195" y="593889"/>
            <a:ext cx="5227609" cy="604596"/>
          </a:xfrm>
        </p:spPr>
        <p:txBody>
          <a:bodyPr>
            <a:noAutofit/>
          </a:bodyPr>
          <a:lstStyle>
            <a:lvl1pPr>
              <a:defRPr sz="2400"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04109" y="1979405"/>
            <a:ext cx="7844094" cy="3632741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 sz="1600"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1804108" y="1979404"/>
            <a:ext cx="8599307" cy="3632742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t"/>
          <a:lstStyle/>
          <a:p>
            <a:pPr marL="738188" algn="r" rtl="1">
              <a:lnSpc>
                <a:spcPct val="150000"/>
              </a:lnSpc>
              <a:spcBef>
                <a:spcPts val="1000"/>
              </a:spcBef>
              <a:tabLst>
                <a:tab pos="573088" algn="l"/>
              </a:tabLst>
            </a:pPr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7C66D2-3BB0-4D3D-BC77-3948990E26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149" y="1737919"/>
            <a:ext cx="1645920" cy="2194560"/>
          </a:xfrm>
          <a:prstGeom prst="rect">
            <a:avLst/>
          </a:prstGeom>
          <a:solidFill>
            <a:srgbClr val="000000">
              <a:shade val="95000"/>
            </a:srgbClr>
          </a:solidFill>
          <a:ln w="114300" cap="sq">
            <a:solidFill>
              <a:srgbClr val="FFAFAF"/>
            </a:solidFill>
            <a:miter lim="800000"/>
          </a:ln>
          <a:effectLst>
            <a:outerShdw blurRad="177800" dir="5520000" sx="104000" sy="104000" algn="tl" rotWithShape="0">
              <a:prstClr val="black">
                <a:alpha val="33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49927" y="491178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6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5925399" y="-2041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ستایش-درس اول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790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04109" y="1856599"/>
            <a:ext cx="8599306" cy="3866470"/>
          </a:xfrm>
        </p:spPr>
        <p:txBody>
          <a:bodyPr/>
          <a:lstStyle>
            <a:lvl1pPr algn="just" rtl="1">
              <a:lnSpc>
                <a:spcPct val="150000"/>
              </a:lnSpc>
              <a:defRPr sz="2200">
                <a:latin typeface="IRANSans" panose="020B0506030804020204" pitchFamily="34" charset="-78"/>
                <a:cs typeface="IRANSans" panose="020B0506030804020204" pitchFamily="34" charset="-78"/>
              </a:defRPr>
            </a:lvl1pPr>
            <a:lvl2pPr algn="just" rtl="1">
              <a:lnSpc>
                <a:spcPct val="150000"/>
              </a:lnSpc>
              <a:defRPr sz="2000">
                <a:latin typeface="IRANSans" panose="020B0506030804020204" pitchFamily="34" charset="-78"/>
                <a:cs typeface="IRANSans" panose="020B0506030804020204" pitchFamily="34" charset="-78"/>
              </a:defRPr>
            </a:lvl2pPr>
            <a:lvl3pPr algn="just" rtl="1">
              <a:lnSpc>
                <a:spcPct val="150000"/>
              </a:lnSpc>
              <a:defRPr sz="1800">
                <a:latin typeface="IRANSans" panose="020B0506030804020204" pitchFamily="34" charset="-78"/>
                <a:cs typeface="IRANSans" panose="020B0506030804020204" pitchFamily="34" charset="-78"/>
              </a:defRPr>
            </a:lvl3pPr>
            <a:lvl4pPr algn="just" rtl="1">
              <a:lnSpc>
                <a:spcPct val="150000"/>
              </a:lnSpc>
              <a:defRPr sz="1600">
                <a:latin typeface="IRANSans" panose="020B0506030804020204" pitchFamily="34" charset="-78"/>
                <a:cs typeface="IRANSans" panose="020B0506030804020204" pitchFamily="34" charset="-78"/>
              </a:defRPr>
            </a:lvl4pPr>
            <a:lvl5pPr algn="just" rtl="1">
              <a:lnSpc>
                <a:spcPct val="150000"/>
              </a:lnSpc>
              <a:defRPr sz="1400">
                <a:latin typeface="IRANSans" panose="020B0506030804020204" pitchFamily="34" charset="-78"/>
                <a:cs typeface="IRANSans" panose="020B0506030804020204" pitchFamily="34" charset="-78"/>
              </a:defRPr>
            </a:lvl5pPr>
          </a:lstStyle>
          <a:p>
            <a:pPr lvl="0"/>
            <a:r>
              <a:rPr lang="fa-IR" dirty="0"/>
              <a:t>ویرایش متن </a:t>
            </a:r>
            <a:r>
              <a:rPr lang="en-US" dirty="0"/>
              <a:t>(Edit Text)</a:t>
            </a:r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53" y="115614"/>
            <a:ext cx="3647948" cy="1170156"/>
          </a:xfrm>
          <a:prstGeom prst="rect">
            <a:avLst/>
          </a:prstGeom>
        </p:spPr>
      </p:pic>
      <p:sp>
        <p:nvSpPr>
          <p:cNvPr id="7" name="Rounded Rectangle 6"/>
          <p:cNvSpPr/>
          <p:nvPr userDrawn="1"/>
        </p:nvSpPr>
        <p:spPr>
          <a:xfrm>
            <a:off x="3482196" y="608603"/>
            <a:ext cx="5227608" cy="60675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A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 rot="5400000">
            <a:off x="-662586" y="3428225"/>
            <a:ext cx="1752844" cy="696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87462" y="739766"/>
            <a:ext cx="615697" cy="34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897">
            <a:off x="-6455" y="3886948"/>
            <a:ext cx="2009987" cy="2912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6"/>
          <a:stretch/>
        </p:blipFill>
        <p:spPr>
          <a:xfrm>
            <a:off x="1330331" y="6299396"/>
            <a:ext cx="1752844" cy="696427"/>
          </a:xfrm>
          <a:prstGeom prst="rect">
            <a:avLst/>
          </a:prstGeom>
        </p:spPr>
      </p:pic>
      <p:sp>
        <p:nvSpPr>
          <p:cNvPr id="14" name="Rounded Rectangle 13"/>
          <p:cNvSpPr/>
          <p:nvPr userDrawn="1"/>
        </p:nvSpPr>
        <p:spPr>
          <a:xfrm>
            <a:off x="1804108" y="1861070"/>
            <a:ext cx="8599307" cy="3861998"/>
          </a:xfrm>
          <a:prstGeom prst="roundRect">
            <a:avLst>
              <a:gd name="adj" fmla="val 0"/>
            </a:avLst>
          </a:prstGeom>
          <a:noFill/>
          <a:ln w="66675" cmpd="dbl">
            <a:solidFill>
              <a:srgbClr val="F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r" rtl="1">
              <a:lnSpc>
                <a:spcPct val="150000"/>
              </a:lnSpc>
              <a:spcBef>
                <a:spcPts val="1000"/>
              </a:spcBef>
              <a:buClr>
                <a:srgbClr val="FF5353"/>
              </a:buClr>
              <a:buFont typeface="Wingdings" panose="05000000000000000000" pitchFamily="2" charset="2"/>
              <a:buChar char="v"/>
            </a:pPr>
            <a:endParaRPr lang="fa-IR" dirty="0">
              <a:solidFill>
                <a:schemeClr val="tx1"/>
              </a:solidFill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4890655" y="1583928"/>
            <a:ext cx="2410691" cy="524257"/>
            <a:chOff x="4812145" y="1703996"/>
            <a:chExt cx="2410691" cy="524257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2145" y="1703996"/>
              <a:ext cx="2410691" cy="524257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4895274" y="1772222"/>
              <a:ext cx="22460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endParaRPr lang="fa-I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  <p:sp>
        <p:nvSpPr>
          <p:cNvPr id="18" name="Title 1"/>
          <p:cNvSpPr txBox="1">
            <a:spLocks/>
          </p:cNvSpPr>
          <p:nvPr userDrawn="1"/>
        </p:nvSpPr>
        <p:spPr>
          <a:xfrm>
            <a:off x="3495489" y="602422"/>
            <a:ext cx="5227609" cy="6045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IRANSans" panose="020B0506030804020204" pitchFamily="34" charset="-78"/>
                <a:ea typeface="+mj-ea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عنوان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73784" y="1575528"/>
            <a:ext cx="2246048" cy="532657"/>
          </a:xfrm>
        </p:spPr>
        <p:txBody>
          <a:bodyPr>
            <a:noAutofit/>
          </a:bodyPr>
          <a:lstStyle>
            <a:lvl1pPr>
              <a:defRPr sz="1800" b="0">
                <a:solidFill>
                  <a:schemeClr val="bg1"/>
                </a:solidFill>
                <a:latin typeface="IRANSans" panose="020B0506030804020204" pitchFamily="34" charset="-78"/>
                <a:cs typeface="IRANSans" panose="020B0506030804020204" pitchFamily="34" charset="-78"/>
              </a:defRPr>
            </a:lvl1pPr>
          </a:lstStyle>
          <a:p>
            <a:r>
              <a:rPr lang="fa-IR" dirty="0"/>
              <a:t>تیتر</a:t>
            </a:r>
            <a:endParaRPr lang="en-US" dirty="0"/>
          </a:p>
        </p:txBody>
      </p:sp>
      <p:sp>
        <p:nvSpPr>
          <p:cNvPr id="20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601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558" y="606328"/>
            <a:ext cx="10990556" cy="587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/>
              <a:t>عنوان اسلاید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558" y="1326965"/>
            <a:ext cx="10990556" cy="4946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a-IR" dirty="0"/>
              <a:t>ویرایش متن</a:t>
            </a:r>
            <a:endParaRPr lang="en-US" dirty="0"/>
          </a:p>
          <a:p>
            <a:pPr lvl="1"/>
            <a:r>
              <a:rPr lang="fa-IR" dirty="0"/>
              <a:t>سطح دوم</a:t>
            </a:r>
            <a:endParaRPr lang="en-US" dirty="0"/>
          </a:p>
          <a:p>
            <a:pPr lvl="2"/>
            <a:r>
              <a:rPr lang="fa-IR" dirty="0"/>
              <a:t>سطح سوم</a:t>
            </a:r>
            <a:endParaRPr lang="en-US" dirty="0"/>
          </a:p>
          <a:p>
            <a:pPr lvl="3"/>
            <a:r>
              <a:rPr lang="fa-IR" dirty="0"/>
              <a:t>سطح چهارم</a:t>
            </a:r>
            <a:endParaRPr lang="en-US" dirty="0"/>
          </a:p>
          <a:p>
            <a:pPr lvl="4"/>
            <a:r>
              <a:rPr lang="fa-IR" dirty="0"/>
              <a:t>سطح پنجم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9914" y="627303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IRANSans" panose="020B0506030804020204" pitchFamily="34" charset="-78"/>
              </a:defRPr>
            </a:lvl1pPr>
          </a:lstStyle>
          <a:p>
            <a:fld id="{8678A340-5672-42BD-8155-22AA074757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3142695" y="133165"/>
            <a:ext cx="5467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IRANSans" panose="020B0506030804020204" pitchFamily="34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130" y="5934256"/>
            <a:ext cx="490693" cy="709345"/>
          </a:xfrm>
          <a:prstGeom prst="rect">
            <a:avLst/>
          </a:prstGeom>
        </p:spPr>
      </p:pic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1183227" y="6281198"/>
            <a:ext cx="44788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400" kern="1200">
                <a:solidFill>
                  <a:schemeClr val="tx1"/>
                </a:solidFill>
                <a:latin typeface="IRANSansFaNum" panose="020B0506030804020204" pitchFamily="34" charset="-78"/>
                <a:ea typeface="+mn-ea"/>
                <a:cs typeface="IRANSansFaNum" panose="020B0506030804020204" pitchFamily="34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fld id="{8678A340-5672-42BD-8155-22AA074757D6}" type="slidenum">
              <a:rPr lang="en-US" smtClean="0"/>
              <a:pPr algn="ctr" rtl="1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431501" y="50572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 بوالحسنی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 rot="16200000">
            <a:off x="-356245" y="296255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105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6067348" y="0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درس اول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05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6" r:id="rId4"/>
    <p:sldLayoutId id="2147483667" r:id="rId5"/>
    <p:sldLayoutId id="2147483668" r:id="rId6"/>
    <p:sldLayoutId id="2147483665" r:id="rId7"/>
    <p:sldLayoutId id="2147483661" r:id="rId8"/>
    <p:sldLayoutId id="2147483662" r:id="rId9"/>
    <p:sldLayoutId id="2147483663" r:id="rId10"/>
    <p:sldLayoutId id="2147483652" r:id="rId11"/>
    <p:sldLayoutId id="2147483660" r:id="rId12"/>
    <p:sldLayoutId id="2147483651" r:id="rId13"/>
    <p:sldLayoutId id="2147483656" r:id="rId14"/>
    <p:sldLayoutId id="2147483657" r:id="rId15"/>
    <p:sldLayoutId id="2147483659" r:id="rId16"/>
    <p:sldLayoutId id="2147483658" r:id="rId17"/>
  </p:sldLayoutIdLst>
  <p:hf sldNum="0" hdr="0" ftr="0" dt="0"/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IRANSans" panose="020B0506030804020204" pitchFamily="34" charset="-78"/>
          <a:ea typeface="+mj-ea"/>
          <a:cs typeface="IRANSans" panose="020B0506030804020204" pitchFamily="34" charset="-78"/>
        </a:defRPr>
      </a:lvl1pPr>
    </p:titleStyle>
    <p:bodyStyle>
      <a:lvl1pPr marL="228600" indent="-228600" algn="just" defTabSz="914400" rtl="1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IRANSans" panose="020B0506030804020204" pitchFamily="34" charset="-78"/>
          <a:ea typeface="+mn-ea"/>
          <a:cs typeface="IRANSans" panose="020B0506030804020204" pitchFamily="34" charset="-78"/>
        </a:defRPr>
      </a:lvl1pPr>
      <a:lvl2pPr marL="685800" indent="-228600" algn="just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IRANSans" panose="020B0506030804020204" pitchFamily="34" charset="-78"/>
          <a:ea typeface="+mn-ea"/>
          <a:cs typeface="IRANSans" panose="020B0506030804020204" pitchFamily="34" charset="-78"/>
        </a:defRPr>
      </a:lvl2pPr>
      <a:lvl3pPr marL="1143000" indent="-228600" algn="just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IRANSans" panose="020B0506030804020204" pitchFamily="34" charset="-78"/>
          <a:ea typeface="+mn-ea"/>
          <a:cs typeface="IRANSans" panose="020B0506030804020204" pitchFamily="34" charset="-78"/>
        </a:defRPr>
      </a:lvl3pPr>
      <a:lvl4pPr marL="1600200" indent="-228600" algn="just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IRANSans" panose="020B0506030804020204" pitchFamily="34" charset="-78"/>
          <a:ea typeface="+mn-ea"/>
          <a:cs typeface="IRANSans" panose="020B0506030804020204" pitchFamily="34" charset="-78"/>
        </a:defRPr>
      </a:lvl4pPr>
      <a:lvl5pPr marL="2057400" indent="-228600" algn="just" defTabSz="914400" rtl="1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IRANSans" panose="020B0506030804020204" pitchFamily="34" charset="-78"/>
          <a:ea typeface="+mn-ea"/>
          <a:cs typeface="IRANSans" panose="020B0506030804020204" pitchFamily="34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آموزش فارسی </a:t>
            </a:r>
            <a:r>
              <a:rPr lang="fa-IR" dirty="0"/>
              <a:t>دوازدهم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a-IR" dirty="0"/>
              <a:t>نعمت‌اله بوالحسنی 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a-IR" dirty="0" smtClean="0"/>
              <a:t>کارشناس </a:t>
            </a:r>
            <a:r>
              <a:rPr lang="fa-IR" dirty="0"/>
              <a:t>ارشد ادبیات فارسی 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fa-IR" dirty="0"/>
              <a:t>درس یکم: ستایش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14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60942" y="1864130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تو حکیمی تو عظیمی تو کریمی تو رحیمی     تو نماینده فضلی تو سزاوار ثنایی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حیات­بخشی خدا </a:t>
            </a:r>
          </a:p>
          <a:p>
            <a:r>
              <a:rPr lang="fa-IR" dirty="0" smtClean="0"/>
              <a:t>تُعز </a:t>
            </a:r>
            <a:r>
              <a:rPr lang="fa-IR" dirty="0"/>
              <a:t>مَن تَشاء</a:t>
            </a:r>
          </a:p>
          <a:p>
            <a:r>
              <a:rPr lang="fa-IR" dirty="0"/>
              <a:t>الحمدلله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06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ستایش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 نتوان وصف تو گفتن که تو در فهم نگنجی   	نتوان شبه تو گفتن که تو در وهم نیایی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شبه: مانند مثل، همسان</a:t>
            </a:r>
            <a:endParaRPr lang="en-US" dirty="0"/>
          </a:p>
          <a:p>
            <a:r>
              <a:rPr lang="fa-IR" dirty="0"/>
              <a:t>وهم: پندار، </a:t>
            </a:r>
            <a:r>
              <a:rPr lang="fa-IR" dirty="0" smtClean="0"/>
              <a:t>تصور</a:t>
            </a:r>
            <a:r>
              <a:rPr lang="fa-IR" dirty="0"/>
              <a:t>، خیال</a:t>
            </a:r>
            <a:endParaRPr lang="en-US" dirty="0"/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چهار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353339" y="3060741"/>
            <a:ext cx="3342858" cy="2754406"/>
          </a:xfrm>
        </p:spPr>
        <p:txBody>
          <a:bodyPr/>
          <a:lstStyle/>
          <a:p>
            <a:r>
              <a:rPr lang="fa-IR" dirty="0" smtClean="0"/>
              <a:t>هم‌وزنی </a:t>
            </a:r>
            <a:r>
              <a:rPr lang="fa-IR" dirty="0"/>
              <a:t>کلمات دو مصراع: موازنه</a:t>
            </a:r>
          </a:p>
          <a:p>
            <a:r>
              <a:rPr lang="fa-IR" dirty="0"/>
              <a:t> فهم، وهم: جناس همسان </a:t>
            </a:r>
          </a:p>
          <a:p>
            <a:r>
              <a:rPr lang="fa-IR" dirty="0"/>
              <a:t> اشاره به «لَیسَ کَمِثلِه شَیء»: تلمیح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914400" y="3060741"/>
            <a:ext cx="3333178" cy="2754406"/>
          </a:xfrm>
        </p:spPr>
        <p:txBody>
          <a:bodyPr/>
          <a:lstStyle/>
          <a:p>
            <a:r>
              <a:rPr lang="fa-IR" dirty="0"/>
              <a:t>ذات تو را نمی­توان توصیف کرد چون در فهم محدود بشر نمی­گنجی و تو را نمی­توان به چیزی مانند کرد چون در خیال محدود انسان نمی‌آیی.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4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480931" y="1884009"/>
            <a:ext cx="8708952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 نتوان وصف تو گفتن که تو در فهم نگنجی   	نتوان شبه تو گفتن که تو در وهم نیایی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تعالی شأنه عمّا یصفون</a:t>
            </a:r>
          </a:p>
          <a:p>
            <a:r>
              <a:rPr lang="fa-IR" dirty="0"/>
              <a:t>لیس کمثله شیءٌ</a:t>
            </a:r>
          </a:p>
          <a:p>
            <a:r>
              <a:rPr lang="fa-IR" dirty="0"/>
              <a:t>لا یدرکُهُ  بُعدُ الهمم و لا ینالُهُ غوص الفِطَن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5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سرور</a:t>
            </a:r>
            <a:r>
              <a:rPr lang="fa-IR" dirty="0" smtClean="0"/>
              <a:t>: شادی</a:t>
            </a:r>
            <a:r>
              <a:rPr lang="fa-IR" dirty="0"/>
              <a:t>،</a:t>
            </a:r>
            <a:r>
              <a:rPr lang="en-US" dirty="0"/>
              <a:t> </a:t>
            </a:r>
            <a:r>
              <a:rPr lang="fa-IR" dirty="0"/>
              <a:t>خوشحالی </a:t>
            </a:r>
          </a:p>
          <a:p>
            <a:r>
              <a:rPr lang="fa-IR" dirty="0"/>
              <a:t>جود: بخشش، سخاوت، کرم</a:t>
            </a:r>
          </a:p>
          <a:p>
            <a:r>
              <a:rPr lang="fa-IR" dirty="0"/>
              <a:t>جزا: پاداش، کار نیک</a:t>
            </a: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هشت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81428" y="1943644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 همه </a:t>
            </a:r>
            <a:r>
              <a:rPr lang="fa-IR" sz="2000" dirty="0" smtClean="0"/>
              <a:t>عزی </a:t>
            </a:r>
            <a:r>
              <a:rPr lang="fa-IR" sz="2000" dirty="0"/>
              <a:t>و جلالی، همه علمی و یقینی     همه نوری و سروری، همه جودی و جزایی</a:t>
            </a:r>
            <a:endParaRPr lang="en-US" sz="2000" dirty="0"/>
          </a:p>
        </p:txBody>
      </p:sp>
      <p:sp>
        <p:nvSpPr>
          <p:cNvPr id="15" name="Text Placeholder 8"/>
          <p:cNvSpPr txBox="1">
            <a:spLocks/>
          </p:cNvSpPr>
          <p:nvPr/>
        </p:nvSpPr>
        <p:spPr>
          <a:xfrm>
            <a:off x="1285461" y="3218321"/>
            <a:ext cx="4559520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>
                <a:ea typeface="Calibri" panose="020F0502020204030204" pitchFamily="34" charset="0"/>
              </a:rPr>
              <a:t>عز: </a:t>
            </a:r>
            <a:r>
              <a:rPr lang="fa-IR" dirty="0">
                <a:ea typeface="Calibri" panose="020F0502020204030204" pitchFamily="34" charset="0"/>
              </a:rPr>
              <a:t>ارجمندی، گرامی شدن، مقابل </a:t>
            </a:r>
            <a:r>
              <a:rPr lang="fa-IR" dirty="0" smtClean="0">
                <a:ea typeface="Calibri" panose="020F0502020204030204" pitchFamily="34" charset="0"/>
              </a:rPr>
              <a:t>ذل</a:t>
            </a:r>
            <a:endParaRPr lang="fa-IR" dirty="0">
              <a:ea typeface="Calibri" panose="020F0502020204030204" pitchFamily="34" charset="0"/>
            </a:endParaRPr>
          </a:p>
          <a:p>
            <a:r>
              <a:rPr lang="fa-IR" dirty="0">
                <a:ea typeface="Calibri" panose="020F0502020204030204" pitchFamily="34" charset="0"/>
              </a:rPr>
              <a:t>جلال: بزرگی؛ خوشحالی، شکوه، از صفات خداوند که به مقام کبریایی او اشاره دارد.</a:t>
            </a:r>
          </a:p>
          <a:p>
            <a:r>
              <a:rPr lang="fa-IR" dirty="0">
                <a:ea typeface="Calibri" panose="020F0502020204030204" pitchFamily="34" charset="0"/>
              </a:rPr>
              <a:t>یقین: بی‌شبهه و شک بودن، امری که واضح و ثابت شده باشد.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29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61551" y="1874070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 همه </a:t>
            </a:r>
            <a:r>
              <a:rPr lang="fa-IR" sz="2000" dirty="0" smtClean="0"/>
              <a:t>عزی </a:t>
            </a:r>
            <a:r>
              <a:rPr lang="fa-IR" sz="2000" dirty="0"/>
              <a:t>و جلالی، همه علمی و یقینی     همه نوری و سروری، همه جودی و جزایی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هم‌وزنی </a:t>
            </a:r>
            <a:r>
              <a:rPr lang="fa-IR" dirty="0"/>
              <a:t>و یکی بودن حرف پایانی کلمات دو مصراع: ترصیع </a:t>
            </a:r>
          </a:p>
          <a:p>
            <a:r>
              <a:rPr lang="fa-IR" dirty="0"/>
              <a:t>تکرار مصوت «ی</a:t>
            </a:r>
            <a:r>
              <a:rPr lang="fa-IR" dirty="0" smtClean="0"/>
              <a:t>»، </a:t>
            </a:r>
            <a:r>
              <a:rPr lang="fa-IR" dirty="0"/>
              <a:t>«ـُـ</a:t>
            </a:r>
            <a:r>
              <a:rPr lang="fa-IR" dirty="0" smtClean="0"/>
              <a:t>»: </a:t>
            </a:r>
            <a:r>
              <a:rPr lang="fa-IR" dirty="0"/>
              <a:t>واج‌آرایی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90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63377" y="1933705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 همه </a:t>
            </a:r>
            <a:r>
              <a:rPr lang="fa-IR" sz="2000" dirty="0" smtClean="0"/>
              <a:t>عزی </a:t>
            </a:r>
            <a:r>
              <a:rPr lang="fa-IR" sz="2000" dirty="0"/>
              <a:t>و جلالی، همه علمی و یقینی     همه نوری و سروری، همه جودی و جزایی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تو سراسر </a:t>
            </a:r>
            <a:r>
              <a:rPr lang="fa-IR" dirty="0" smtClean="0"/>
              <a:t>عزت</a:t>
            </a:r>
            <a:r>
              <a:rPr lang="fa-IR" dirty="0"/>
              <a:t>، شکوه، علم و اطمینان هستی و وجودت نور مطلق، نشاط­‌بخش، بخشندگی و پاداش است.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98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47246" y="1883309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 همه </a:t>
            </a:r>
            <a:r>
              <a:rPr lang="fa-IR" sz="2000" dirty="0" smtClean="0"/>
              <a:t>عزی </a:t>
            </a:r>
            <a:r>
              <a:rPr lang="fa-IR" sz="2000" dirty="0"/>
              <a:t>و جلالی، همه علمی و یقینی     همه نوری و سروری، همه جودی و جزایی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وهو الغزیز الحکیم</a:t>
            </a:r>
          </a:p>
          <a:p>
            <a:r>
              <a:rPr lang="fa-IR" dirty="0"/>
              <a:t>جلّ جلالُهُ</a:t>
            </a:r>
          </a:p>
          <a:p>
            <a:r>
              <a:rPr lang="fa-IR" dirty="0"/>
              <a:t>الا بذکر الله تطمئنُّ القلوب</a:t>
            </a:r>
          </a:p>
          <a:p>
            <a:r>
              <a:rPr lang="fa-IR" dirty="0"/>
              <a:t>الله نور السماوات و الارض</a:t>
            </a:r>
          </a:p>
          <a:p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1832114" y="3361698"/>
            <a:ext cx="3605364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1000"/>
              </a:spcAft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یا سرور العارفین</a:t>
            </a:r>
          </a:p>
          <a:p>
            <a:pPr algn="r">
              <a:spcAft>
                <a:spcPts val="1000"/>
              </a:spcAft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یا من جادَ بلطفه </a:t>
            </a:r>
          </a:p>
          <a:p>
            <a:pPr algn="r">
              <a:spcAft>
                <a:spcPts val="1000"/>
              </a:spcAft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و ادخلی جنّتی </a:t>
            </a:r>
            <a:endParaRPr lang="fa-IR" altLang="fa-I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90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بکاهی: کم می‌کنی</a:t>
            </a:r>
          </a:p>
          <a:p>
            <a:r>
              <a:rPr lang="fa-IR" dirty="0"/>
              <a:t>فزایی: زیاد می‌کنی </a:t>
            </a: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چهار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51003" y="1953582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>
                <a:ea typeface="Calibri" panose="020F0502020204030204" pitchFamily="34" charset="0"/>
              </a:rPr>
              <a:t>همه غیبی تو بدانی، همه عیبی تو بپوشی   همه بیشی تو بکاهی، همه </a:t>
            </a:r>
            <a:r>
              <a:rPr lang="fa-IR" sz="2000" dirty="0" smtClean="0">
                <a:ea typeface="Calibri" panose="020F0502020204030204" pitchFamily="34" charset="0"/>
              </a:rPr>
              <a:t>کمی </a:t>
            </a:r>
            <a:r>
              <a:rPr lang="fa-IR" sz="2000" dirty="0">
                <a:ea typeface="Calibri" panose="020F0502020204030204" pitchFamily="34" charset="0"/>
              </a:rPr>
              <a:t>تو فزایی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5662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30515" y="1903887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>
                <a:ea typeface="Calibri" panose="020F0502020204030204" pitchFamily="34" charset="0"/>
              </a:rPr>
              <a:t>همه غیبی تو بدانی، همه عیبی تو بپوشی   همه بیشی تو بکاهی، همه </a:t>
            </a:r>
            <a:r>
              <a:rPr lang="fa-IR" sz="2000" dirty="0" smtClean="0">
                <a:ea typeface="Calibri" panose="020F0502020204030204" pitchFamily="34" charset="0"/>
              </a:rPr>
              <a:t>کمی </a:t>
            </a:r>
            <a:r>
              <a:rPr lang="fa-IR" sz="2000" dirty="0">
                <a:ea typeface="Calibri" panose="020F0502020204030204" pitchFamily="34" charset="0"/>
              </a:rPr>
              <a:t>تو فزایی</a:t>
            </a: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غیبی، عیبی: جناس ناهمسان </a:t>
            </a:r>
          </a:p>
          <a:p>
            <a:r>
              <a:rPr lang="fa-IR" dirty="0" smtClean="0"/>
              <a:t>هم‌وزنی </a:t>
            </a:r>
            <a:r>
              <a:rPr lang="fa-IR" dirty="0"/>
              <a:t>و یکی بودن حرف پایانی کلمات دو مصراع: ترصیع  </a:t>
            </a:r>
          </a:p>
          <a:p>
            <a:r>
              <a:rPr lang="fa-IR" dirty="0"/>
              <a:t>اشاره به «عالم الغیب» و «ستّار العیوب</a:t>
            </a:r>
            <a:r>
              <a:rPr lang="fa-IR" dirty="0" smtClean="0"/>
              <a:t>»: </a:t>
            </a:r>
            <a:r>
              <a:rPr lang="fa-IR" dirty="0"/>
              <a:t>تلمیح </a:t>
            </a:r>
          </a:p>
          <a:p>
            <a:r>
              <a:rPr lang="fa-IR" dirty="0"/>
              <a:t>«بیشی، </a:t>
            </a:r>
            <a:r>
              <a:rPr lang="fa-IR" dirty="0" smtClean="0"/>
              <a:t>کمی</a:t>
            </a:r>
            <a:r>
              <a:rPr lang="fa-IR" dirty="0"/>
              <a:t>»، «بکاهی فزایی»: تضاد </a:t>
            </a:r>
          </a:p>
          <a:p>
            <a:r>
              <a:rPr lang="fa-IR" dirty="0"/>
              <a:t>اشاره به آیه «تُعِزُ مَن تَشاءُ وَ تُذِلُّ مَن تَشاءُ در مصراع دوم: تلمیح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78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80211" y="1874069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>
                <a:ea typeface="Calibri" panose="020F0502020204030204" pitchFamily="34" charset="0"/>
              </a:rPr>
              <a:t>همه غیبی تو بدانی، همه عیبی تو بپوشی   همه بیشی تو بکاهی، همه </a:t>
            </a:r>
            <a:r>
              <a:rPr lang="fa-IR" sz="2000" dirty="0" smtClean="0">
                <a:ea typeface="Calibri" panose="020F0502020204030204" pitchFamily="34" charset="0"/>
              </a:rPr>
              <a:t>کمی </a:t>
            </a:r>
            <a:r>
              <a:rPr lang="fa-IR" sz="2000" dirty="0">
                <a:ea typeface="Calibri" panose="020F0502020204030204" pitchFamily="34" charset="0"/>
              </a:rPr>
              <a:t>تو فزایی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[خدایا] تنها تویی که همه پنهان­ها را می­دانی و عیب­های انسان­ها را می­پوشانی و تنها تویی که </a:t>
            </a:r>
            <a:r>
              <a:rPr lang="fa-IR" dirty="0" smtClean="0"/>
              <a:t>متکبران زیاده­‌خواه </a:t>
            </a:r>
            <a:r>
              <a:rPr lang="fa-IR" dirty="0"/>
              <a:t>را ضعیف می­کنی و ضعیفان را </a:t>
            </a:r>
            <a:r>
              <a:rPr lang="fa-IR" dirty="0" smtClean="0"/>
              <a:t>قدرتمند </a:t>
            </a:r>
            <a:r>
              <a:rPr lang="fa-IR" dirty="0"/>
              <a:t>می­کنی.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9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067186" y="2527996"/>
            <a:ext cx="3004306" cy="239463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>
                <a:solidFill>
                  <a:srgbClr val="7030A0"/>
                </a:solidFill>
              </a:rPr>
              <a:t>مشخصات شاعر:</a:t>
            </a:r>
          </a:p>
          <a:p>
            <a:pPr algn="r" rtl="1"/>
            <a:r>
              <a:rPr lang="fa-IR" dirty="0"/>
              <a:t>حکیم سنایی غزنوی  </a:t>
            </a:r>
          </a:p>
          <a:p>
            <a:pPr algn="r" rtl="1"/>
            <a:endParaRPr lang="fa-IR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5266754" y="2527996"/>
            <a:ext cx="2385738" cy="244762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>
                <a:solidFill>
                  <a:srgbClr val="FF0000"/>
                </a:solidFill>
              </a:rPr>
              <a:t>نوع ادبی: </a:t>
            </a:r>
          </a:p>
          <a:p>
            <a:pPr algn="r" rtl="1"/>
            <a:r>
              <a:rPr lang="fa-IR" dirty="0"/>
              <a:t> عرفانی</a:t>
            </a:r>
            <a:r>
              <a:rPr lang="en-US" dirty="0"/>
              <a:t> </a:t>
            </a:r>
            <a:r>
              <a:rPr lang="fa-IR" dirty="0"/>
              <a:t>(غنایی)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4294967295"/>
          </p:nvPr>
        </p:nvSpPr>
        <p:spPr>
          <a:xfrm>
            <a:off x="1051560" y="2475006"/>
            <a:ext cx="3800501" cy="2526762"/>
          </a:xfrm>
          <a:solidFill>
            <a:schemeClr val="accent4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>
                <a:solidFill>
                  <a:srgbClr val="0070C0"/>
                </a:solidFill>
              </a:rPr>
              <a:t>درون‌مایه و پیام محوری: </a:t>
            </a:r>
          </a:p>
          <a:p>
            <a:pPr algn="r"/>
            <a:r>
              <a:rPr lang="fa-IR" dirty="0"/>
              <a:t> توجه به مفاهیم سوره توحید</a:t>
            </a:r>
          </a:p>
          <a:p>
            <a:pPr algn="r"/>
            <a:r>
              <a:rPr lang="fa-IR" dirty="0"/>
              <a:t>توحید و یکتاپرستی</a:t>
            </a:r>
          </a:p>
          <a:p>
            <a:pPr algn="r"/>
            <a:r>
              <a:rPr lang="fa-IR" dirty="0"/>
              <a:t>توجه به صفات خداوند </a:t>
            </a:r>
          </a:p>
          <a:p>
            <a:pPr algn="r" rtl="1"/>
            <a:endParaRPr lang="fa-IR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نمای کلی از درس ستایش</a:t>
            </a:r>
            <a:r>
              <a:rPr lang="en-US" dirty="0"/>
              <a:t> </a:t>
            </a:r>
            <a:r>
              <a:rPr lang="fa-IR" dirty="0"/>
              <a:t>(لطف خدا)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67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0" grpId="0" build="p" animBg="1"/>
      <p:bldP spid="11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0637" y="1874070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>
                <a:ea typeface="Calibri" panose="020F0502020204030204" pitchFamily="34" charset="0"/>
              </a:rPr>
              <a:t>همه غیبی تو بدانی، همه عیبی تو بپوشی   همه بیشی تو بکاهی، همه </a:t>
            </a:r>
            <a:r>
              <a:rPr lang="fa-IR" sz="2000" dirty="0" smtClean="0">
                <a:ea typeface="Calibri" panose="020F0502020204030204" pitchFamily="34" charset="0"/>
              </a:rPr>
              <a:t>کمی </a:t>
            </a:r>
            <a:r>
              <a:rPr lang="fa-IR" sz="2000" dirty="0">
                <a:ea typeface="Calibri" panose="020F0502020204030204" pitchFamily="34" charset="0"/>
              </a:rPr>
              <a:t>تو فزایی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علّام ­الغیوب</a:t>
            </a:r>
          </a:p>
          <a:p>
            <a:r>
              <a:rPr lang="fa-IR" dirty="0"/>
              <a:t>ستّار­ العیوب</a:t>
            </a:r>
          </a:p>
          <a:p>
            <a:r>
              <a:rPr lang="fa-IR" dirty="0"/>
              <a:t>تُعِزُ مَن تَشاءُ وَ تُذِلُّ مَن تَشاءُ</a:t>
            </a:r>
            <a:endParaRPr lang="fa-IR" alt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8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ستایش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000" dirty="0"/>
              <a:t>لب و دندان سنایی همه توحید تو گوید	مگر از آتش دوزخ بُوَدَش روی رهایی 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سنا: روشنایی، بلندی، رفعت</a:t>
            </a:r>
          </a:p>
          <a:p>
            <a:r>
              <a:rPr lang="fa-IR" dirty="0"/>
              <a:t>روی: چاره، امکان، راه</a:t>
            </a: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دو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/>
              <a:t>مگر</a:t>
            </a:r>
            <a:r>
              <a:rPr lang="en-US" dirty="0"/>
              <a:t> </a:t>
            </a:r>
            <a:r>
              <a:rPr lang="fa-IR" dirty="0"/>
              <a:t>(</a:t>
            </a:r>
            <a:r>
              <a:rPr lang="fa-IR" dirty="0">
                <a:latin typeface="IRANSansFaNum" panose="020B0506030804020204" pitchFamily="34" charset="-78"/>
                <a:cs typeface="IRANSansFaNum" panose="020B0506030804020204" pitchFamily="34" charset="-78"/>
              </a:rPr>
              <a:t>1</a:t>
            </a:r>
            <a:r>
              <a:rPr lang="fa-IR" dirty="0"/>
              <a:t>.امید است  </a:t>
            </a:r>
            <a:r>
              <a:rPr lang="fa-IR" dirty="0">
                <a:latin typeface="IRANSansFaNum" panose="020B0506030804020204" pitchFamily="34" charset="-78"/>
                <a:cs typeface="IRANSansFaNum" panose="020B0506030804020204" pitchFamily="34" charset="-78"/>
              </a:rPr>
              <a:t>2</a:t>
            </a:r>
            <a:r>
              <a:rPr lang="fa-IR" dirty="0"/>
              <a:t>. شاید) : ایهام  </a:t>
            </a:r>
          </a:p>
          <a:p>
            <a:r>
              <a:rPr lang="fa-IR" dirty="0"/>
              <a:t>روی</a:t>
            </a:r>
            <a:r>
              <a:rPr lang="en-US" dirty="0"/>
              <a:t> </a:t>
            </a:r>
            <a:r>
              <a:rPr lang="fa-IR" dirty="0"/>
              <a:t>(</a:t>
            </a:r>
            <a:r>
              <a:rPr lang="fa-IR" dirty="0">
                <a:latin typeface="IRANSansFaNum" panose="020B0506030804020204" pitchFamily="34" charset="-78"/>
                <a:cs typeface="IRANSansFaNum" panose="020B0506030804020204" pitchFamily="34" charset="-78"/>
              </a:rPr>
              <a:t>1</a:t>
            </a:r>
            <a:r>
              <a:rPr lang="fa-IR" dirty="0"/>
              <a:t>. امکان </a:t>
            </a:r>
            <a:r>
              <a:rPr lang="fa-IR" dirty="0">
                <a:latin typeface="IRANSansFaNum" panose="020B0506030804020204" pitchFamily="34" charset="-78"/>
                <a:cs typeface="IRANSansFaNum" panose="020B0506030804020204" pitchFamily="34" charset="-78"/>
              </a:rPr>
              <a:t>2</a:t>
            </a:r>
            <a:r>
              <a:rPr lang="fa-IR" dirty="0"/>
              <a:t>. تناسب چهره با لب و دندان) : ایهام تناسب  </a:t>
            </a:r>
          </a:p>
          <a:p>
            <a:r>
              <a:rPr lang="fa-IR" dirty="0"/>
              <a:t>لب و دندان مجاز از </a:t>
            </a:r>
            <a:r>
              <a:rPr lang="fa-IR" dirty="0" smtClean="0"/>
              <a:t>کل </a:t>
            </a:r>
            <a:r>
              <a:rPr lang="fa-IR" dirty="0"/>
              <a:t>وجود 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/>
              <a:t>سنایی با تمام وجود یگانگی تو</a:t>
            </a:r>
            <a:r>
              <a:rPr lang="en-US" dirty="0"/>
              <a:t> </a:t>
            </a:r>
            <a:r>
              <a:rPr lang="fa-IR" dirty="0"/>
              <a:t>را ستایش می­کند به امید این که راه رهایی از آتش </a:t>
            </a:r>
            <a:r>
              <a:rPr lang="fa-IR" dirty="0" smtClean="0"/>
              <a:t>جهنم </a:t>
            </a:r>
            <a:r>
              <a:rPr lang="fa-IR" dirty="0"/>
              <a:t>برایش وجود داشته­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87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51612" y="1854192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لب و دندان سنایی همه توحید تو گوید	مگر از آتش دوزخ بُوَدَش روی رهایی 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/>
              <a:t>قل هوالله</a:t>
            </a:r>
            <a:endParaRPr lang="en-US"/>
          </a:p>
          <a:p>
            <a:r>
              <a:rPr lang="fa-IR"/>
              <a:t> خَلِّصنا من ­النار یا رب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07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6731" y="625294"/>
            <a:ext cx="5200008" cy="55141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fa-IR" dirty="0"/>
              <a:t>نمای کلی از درس یکم: </a:t>
            </a:r>
            <a:r>
              <a:rPr lang="fa-IR" dirty="0" smtClean="0"/>
              <a:t>شکر نعمت</a:t>
            </a:r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086392" y="2474112"/>
            <a:ext cx="2612620" cy="244762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>
                <a:solidFill>
                  <a:srgbClr val="7030A0"/>
                </a:solidFill>
              </a:rPr>
              <a:t>مشخصات نویسنده:</a:t>
            </a:r>
          </a:p>
          <a:p>
            <a:pPr algn="r" rtl="1"/>
            <a:r>
              <a:rPr lang="fa-IR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سعدی </a:t>
            </a:r>
          </a:p>
          <a:p>
            <a:pPr algn="r" rtl="1"/>
            <a:endParaRPr lang="fa-IR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5647824" y="2463441"/>
            <a:ext cx="2062733" cy="244762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dirty="0">
                <a:solidFill>
                  <a:srgbClr val="FF0000"/>
                </a:solidFill>
              </a:rPr>
              <a:t>نوع ادبی: </a:t>
            </a:r>
          </a:p>
          <a:p>
            <a:pPr algn="r" rtl="1"/>
            <a:r>
              <a:rPr lang="fa-IR" dirty="0">
                <a:latin typeface="IRANSans" panose="020B0506030804020204" pitchFamily="34" charset="-78"/>
                <a:cs typeface="IRANSans" panose="020B0506030804020204" pitchFamily="34" charset="-78"/>
              </a:rPr>
              <a:t> </a:t>
            </a:r>
            <a:r>
              <a:rPr lang="fa-IR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تعلیمی </a:t>
            </a:r>
          </a:p>
          <a:p>
            <a:pPr marL="0" indent="0" algn="r">
              <a:buNone/>
            </a:pPr>
            <a:endParaRPr lang="fa-IR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4294967295"/>
          </p:nvPr>
        </p:nvSpPr>
        <p:spPr>
          <a:xfrm>
            <a:off x="2233224" y="2475006"/>
            <a:ext cx="3038765" cy="2446734"/>
          </a:xfrm>
          <a:solidFill>
            <a:schemeClr val="accent4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algn="r" rtl="1">
              <a:buFont typeface="Courier New" panose="02070309020205020404" pitchFamily="49" charset="0"/>
              <a:buChar char="o"/>
            </a:pPr>
            <a:r>
              <a:rPr lang="fa-IR" sz="1800" dirty="0">
                <a:solidFill>
                  <a:srgbClr val="0070C0"/>
                </a:solidFill>
              </a:rPr>
              <a:t>درون‌مایه و پیام محوری: </a:t>
            </a:r>
          </a:p>
          <a:p>
            <a:pPr algn="r"/>
            <a:r>
              <a:rPr lang="fa-IR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شکر و سپاس از خداوند</a:t>
            </a:r>
          </a:p>
          <a:p>
            <a:pPr algn="r"/>
            <a:r>
              <a:rPr lang="fa-IR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عجز در وصف خدا</a:t>
            </a:r>
          </a:p>
          <a:p>
            <a:pPr algn="r"/>
            <a:r>
              <a:rPr lang="fa-IR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بی‌شماری نعمات خدا </a:t>
            </a:r>
          </a:p>
          <a:p>
            <a:pPr marL="0" indent="0" algn="r" rtl="1">
              <a:buNone/>
            </a:pPr>
            <a:endParaRPr lang="fa-IR" sz="1800" dirty="0">
              <a:solidFill>
                <a:srgbClr val="0070C0"/>
              </a:solidFill>
            </a:endParaRPr>
          </a:p>
          <a:p>
            <a:pPr algn="r" rtl="1"/>
            <a:endParaRPr lang="fa-IR" sz="1800" dirty="0"/>
          </a:p>
        </p:txBody>
      </p:sp>
    </p:spTree>
    <p:extLst>
      <p:ext uri="{BB962C8B-B14F-4D97-AF65-F5344CB8AC3E}">
        <p14:creationId xmlns:p14="http://schemas.microsoft.com/office/powerpoint/2010/main" val="260106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P spid="11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440210" y="3361696"/>
            <a:ext cx="5743586" cy="2467653"/>
          </a:xfrm>
        </p:spPr>
        <p:txBody>
          <a:bodyPr/>
          <a:lstStyle/>
          <a:p>
            <a:r>
              <a:rPr lang="fa-IR" sz="1400" dirty="0"/>
              <a:t>منت: سپاس، شکر، نیکویی</a:t>
            </a:r>
          </a:p>
          <a:p>
            <a:r>
              <a:rPr lang="fa-IR" sz="1400" dirty="0" smtClean="0"/>
              <a:t>عزوجَلَّ</a:t>
            </a:r>
            <a:r>
              <a:rPr lang="fa-IR" sz="1400" dirty="0"/>
              <a:t>: گرامی، بزرگ و بلندمرتبه است، بعد از ذکر نام خداوند به کار </a:t>
            </a:r>
            <a:r>
              <a:rPr lang="fa-IR" sz="1400" dirty="0" smtClean="0"/>
              <a:t>می­رود.</a:t>
            </a:r>
            <a:endParaRPr lang="fa-IR" sz="1400" dirty="0"/>
          </a:p>
          <a:p>
            <a:r>
              <a:rPr lang="fa-IR" sz="1400" dirty="0"/>
              <a:t>قُربت: نزدیکی </a:t>
            </a:r>
          </a:p>
          <a:p>
            <a:r>
              <a:rPr lang="fa-IR" sz="1400" dirty="0" smtClean="0"/>
              <a:t>مزید</a:t>
            </a:r>
            <a:r>
              <a:rPr lang="fa-IR" sz="1400" dirty="0"/>
              <a:t>: افزونی، زیادی </a:t>
            </a:r>
          </a:p>
          <a:p>
            <a:r>
              <a:rPr lang="fa-IR" sz="1400" dirty="0" smtClean="0"/>
              <a:t>ممد: </a:t>
            </a:r>
            <a:r>
              <a:rPr lang="fa-IR" sz="1400" dirty="0"/>
              <a:t>مددکننده، یاری‌رساننده </a:t>
            </a:r>
          </a:p>
          <a:p>
            <a:endParaRPr lang="fa-IR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منت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خدای را،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عزوجل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که طاعتش موجب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قربت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است و به شکر اندرش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مزید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نعمت. هر نفسی که فرو می‌رود،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ممد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حیات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است و چون بر می‌آید،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مفرح</a:t>
            </a:r>
            <a:r>
              <a:rPr lang="fa-IR" dirty="0" smtClean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ذات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. پس در هر نفسی دو نعمت موجود است و بر هر نعمتی شکری واجب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483123" y="3218320"/>
            <a:ext cx="4678790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1400" dirty="0" smtClean="0">
                <a:solidFill>
                  <a:srgbClr val="000000"/>
                </a:solidFill>
                <a:ea typeface="Calibri" panose="020F0502020204030204" pitchFamily="34" charset="0"/>
              </a:rPr>
              <a:t>حیات: </a:t>
            </a:r>
            <a:r>
              <a:rPr lang="fa-IR" sz="1400" dirty="0">
                <a:solidFill>
                  <a:srgbClr val="000000"/>
                </a:solidFill>
                <a:ea typeface="Calibri" panose="020F0502020204030204" pitchFamily="34" charset="0"/>
              </a:rPr>
              <a:t>زندگی</a:t>
            </a:r>
          </a:p>
          <a:p>
            <a:r>
              <a:rPr lang="fa-IR" sz="1400" dirty="0" smtClean="0">
                <a:solidFill>
                  <a:srgbClr val="000000"/>
                </a:solidFill>
                <a:ea typeface="Calibri" panose="020F0502020204030204" pitchFamily="34" charset="0"/>
              </a:rPr>
              <a:t>مفرح: شادی‌بخش</a:t>
            </a:r>
            <a:r>
              <a:rPr lang="fa-IR" sz="1400" dirty="0">
                <a:solidFill>
                  <a:srgbClr val="000000"/>
                </a:solidFill>
                <a:ea typeface="Calibri" panose="020F0502020204030204" pitchFamily="34" charset="0"/>
              </a:rPr>
              <a:t>، فرح انگیز  </a:t>
            </a:r>
          </a:p>
          <a:p>
            <a:r>
              <a:rPr lang="fa-IR" sz="1400" dirty="0">
                <a:solidFill>
                  <a:srgbClr val="000000"/>
                </a:solidFill>
                <a:ea typeface="Calibri" panose="020F0502020204030204" pitchFamily="34" charset="0"/>
              </a:rPr>
              <a:t>ذات: اصل، جوهر، نهاد </a:t>
            </a:r>
          </a:p>
          <a:p>
            <a:r>
              <a:rPr lang="fa-IR" sz="1400" dirty="0">
                <a:solidFill>
                  <a:srgbClr val="000000"/>
                </a:solidFill>
                <a:ea typeface="Calibri" panose="020F0502020204030204" pitchFamily="34" charset="0"/>
              </a:rPr>
              <a:t> به …… اندر: آوردن دو حرف اضافه برای تاکید متمم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منت خدای را، عزوجل که طاعتش موجب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قربت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است و به شکر اندرش مزید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نعمت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. هر نفسی که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فرو می‌رود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، ممد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حیات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 است و چون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بر می‌آید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، </a:t>
            </a:r>
            <a:r>
              <a:rPr lang="fa-IR" dirty="0" smtClean="0">
                <a:solidFill>
                  <a:srgbClr val="000000"/>
                </a:solidFill>
                <a:ea typeface="Calibri" panose="020F0502020204030204" pitchFamily="34" charset="0"/>
              </a:rPr>
              <a:t>مفرح.</a:t>
            </a:r>
            <a:r>
              <a:rPr lang="fa-IR" dirty="0" smtClean="0">
                <a:solidFill>
                  <a:srgbClr val="FF0000"/>
                </a:solidFill>
                <a:ea typeface="Calibri" panose="020F0502020204030204" pitchFamily="34" charset="0"/>
              </a:rPr>
              <a:t> </a:t>
            </a:r>
            <a:r>
              <a:rPr lang="fa-IR" dirty="0">
                <a:solidFill>
                  <a:srgbClr val="FF0000"/>
                </a:solidFill>
                <a:ea typeface="Calibri" panose="020F0502020204030204" pitchFamily="34" charset="0"/>
              </a:rPr>
              <a:t>ذات</a:t>
            </a:r>
            <a:r>
              <a:rPr lang="fa-IR" dirty="0" smtClean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پس در هر نفسی دو نعمت موجود است و بر هر نعمتی شکری واجب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فرو می‌رود</a:t>
            </a:r>
            <a:r>
              <a:rPr lang="fa-IR" dirty="0"/>
              <a:t>، برمی‌آید: تضاد </a:t>
            </a:r>
          </a:p>
          <a:p>
            <a:r>
              <a:rPr lang="fa-IR" dirty="0" smtClean="0"/>
              <a:t>«قربت</a:t>
            </a:r>
            <a:r>
              <a:rPr lang="fa-IR" dirty="0"/>
              <a:t>، نعمت» - </a:t>
            </a:r>
            <a:r>
              <a:rPr lang="fa-IR" dirty="0" smtClean="0"/>
              <a:t>«حیات</a:t>
            </a:r>
            <a:r>
              <a:rPr lang="fa-IR" dirty="0"/>
              <a:t>، ذات» - </a:t>
            </a:r>
            <a:r>
              <a:rPr lang="fa-IR" dirty="0" smtClean="0"/>
              <a:t>«فرو </a:t>
            </a:r>
            <a:r>
              <a:rPr lang="fa-IR" dirty="0"/>
              <a:t>می‌رود، بر می‌آید</a:t>
            </a:r>
            <a:r>
              <a:rPr lang="fa-IR" dirty="0" smtClean="0"/>
              <a:t>»: </a:t>
            </a:r>
            <a:r>
              <a:rPr lang="fa-IR" dirty="0"/>
              <a:t>سجع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34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منت خدای را، عزوجل که طاعتش موجب قربت است و به شکر اندرش مزید نعمت. هر نفسی که فرو می‌رود، ممد حیات است و چون بر می‌آید، </a:t>
            </a:r>
            <a:r>
              <a:rPr lang="fa-IR" dirty="0" smtClean="0">
                <a:solidFill>
                  <a:srgbClr val="000000"/>
                </a:solidFill>
                <a:ea typeface="Calibri" panose="020F0502020204030204" pitchFamily="34" charset="0"/>
              </a:rPr>
              <a:t>مفرح </a:t>
            </a:r>
            <a:r>
              <a:rPr lang="fa-IR" dirty="0">
                <a:solidFill>
                  <a:srgbClr val="000000"/>
                </a:solidFill>
                <a:ea typeface="Calibri" panose="020F0502020204030204" pitchFamily="34" charset="0"/>
              </a:rPr>
              <a:t>ذات. پس در هر نفسی دو نعمت موجود است و بر هر نعمتی شکری واجب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مفهوم: سپاس خدا </a:t>
            </a:r>
          </a:p>
          <a:p>
            <a:r>
              <a:rPr lang="fa-IR" dirty="0"/>
              <a:t>عبادت موجب نزدیکی به خدا </a:t>
            </a:r>
          </a:p>
          <a:p>
            <a:r>
              <a:rPr lang="fa-IR" dirty="0"/>
              <a:t>نعمت­افزایی شکر </a:t>
            </a:r>
          </a:p>
          <a:p>
            <a:r>
              <a:rPr lang="fa-IR" dirty="0"/>
              <a:t>حیات­بخشی دم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877957" y="3361698"/>
            <a:ext cx="4284507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نشاط‌­بخشی بازدم </a:t>
            </a:r>
          </a:p>
          <a:p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بی­شمار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بودن نعمت خدا </a:t>
            </a:r>
          </a:p>
          <a:p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</a:rPr>
              <a:t>واجب بودن شکر نعمت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8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altLang="fa-IR" sz="2000" dirty="0"/>
              <a:t> از دست و زبان که بر آید              کز عهده شکرش به در آید؟ 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altLang="fa-IR" dirty="0"/>
              <a:t>که: چه کسی</a:t>
            </a: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دو</a:t>
            </a:r>
            <a:endParaRPr lang="fa-IR" dirty="0">
              <a:solidFill>
                <a:srgbClr val="FF0000"/>
              </a:solidFill>
            </a:endParaRPr>
          </a:p>
          <a:p>
            <a:r>
              <a:rPr lang="fa-IR" altLang="fa-IR" dirty="0" smtClean="0"/>
              <a:t>دست </a:t>
            </a:r>
            <a:r>
              <a:rPr lang="fa-IR" altLang="fa-IR" dirty="0"/>
              <a:t>و زبان که، عهده شکرش: ترکیب اضافی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r"/>
            <a:r>
              <a:rPr lang="fa-IR" altLang="fa-IR" dirty="0"/>
              <a:t>دست و زبان مجاز از </a:t>
            </a:r>
            <a:r>
              <a:rPr lang="fa-IR" altLang="fa-IR" dirty="0">
                <a:solidFill>
                  <a:srgbClr val="FF0000"/>
                </a:solidFill>
              </a:rPr>
              <a:t>اعمال و گفتار </a:t>
            </a:r>
            <a:r>
              <a:rPr lang="fa-IR" altLang="fa-IR" dirty="0"/>
              <a:t> </a:t>
            </a:r>
          </a:p>
          <a:p>
            <a:pPr algn="r"/>
            <a:r>
              <a:rPr lang="fa-IR" altLang="fa-IR" dirty="0"/>
              <a:t>از دست و زبان که برآید؟ ( از دست و زبان کسی بر نمی‌آید.): </a:t>
            </a:r>
            <a:r>
              <a:rPr lang="fa-IR" altLang="fa-IR" dirty="0">
                <a:solidFill>
                  <a:srgbClr val="FF0000"/>
                </a:solidFill>
              </a:rPr>
              <a:t>استفهام انکاری 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altLang="fa-IR" dirty="0"/>
              <a:t>هیچ کس قادر نیست که  شکر خدا را به جای آورد.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72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661572" y="1784616"/>
            <a:ext cx="9778028" cy="990950"/>
          </a:xfrm>
        </p:spPr>
        <p:txBody>
          <a:bodyPr/>
          <a:lstStyle/>
          <a:p>
            <a:r>
              <a:rPr lang="fa-IR" altLang="fa-IR" sz="2000" dirty="0"/>
              <a:t> از دست و زبان که بر آید              کز عهده شکرش به در آید؟ 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altLang="fa-IR"/>
              <a:t>عجز انسان از شکرگزاری نعمت خدا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5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«اِعمَلوا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آلَ داوُدَ شُکراً و قلیلُ مِن عِبادِیَ الشکُور</a:t>
            </a:r>
            <a:r>
              <a:rPr lang="ar-SA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.» </a:t>
            </a:r>
            <a:endParaRPr lang="ar-SA" sz="20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اعملوا: انجام دهید، کار کنید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آل: خاندان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شکراٌ: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شکر،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سپاس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قلیل: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کم،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عده کم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عباد: بندگان 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-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ی: من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الشّکور: سپاس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گزار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آوردن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آیه ۱۳ سوره سبا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: </a:t>
            </a:r>
            <a:r>
              <a:rPr lang="fa-IR" dirty="0">
                <a:solidFill>
                  <a:srgbClr val="FF0000"/>
                </a:solidFill>
                <a:ea typeface="Times New Roman" panose="02020603050405020304" pitchFamily="18" charset="0"/>
              </a:rPr>
              <a:t>تضمین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ای خاندان داود خدا را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سپاس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گزار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باشید درحالی که عده کمی از بندگان من سپاس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گزارند.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3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ستایش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000" dirty="0"/>
              <a:t> ملکا ذکر تو گویم که تو پاکی و خدایی    نروم جز به همان ره که توام راه نمایی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ملِک: پادشاه </a:t>
            </a:r>
          </a:p>
          <a:p>
            <a:r>
              <a:rPr lang="fa-IR" dirty="0"/>
              <a:t>ذکر: یادکردن</a:t>
            </a:r>
          </a:p>
          <a:p>
            <a:r>
              <a:rPr lang="fa-IR" dirty="0" smtClean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شش</a:t>
            </a:r>
            <a:endParaRPr lang="fa-IR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/>
              <a:t>ملک مجاز از </a:t>
            </a:r>
            <a:r>
              <a:rPr lang="fa-IR" dirty="0" smtClean="0"/>
              <a:t>خدا</a:t>
            </a:r>
            <a:endParaRPr lang="fa-IR" dirty="0"/>
          </a:p>
          <a:p>
            <a:r>
              <a:rPr lang="fa-IR" dirty="0"/>
              <a:t>اشاره به آیات سوره «حمد»:</a:t>
            </a:r>
            <a:r>
              <a:rPr lang="en-US" dirty="0"/>
              <a:t> </a:t>
            </a:r>
            <a:r>
              <a:rPr lang="fa-IR" dirty="0"/>
              <a:t>تلمیح 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/>
              <a:t>ای پادشاه روز جزا، من تنها ذکر تو را می­گویم و تو را ستایش می­کنم چرا که تنها تو پاک و </a:t>
            </a:r>
            <a:r>
              <a:rPr lang="fa-IR" dirty="0" smtClean="0"/>
              <a:t>منزه </a:t>
            </a:r>
            <a:r>
              <a:rPr lang="fa-IR" dirty="0"/>
              <a:t>و خداوند هستی و تنها به راهی می‌روم که تو آن راه را به من نشان می­­دهی. (تو راهنمای من هستی.)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ar-SA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«اِعمَلوا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آلَ داوُدَ شُکراً و قلیلُ مِن عِبادِیَ الشکُور</a:t>
            </a:r>
            <a:r>
              <a:rPr lang="ar-SA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.» </a:t>
            </a:r>
            <a:endParaRPr lang="ar-SA" sz="20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دعوت به شکرگزاری </a:t>
            </a:r>
            <a:endParaRPr lang="fa-IR" dirty="0"/>
          </a:p>
          <a:p>
            <a:r>
              <a:rPr lang="ar-SA" dirty="0"/>
              <a:t>کم بودن شکرگزاران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32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بنده همان به که ز تقصیر خویش             عذر به درگاه خدای آورد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032567" y="3060741"/>
            <a:ext cx="4112249" cy="2754406"/>
          </a:xfrm>
        </p:spPr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تقصیر: گناه، کوتاهی، کوتاهی کردن 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دو</a:t>
            </a:r>
            <a:endParaRPr lang="fa-IR" dirty="0">
              <a:solidFill>
                <a:srgbClr val="FF0000"/>
              </a:solidFill>
            </a:endParaRPr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حذف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«است» در مصراع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اول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به قرینه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معنوی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به،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: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جناس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ناهمسان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تکرار 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ص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امت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«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ب»: واج‌آرایی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عذر کوتاهی در شکرگزاری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35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ورنه سزاوار خداوندی اش		کس نتواند که به جای آورد</a:t>
            </a:r>
            <a:endParaRPr lang="ar-SA" sz="20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سزاوار: شایسته</a:t>
            </a:r>
          </a:p>
          <a:p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به جای آورد: ادا کند</a:t>
            </a:r>
          </a:p>
          <a:p>
            <a:r>
              <a:rPr lang="fa-IR" dirty="0"/>
              <a:t>تعداد جمله: </a:t>
            </a:r>
            <a:r>
              <a:rPr lang="fa-IR" dirty="0">
                <a:solidFill>
                  <a:srgbClr val="FF0000"/>
                </a:solidFill>
              </a:rPr>
              <a:t>دو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به جای آوردن کنایه از انجام دادن</a:t>
            </a:r>
          </a:p>
          <a:p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تکرار 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مصوت«ا»: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واج‌آرایی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عجز انسان از </a:t>
            </a: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شکرگزاری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28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96438" y="3073463"/>
            <a:ext cx="9778028" cy="2467653"/>
          </a:xfrm>
        </p:spPr>
        <p:txBody>
          <a:bodyPr/>
          <a:lstStyle/>
          <a:p>
            <a:r>
              <a:rPr lang="ar-SA" dirty="0"/>
              <a:t>خوان: سفره، سفره فراخ و گشاده</a:t>
            </a:r>
            <a:endParaRPr lang="fa-IR" dirty="0"/>
          </a:p>
          <a:p>
            <a:r>
              <a:rPr lang="ar-SA" dirty="0"/>
              <a:t>بی</a:t>
            </a:r>
            <a:r>
              <a:rPr lang="fa-IR" dirty="0"/>
              <a:t>‌</a:t>
            </a:r>
            <a:r>
              <a:rPr lang="ar-SA" dirty="0" smtClean="0"/>
              <a:t>دریغ: </a:t>
            </a:r>
            <a:r>
              <a:rPr lang="ar-SA" dirty="0"/>
              <a:t>بی</a:t>
            </a:r>
            <a:r>
              <a:rPr lang="fa-IR" dirty="0"/>
              <a:t>‌</a:t>
            </a:r>
            <a:r>
              <a:rPr lang="ar-SA" dirty="0"/>
              <a:t>مضایقه </a:t>
            </a:r>
            <a:endParaRPr lang="fa-IR" dirty="0"/>
          </a:p>
          <a:p>
            <a:r>
              <a:rPr lang="ar-SA" dirty="0"/>
              <a:t>ناموس: شرف و آبرو </a:t>
            </a:r>
            <a:endParaRPr lang="fa-IR" dirty="0"/>
          </a:p>
          <a:p>
            <a:r>
              <a:rPr lang="ar-SA" dirty="0"/>
              <a:t>فاحش: آشکار، واضح </a:t>
            </a:r>
            <a:endParaRPr lang="fa-IR" dirty="0"/>
          </a:p>
          <a:p>
            <a:r>
              <a:rPr lang="ar-SA" dirty="0" smtClean="0"/>
              <a:t>وظیفه:مقرری</a:t>
            </a:r>
            <a:r>
              <a:rPr lang="ar-SA" dirty="0"/>
              <a:t>، وجه معاش</a:t>
            </a:r>
            <a:endParaRPr lang="fa-IR" dirty="0"/>
          </a:p>
          <a:p>
            <a:r>
              <a:rPr lang="ar-SA" dirty="0"/>
              <a:t>نوع «را»: حرف اضافه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1063487" y="1595774"/>
            <a:ext cx="10108096" cy="990950"/>
          </a:xfrm>
        </p:spPr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باران رحمت بی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حسابش همه را رسیده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خوان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نعمت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بی</a:t>
            </a:r>
            <a:r>
              <a:rPr lang="fa-IR" dirty="0">
                <a:solidFill>
                  <a:srgbClr val="FF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دریغش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همه جا کشیده. پرده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ناموس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بندگان به گناه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فاحش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ندرد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وظیفه روزی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به خطای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منکر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نبرد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1630015" y="3324492"/>
            <a:ext cx="4191773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روزی: رزق، مقدار خوراک یا وجه معاش که هرکس روزانه به دست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آورد یا به او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رسد؛ وظیفه روزی، رزق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معین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و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مقرر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منکر: زشت و ناپسند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نوع «را»: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حرف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اضافه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97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باران رحمت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حسابش همه را </a:t>
            </a:r>
            <a:r>
              <a:rPr lang="ar-SA" dirty="0">
                <a:solidFill>
                  <a:srgbClr val="00B0F0"/>
                </a:solidFill>
                <a:ea typeface="Times New Roman" panose="02020603050405020304" pitchFamily="18" charset="0"/>
              </a:rPr>
              <a:t>رسیده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خوان نعمت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دریغش همه جا </a:t>
            </a:r>
            <a:r>
              <a:rPr lang="ar-SA" dirty="0">
                <a:solidFill>
                  <a:srgbClr val="00B0F0"/>
                </a:solidFill>
                <a:ea typeface="Times New Roman" panose="02020603050405020304" pitchFamily="18" charset="0"/>
              </a:rPr>
              <a:t>کشیده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.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پرده ناموس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بندگان به گناه فاحش ندرد و وظیفه روزی به خطای منکر نبرد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باران رحمت، خوان نعمت، پرده </a:t>
            </a:r>
            <a:r>
              <a:rPr lang="ar-SA" dirty="0" smtClean="0"/>
              <a:t>ناموس: </a:t>
            </a:r>
            <a:r>
              <a:rPr lang="ar-SA" dirty="0"/>
              <a:t>اضافه تشبیهی</a:t>
            </a:r>
            <a:endParaRPr lang="fa-IR" dirty="0"/>
          </a:p>
          <a:p>
            <a:r>
              <a:rPr lang="ar-SA" dirty="0"/>
              <a:t>«</a:t>
            </a:r>
            <a:r>
              <a:rPr lang="ar-SA" dirty="0" smtClean="0"/>
              <a:t>رسیده، </a:t>
            </a:r>
            <a:r>
              <a:rPr lang="ar-SA" dirty="0"/>
              <a:t>کشیده»، «ندرد، </a:t>
            </a:r>
            <a:r>
              <a:rPr lang="ar-SA" dirty="0" smtClean="0"/>
              <a:t>نبرد»: </a:t>
            </a:r>
            <a:r>
              <a:rPr lang="ar-SA" dirty="0"/>
              <a:t>سجع</a:t>
            </a:r>
            <a:endParaRPr lang="fa-IR" dirty="0"/>
          </a:p>
          <a:p>
            <a:r>
              <a:rPr lang="ar-SA" dirty="0"/>
              <a:t>پرده دریدن کنایه از بی</a:t>
            </a:r>
            <a:r>
              <a:rPr lang="fa-IR" dirty="0"/>
              <a:t>‌</a:t>
            </a:r>
            <a:r>
              <a:rPr lang="ar-SA" dirty="0"/>
              <a:t>آبروکردن و رسوا نمودن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1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باران رحمت بی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حسابش همه را رسیده و خوان نعمت بی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دریغش همه جا کشیده. پرده ناموس بندگان به گناه فاحش ندرد و وظیفه روزی به خطای منکر نبرد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فراگیر بودن رحمت خدا </a:t>
            </a:r>
            <a:endParaRPr lang="fa-IR"/>
          </a:p>
          <a:p>
            <a:r>
              <a:rPr lang="ar-SA"/>
              <a:t>فراگیر بودن نعمت خدا</a:t>
            </a:r>
            <a:endParaRPr lang="fa-IR"/>
          </a:p>
          <a:p>
            <a:r>
              <a:rPr lang="ar-SA"/>
              <a:t>عیب</a:t>
            </a:r>
            <a:r>
              <a:rPr lang="fa-IR"/>
              <a:t>‌</a:t>
            </a:r>
            <a:r>
              <a:rPr lang="ar-SA"/>
              <a:t>پوشی خدا </a:t>
            </a:r>
            <a:endParaRPr lang="fa-IR"/>
          </a:p>
          <a:p>
            <a:r>
              <a:rPr lang="ar-SA"/>
              <a:t>عام بودن روزی خدا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940824" y="3050802"/>
            <a:ext cx="4191773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5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فراش: فرش</a:t>
            </a:r>
            <a:r>
              <a:rPr lang="fa-IR" dirty="0"/>
              <a:t>‌</a:t>
            </a:r>
            <a:r>
              <a:rPr lang="ar-SA" dirty="0"/>
              <a:t>گستر، گسترنده فرش</a:t>
            </a:r>
            <a:endParaRPr lang="fa-IR" dirty="0"/>
          </a:p>
          <a:p>
            <a:r>
              <a:rPr lang="ar-SA" dirty="0"/>
              <a:t>بادصبا: باد</a:t>
            </a:r>
            <a:r>
              <a:rPr lang="fa-IR" dirty="0"/>
              <a:t> </a:t>
            </a:r>
            <a:r>
              <a:rPr lang="ar-SA" dirty="0"/>
              <a:t>صبحگاهی</a:t>
            </a:r>
            <a:endParaRPr lang="fa-IR" dirty="0"/>
          </a:p>
          <a:p>
            <a:r>
              <a:rPr lang="ar-SA" dirty="0"/>
              <a:t>دایه: زنی که به جای مادر به کودک شیر می</a:t>
            </a:r>
            <a:r>
              <a:rPr lang="fa-IR" dirty="0"/>
              <a:t>‌</a:t>
            </a:r>
            <a:r>
              <a:rPr lang="ar-SA" dirty="0"/>
              <a:t>دهد یا از او پرستاری می</a:t>
            </a:r>
            <a:r>
              <a:rPr lang="fa-IR" dirty="0"/>
              <a:t>‌</a:t>
            </a:r>
            <a:r>
              <a:rPr lang="ar-SA" dirty="0"/>
              <a:t>کند</a:t>
            </a:r>
            <a:r>
              <a:rPr lang="fa-IR" dirty="0"/>
              <a:t>.</a:t>
            </a:r>
          </a:p>
          <a:p>
            <a:r>
              <a:rPr lang="ar-SA" dirty="0"/>
              <a:t>بنات: ج بنت، دختران</a:t>
            </a:r>
            <a:endParaRPr lang="fa-IR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فراش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باد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صبا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را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گفته تا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فرش زمردین بگسترد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دایه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ابر بهاری را فرموده تا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بنات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نبات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در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مهد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زمین بپرورد.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1486" y="3218321"/>
            <a:ext cx="4390555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نبات: گیاه، رُستنی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مهد: گهواره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نوع «را»: حرف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اضافه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00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فراش باد صبا راگفته تا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فرش زمردین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بگسترد و دایه ابر بهاری را فرموده تا بنات نبات در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مهد زمین بپرورد.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فراش باد صبا، دایه</a:t>
            </a:r>
            <a:r>
              <a:rPr lang="fa-IR" dirty="0"/>
              <a:t>‌</a:t>
            </a:r>
            <a:r>
              <a:rPr lang="ar-SA" dirty="0"/>
              <a:t> ابر، بنات نبات، مهد زمین: اضافه تشبیهی </a:t>
            </a:r>
            <a:endParaRPr lang="fa-IR" dirty="0"/>
          </a:p>
          <a:p>
            <a:r>
              <a:rPr lang="ar-SA" dirty="0"/>
              <a:t>فرش زمردین استعاره از سبزه و گیاه</a:t>
            </a:r>
            <a:endParaRPr lang="fa-IR" dirty="0"/>
          </a:p>
          <a:p>
            <a:r>
              <a:rPr lang="ar-SA" dirty="0"/>
              <a:t> به باد صبا گفته</a:t>
            </a:r>
            <a:r>
              <a:rPr lang="fa-IR" dirty="0"/>
              <a:t>/</a:t>
            </a:r>
            <a:r>
              <a:rPr lang="ar-SA" dirty="0"/>
              <a:t>به ابر بهاری فرموده: استعاره (تشخیص) </a:t>
            </a:r>
            <a:endParaRPr lang="fa-IR" dirty="0"/>
          </a:p>
          <a:p>
            <a:r>
              <a:rPr lang="ar-SA" dirty="0"/>
              <a:t>بگسترد، بپرورد: سجع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06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فراش باد صبا راگفته تا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فرش زمردین بگسترد و دایه ابر بهاری را فرموده تا بنات نبات در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مهد زمین بپرورد.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آراستگی طبیعت از خدا </a:t>
            </a:r>
            <a:endParaRPr lang="fa-IR" dirty="0"/>
          </a:p>
          <a:p>
            <a:r>
              <a:rPr lang="ar-SA" dirty="0"/>
              <a:t>صفت پروردگاری خدا</a:t>
            </a:r>
            <a:endParaRPr lang="fa-IR" dirty="0"/>
          </a:p>
          <a:p>
            <a:r>
              <a:rPr lang="ar-SA" dirty="0"/>
              <a:t>فرمانروایی خدا بر جهان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67796" y="3361698"/>
            <a:ext cx="5020888" cy="2467653"/>
          </a:xfrm>
        </p:spPr>
        <p:txBody>
          <a:bodyPr/>
          <a:lstStyle/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خلعت: جامه یا پارچه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ای که بزرگی به کسی پوشاند یا ببخشد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/>
              <a:t>قدوم: آمدن  </a:t>
            </a:r>
            <a:endParaRPr lang="fa-IR" sz="1400" dirty="0"/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موسم: فصل، هنگام، زمان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ربیع: بهار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 smtClean="0"/>
              <a:t>عصاره</a:t>
            </a:r>
            <a:r>
              <a:rPr lang="ar-SA" sz="1400" dirty="0"/>
              <a:t>: آبی</a:t>
            </a:r>
            <a:r>
              <a:rPr lang="fa-IR" sz="1400" dirty="0"/>
              <a:t> </a:t>
            </a:r>
            <a:r>
              <a:rPr lang="ar-SA" sz="1400" dirty="0"/>
              <a:t>که از فشردن میوه یا چیز دیگر به دست می</a:t>
            </a:r>
            <a:r>
              <a:rPr lang="fa-IR" sz="1400" dirty="0"/>
              <a:t>‌</a:t>
            </a:r>
            <a:r>
              <a:rPr lang="ar-SA" sz="1400" dirty="0"/>
              <a:t>آید؛ افشرده، شیر</a:t>
            </a:r>
            <a:endParaRPr lang="fa-IR" sz="1400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درختان را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خلعت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نوروزی </a:t>
            </a:r>
            <a:r>
              <a:rPr lang="ar-SA" dirty="0">
                <a:ea typeface="Times New Roman" panose="02020603050405020304" pitchFamily="18" charset="0"/>
              </a:rPr>
              <a:t>قبای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سبز ورق دربرگرفته و اطفال شاخ را به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قدوم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موسم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ربیع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کلاه شکوفه بر سر نهاده.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عصاره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تاکی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به قدرت او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شهد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فایق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شده و تخم خرمایی به تربیتش نخل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باسق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گشته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797670" y="3218321"/>
            <a:ext cx="5298329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تاک: درخت انگور، رَز 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 smtClean="0"/>
              <a:t>شهد</a:t>
            </a:r>
            <a:r>
              <a:rPr lang="ar-SA" sz="1400" dirty="0"/>
              <a:t>: عسل، شهد فایق، عسل خالص</a:t>
            </a:r>
            <a:endParaRPr lang="fa-IR" sz="1400" dirty="0"/>
          </a:p>
          <a:p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ورق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: برگ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فایق: برگزیده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/>
              <a:t>باسق: بلند</a:t>
            </a:r>
            <a:r>
              <a:rPr lang="fa-IR" dirty="0"/>
              <a:t> </a:t>
            </a:r>
          </a:p>
          <a:p>
            <a:r>
              <a:rPr lang="ar-SA" dirty="0"/>
              <a:t>حذفِ« است» به قرینه معنوی </a:t>
            </a:r>
          </a:p>
          <a:p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59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73315" y="1903887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 ملکا ذکر تو گویم که تو پاکی و خدایی    نروم جز به همان ره که توام راه نمایی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مالک یوم­ </a:t>
            </a:r>
            <a:r>
              <a:rPr lang="fa-IR" dirty="0" smtClean="0"/>
              <a:t>الدّین </a:t>
            </a:r>
            <a:endParaRPr lang="fa-IR" dirty="0"/>
          </a:p>
          <a:p>
            <a:r>
              <a:rPr lang="fa-IR" dirty="0"/>
              <a:t>سبحان ­الله</a:t>
            </a:r>
          </a:p>
          <a:p>
            <a:r>
              <a:rPr lang="fa-IR" dirty="0"/>
              <a:t>اهدنا الصّراط المستقیم</a:t>
            </a:r>
            <a:endParaRPr lang="en-US" dirty="0"/>
          </a:p>
          <a:p>
            <a:endParaRPr lang="fa-IR" dirty="0"/>
          </a:p>
          <a:p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8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023730" y="1595774"/>
            <a:ext cx="9961283" cy="990950"/>
          </a:xfrm>
        </p:spPr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درختان را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به خلعت نوروزی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قبای سبز ورق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دربرگرفته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اطفال شاخ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را به قدوم موسم ربیع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کلاه شکوفه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بر سر نهاده. عصاره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تاکی به قدرت او شهد فایق شده و تخم خرمایی به تربیتش نخل باسق گشته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قبای ورق، اطفال شاخ، کلاه شکوفه: اضافه تشبیهی </a:t>
            </a:r>
            <a:endParaRPr lang="fa-IR" dirty="0"/>
          </a:p>
          <a:p>
            <a:r>
              <a:rPr lang="ar-SA" dirty="0"/>
              <a:t>خلعت نوروزی استعاره از سبزی و </a:t>
            </a:r>
            <a:r>
              <a:rPr lang="ar-SA" dirty="0" smtClean="0"/>
              <a:t>خرمی </a:t>
            </a:r>
            <a:endParaRPr lang="fa-IR" dirty="0"/>
          </a:p>
          <a:p>
            <a:r>
              <a:rPr lang="ar-SA" dirty="0"/>
              <a:t>نسبت دادن «قدوم: قدم نهادن» به ربیع: استعاره </a:t>
            </a:r>
            <a:r>
              <a:rPr lang="ar-SA" dirty="0" smtClean="0"/>
              <a:t>(تشخیص)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درختان را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به خلعت نوروزی قبای سبز ورق دربرگرفته و اطفال شاخ را به قدوم موسم ربیع کلاه شکوفه بر سر نهاده. عصاره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تاکی به قدرت او شهد فایق شده و تخم خرمایی به تربیتش نخل باسق گشته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آراستگی طبیعت از خدا </a:t>
            </a:r>
            <a:endParaRPr lang="fa-IR"/>
          </a:p>
          <a:p>
            <a:r>
              <a:rPr lang="ar-SA"/>
              <a:t>صفت پروردگاری خدا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29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سه</a:t>
            </a:r>
            <a:endParaRPr lang="fa-IR" dirty="0">
              <a:solidFill>
                <a:srgbClr val="FF0000"/>
              </a:solidFill>
            </a:endParaRPr>
          </a:p>
          <a:p>
            <a:r>
              <a:rPr lang="ar-SA" dirty="0" smtClean="0"/>
              <a:t>ابر</a:t>
            </a:r>
            <a:r>
              <a:rPr lang="ar-SA" dirty="0"/>
              <a:t>، تو: نهاد </a:t>
            </a:r>
            <a:endParaRPr lang="fa-IR" dirty="0"/>
          </a:p>
          <a:p>
            <a:r>
              <a:rPr lang="ar-SA" dirty="0"/>
              <a:t> باد، مه، خورشید، فلک: معطوف به نهاد /کار: مسند/ نانی: مفعول/ کف، غفلت: </a:t>
            </a:r>
            <a:r>
              <a:rPr lang="ar-SA" dirty="0" smtClean="0"/>
              <a:t>متمم </a:t>
            </a:r>
            <a:endParaRPr lang="fa-IR" dirty="0"/>
          </a:p>
          <a:p>
            <a:r>
              <a:rPr lang="ar-SA" dirty="0"/>
              <a:t>مرجع ضمیر</a:t>
            </a:r>
            <a:r>
              <a:rPr lang="fa-IR" dirty="0"/>
              <a:t> </a:t>
            </a:r>
            <a:r>
              <a:rPr lang="ar-SA" dirty="0"/>
              <a:t>«تو»: انسان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01307" y="1784616"/>
            <a:ext cx="9778028" cy="990950"/>
          </a:xfrm>
        </p:spPr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ابر و باد و مه و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خورشید و فلک در کارند        تا تو نانی به کف آری و به غفلت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نخوری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537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61550" y="1784616"/>
            <a:ext cx="9778028" cy="990950"/>
          </a:xfrm>
        </p:spPr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ابر و باد و مه و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خورشید و فلک در کارند        تا تو </a:t>
            </a:r>
            <a:r>
              <a:rPr lang="ar-SA" sz="2000" dirty="0">
                <a:solidFill>
                  <a:srgbClr val="FF0000"/>
                </a:solidFill>
                <a:ea typeface="Times New Roman" panose="02020603050405020304" pitchFamily="18" charset="0"/>
              </a:rPr>
              <a:t>نانی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به </a:t>
            </a:r>
            <a:r>
              <a:rPr lang="ar-SA" sz="2000" dirty="0">
                <a:solidFill>
                  <a:srgbClr val="FF0000"/>
                </a:solidFill>
                <a:ea typeface="Times New Roman" panose="02020603050405020304" pitchFamily="18" charset="0"/>
              </a:rPr>
              <a:t>کف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آری و به غفلت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نخوری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ابر </a:t>
            </a:r>
            <a:r>
              <a:rPr lang="ar-SA" dirty="0"/>
              <a:t>و باد و مه و</a:t>
            </a:r>
            <a:r>
              <a:rPr lang="fa-IR" dirty="0"/>
              <a:t> </a:t>
            </a:r>
            <a:r>
              <a:rPr lang="ar-SA" dirty="0"/>
              <a:t>خورشید و فلک مجاز از </a:t>
            </a:r>
            <a:r>
              <a:rPr lang="ar-SA" dirty="0" smtClean="0"/>
              <a:t>کل </a:t>
            </a:r>
            <a:r>
              <a:rPr lang="ar-SA" dirty="0"/>
              <a:t>هستی و آفرینش</a:t>
            </a:r>
            <a:endParaRPr lang="fa-IR" dirty="0"/>
          </a:p>
          <a:p>
            <a:r>
              <a:rPr lang="ar-SA" dirty="0"/>
              <a:t>نان مجاز از رزق و </a:t>
            </a:r>
            <a:r>
              <a:rPr lang="ar-SA" dirty="0" smtClean="0"/>
              <a:t>روزی</a:t>
            </a:r>
            <a:endParaRPr lang="en-US" dirty="0"/>
          </a:p>
          <a:p>
            <a:r>
              <a:rPr lang="fa-IR" dirty="0" smtClean="0"/>
              <a:t>نان به کف آوردن کنایه از به دست آوردن رزق و روزی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340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11854" y="1784616"/>
            <a:ext cx="9778028" cy="990950"/>
          </a:xfrm>
        </p:spPr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ابر و باد و مه و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خورشید و فلک در کارند        تا تو نانی به کف آری و به غفلت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نخوری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در </a:t>
            </a:r>
            <a:r>
              <a:rPr lang="ar-SA" dirty="0"/>
              <a:t>خدمت </a:t>
            </a:r>
            <a:r>
              <a:rPr lang="ar-SA" dirty="0" smtClean="0"/>
              <a:t>انسان</a:t>
            </a:r>
            <a:r>
              <a:rPr lang="fa-IR" dirty="0" smtClean="0"/>
              <a:t> بودن </a:t>
            </a:r>
            <a:r>
              <a:rPr lang="ar-SA" dirty="0" smtClean="0"/>
              <a:t> </a:t>
            </a:r>
            <a:r>
              <a:rPr lang="fa-IR" dirty="0"/>
              <a:t>تمام </a:t>
            </a:r>
            <a:r>
              <a:rPr lang="ar-SA" dirty="0"/>
              <a:t>پدیده</a:t>
            </a:r>
            <a:r>
              <a:rPr lang="fa-IR" dirty="0"/>
              <a:t>‌</a:t>
            </a:r>
            <a:r>
              <a:rPr lang="ar-SA" dirty="0"/>
              <a:t>ها</a:t>
            </a:r>
            <a:r>
              <a:rPr lang="fa-IR" dirty="0"/>
              <a:t> </a:t>
            </a:r>
          </a:p>
          <a:p>
            <a:r>
              <a:rPr lang="ar-SA" dirty="0"/>
              <a:t>کسب روزی</a:t>
            </a:r>
            <a:r>
              <a:rPr lang="fa-IR" dirty="0"/>
              <a:t>‌ </a:t>
            </a:r>
            <a:r>
              <a:rPr lang="fa-IR" dirty="0" smtClean="0"/>
              <a:t>و استفاده از آن </a:t>
            </a:r>
            <a:r>
              <a:rPr lang="ar-SA" dirty="0" smtClean="0"/>
              <a:t>بدون غفل</a:t>
            </a:r>
            <a:r>
              <a:rPr lang="fa-IR" dirty="0" smtClean="0"/>
              <a:t>ت (</a:t>
            </a:r>
            <a:r>
              <a:rPr lang="fa-IR" dirty="0" smtClean="0">
                <a:solidFill>
                  <a:srgbClr val="FF0000"/>
                </a:solidFill>
              </a:rPr>
              <a:t>دوری از غفلت</a:t>
            </a:r>
            <a:r>
              <a:rPr lang="fa-IR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/>
              <a:t>همـه از بهر تو سرگشتـه و فرمانبـردار </a:t>
            </a:r>
            <a:r>
              <a:rPr lang="fa-IR" sz="2000" dirty="0"/>
              <a:t>  	 </a:t>
            </a:r>
            <a:r>
              <a:rPr lang="ar-SA" sz="2000" dirty="0"/>
              <a:t>شـرط انصاف نباشد که تو فرمان نبـری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از بهر: به خاطر، برای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سه</a:t>
            </a:r>
            <a:endParaRPr lang="fa-IR" dirty="0">
              <a:solidFill>
                <a:srgbClr val="FF0000"/>
              </a:solidFill>
            </a:endParaRPr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مرجع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ضمیر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«تو» در هر دو مصراع: انسان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تو: تکرار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تکرار صامت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های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«ر، ن»: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واج‌آرایی</a:t>
            </a:r>
            <a:endParaRPr lang="fa-IR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فرمانبردار، فرمانبری: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اشتقاق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تمام آفرینش به خاطر تو مطیع و فرمانبردار هسـتـنـد، منصفانه نیست که تو از خداوند فرمانبردار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نکنی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78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1854" y="1784616"/>
            <a:ext cx="9778028" cy="990950"/>
          </a:xfrm>
        </p:spPr>
        <p:txBody>
          <a:bodyPr/>
          <a:lstStyle/>
          <a:p>
            <a:r>
              <a:rPr lang="ar-SA" sz="2000" dirty="0"/>
              <a:t>همـه از بهر تو سرگشتـه و فرمانبـردار </a:t>
            </a:r>
            <a:r>
              <a:rPr lang="fa-IR" sz="2000" dirty="0"/>
              <a:t>  	 </a:t>
            </a:r>
            <a:r>
              <a:rPr lang="ar-SA" sz="2000" dirty="0"/>
              <a:t>شـرط انصاف نباشد که تو فرمان نبـری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شرافت انسان بر پدیده</a:t>
            </a:r>
            <a:r>
              <a:rPr lang="fa-IR" dirty="0"/>
              <a:t>‌</a:t>
            </a:r>
            <a:r>
              <a:rPr lang="ar-SA" dirty="0" smtClean="0"/>
              <a:t>ه</a:t>
            </a:r>
            <a:r>
              <a:rPr lang="fa-IR" dirty="0" smtClean="0"/>
              <a:t>ا</a:t>
            </a:r>
            <a:endParaRPr lang="fa-IR" dirty="0"/>
          </a:p>
          <a:p>
            <a:r>
              <a:rPr lang="ar-SA" dirty="0"/>
              <a:t>فرمانبرداری پدیده</a:t>
            </a:r>
            <a:r>
              <a:rPr lang="fa-IR" dirty="0"/>
              <a:t>‌</a:t>
            </a:r>
            <a:r>
              <a:rPr lang="ar-SA" dirty="0"/>
              <a:t>ها به خاطر انسان </a:t>
            </a:r>
            <a:endParaRPr lang="fa-IR" dirty="0"/>
          </a:p>
          <a:p>
            <a:r>
              <a:rPr lang="ar-SA" dirty="0"/>
              <a:t>دعوت به فرمانبرداری انسان از خدا</a:t>
            </a:r>
            <a:endParaRPr lang="fa-IR" alt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94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خبر: حدیث </a:t>
            </a:r>
            <a:endParaRPr lang="fa-IR" dirty="0"/>
          </a:p>
          <a:p>
            <a:r>
              <a:rPr lang="ar-SA" dirty="0"/>
              <a:t>کاینات: ج کاینه، همه موجودات جهان </a:t>
            </a:r>
            <a:endParaRPr lang="fa-IR" dirty="0"/>
          </a:p>
          <a:p>
            <a:r>
              <a:rPr lang="ar-SA" dirty="0"/>
              <a:t>مفخر: هرچه بدان فخر کنند و بنازند؛ مایه ناز وبزرگی</a:t>
            </a:r>
            <a:endParaRPr lang="fa-IR" dirty="0"/>
          </a:p>
          <a:p>
            <a:r>
              <a:rPr lang="ar-SA" dirty="0"/>
              <a:t>صفوت: برگزیده، برگزیده از افراد بشر </a:t>
            </a:r>
            <a:endParaRPr lang="fa-IR" dirty="0"/>
          </a:p>
          <a:p>
            <a:r>
              <a:rPr lang="ar-SA" dirty="0"/>
              <a:t>تتمه: </a:t>
            </a:r>
            <a:r>
              <a:rPr lang="ar-SA" dirty="0" smtClean="0"/>
              <a:t>باقی</a:t>
            </a:r>
            <a:r>
              <a:rPr lang="fa-IR" dirty="0" smtClean="0"/>
              <a:t>‌</a:t>
            </a:r>
            <a:r>
              <a:rPr lang="ar-SA" dirty="0" smtClean="0"/>
              <a:t>مانده</a:t>
            </a:r>
            <a:r>
              <a:rPr lang="ar-SA" dirty="0"/>
              <a:t>؛ تتمه دور زمان: مایه تمامی و کمال گردش روزگار، مایه تمامی و کمال دورِ زمان رسالت</a:t>
            </a:r>
            <a:r>
              <a:rPr lang="fa-IR" dirty="0"/>
              <a:t> </a:t>
            </a:r>
            <a:endParaRPr lang="ar-SA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64096" y="1595774"/>
            <a:ext cx="10020917" cy="990950"/>
          </a:xfrm>
        </p:spPr>
        <p:txBody>
          <a:bodyPr/>
          <a:lstStyle/>
          <a:p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در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خبر</a:t>
            </a: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 است از سرور کاینات مفخر موجودات و رحمت عالمیان و صفوت آدمیان و تتمه دور زمان محمد مصطفی ـ صلّی الله علیه و آله و سلّم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35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1033670" y="1595774"/>
            <a:ext cx="9951343" cy="990950"/>
          </a:xfrm>
        </p:spPr>
        <p:txBody>
          <a:bodyPr/>
          <a:lstStyle/>
          <a:p>
            <a:r>
              <a:rPr lang="ar-SA" dirty="0"/>
              <a:t>در خبر است از سرور کاینات مفخر موجودات و رحمت عالمیان و صفوت آدمیان و تتمه دور زمان محمد مصطفی ـ صلّی الله علیه و آله و سلّم ـ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مفخر، رحمت، صفوت، </a:t>
            </a:r>
            <a:r>
              <a:rPr lang="ar-SA" dirty="0" smtClean="0"/>
              <a:t>محمد </a:t>
            </a:r>
            <a:r>
              <a:rPr lang="ar-SA" dirty="0"/>
              <a:t>مصطفی: مراعات نظیر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5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در خبر است از سرور کاینات مفخر موجودات و رحمت عالمیان و صفوت آدمیان و تتمه دور زمان محمد مصطفی ـ </a:t>
            </a:r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صلّی </a:t>
            </a:r>
            <a:r>
              <a:rPr lang="ar-SA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</a:rPr>
              <a:t>الله علیه و آله و سلّم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ـ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والایی </a:t>
            </a:r>
            <a:r>
              <a:rPr lang="fa-IR" dirty="0" smtClean="0"/>
              <a:t>و بزرگی </a:t>
            </a:r>
            <a:r>
              <a:rPr lang="ar-SA" dirty="0" smtClean="0"/>
              <a:t>شخصیت </a:t>
            </a:r>
            <a:r>
              <a:rPr lang="ar-SA" dirty="0"/>
              <a:t>پیامبر</a:t>
            </a:r>
            <a:r>
              <a:rPr lang="fa-IR" dirty="0"/>
              <a:t> </a:t>
            </a:r>
            <a:r>
              <a:rPr lang="ar-SA" dirty="0"/>
              <a:t>(ص)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4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ستایش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000" dirty="0"/>
              <a:t> همه درگاه تو جویم همه از فضل تو پویم     همه توحید تو گویم که به توحید سزایی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فضل: بخشش، کرم </a:t>
            </a:r>
          </a:p>
          <a:p>
            <a:r>
              <a:rPr lang="fa-IR" dirty="0"/>
              <a:t>پویم (پوییدن): حرکت به سوی مقصدی برای به دست آوردن و جست‌و‌جوی چیزی، تلاش، رفتن سزا: سزاوار، شایسته، لایق</a:t>
            </a: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چهار</a:t>
            </a:r>
            <a:endParaRPr lang="fa-IR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/>
              <a:t>جویم، گویم، پویم: جناس ناهمسان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a-IR" dirty="0"/>
              <a:t>من همواره (فقط) به درگاه تو عبادت می­کنم و تنها از فضل و بخشش تو دارای حرکت و حیات و پویه هستم. (تنها در پی فضل و بخشش تو هستم.) همواره یگانگی تو را ستایش می­کنم چرا که تنها تو شایسته ستایش به یگانگی هستی.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91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619403" y="3361698"/>
            <a:ext cx="5527383" cy="2467653"/>
          </a:xfrm>
        </p:spPr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شَفیع: شفاعت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کننده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مُطاع: فرمانروا، اطاعت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شده، کسی که دیگری فرمان او را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بَرَد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</a:p>
          <a:p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نبی: پیامبر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کَریم: بخشنده </a:t>
            </a:r>
            <a:endParaRPr lang="fa-IR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368758" y="1784616"/>
            <a:ext cx="9778028" cy="990950"/>
          </a:xfrm>
        </p:spPr>
        <p:txBody>
          <a:bodyPr/>
          <a:lstStyle/>
          <a:p>
            <a:r>
              <a:rPr lang="ar-SA" sz="2000" dirty="0"/>
              <a:t>شَفیعٌ مُطاعٌ </a:t>
            </a:r>
            <a:r>
              <a:rPr lang="ar-SA" sz="2000" dirty="0" smtClean="0"/>
              <a:t>نَبِی</a:t>
            </a:r>
            <a:r>
              <a:rPr lang="fa-IR" sz="2000" dirty="0" smtClean="0"/>
              <a:t>ٌ</a:t>
            </a:r>
            <a:r>
              <a:rPr lang="ar-SA" sz="2000" dirty="0" smtClean="0"/>
              <a:t> کَریم</a:t>
            </a:r>
            <a:r>
              <a:rPr lang="fa-IR" sz="2000" dirty="0" smtClean="0"/>
              <a:t>ٌ</a:t>
            </a:r>
            <a:r>
              <a:rPr lang="ar-SA" sz="2000" dirty="0" smtClean="0"/>
              <a:t>              </a:t>
            </a:r>
            <a:r>
              <a:rPr lang="ar-SA" sz="2000" dirty="0"/>
              <a:t>قَسیمٌ جَسیمٌ نَسیمٌ وَسیمٌ</a:t>
            </a:r>
            <a:endParaRPr lang="en-US" sz="2000" dirty="0"/>
          </a:p>
        </p:txBody>
      </p:sp>
      <p:sp>
        <p:nvSpPr>
          <p:cNvPr id="11" name="Text Placeholder 9"/>
          <p:cNvSpPr txBox="1">
            <a:spLocks/>
          </p:cNvSpPr>
          <p:nvPr/>
        </p:nvSpPr>
        <p:spPr>
          <a:xfrm>
            <a:off x="1013791" y="3361698"/>
            <a:ext cx="4605612" cy="2241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ق</a:t>
            </a:r>
            <a:r>
              <a:rPr lang="ar-SA" dirty="0" smtClean="0"/>
              <a:t>سیم: صاحب</a:t>
            </a:r>
            <a:r>
              <a:rPr lang="fa-IR" dirty="0" smtClean="0"/>
              <a:t>‌</a:t>
            </a:r>
            <a:r>
              <a:rPr lang="ar-SA" dirty="0" smtClean="0"/>
              <a:t>جمال</a:t>
            </a:r>
            <a:endParaRPr lang="fa-IR" dirty="0" smtClean="0"/>
          </a:p>
          <a:p>
            <a:r>
              <a:rPr lang="fa-IR" dirty="0"/>
              <a:t>ج</a:t>
            </a:r>
            <a:r>
              <a:rPr lang="ar-SA" dirty="0"/>
              <a:t>سیم: خوش‌اندام</a:t>
            </a:r>
            <a:endParaRPr lang="fa-IR" dirty="0"/>
          </a:p>
          <a:p>
            <a:r>
              <a:rPr lang="ar-SA" dirty="0" smtClean="0"/>
              <a:t>نَسیم: خوشبو </a:t>
            </a:r>
            <a:endParaRPr lang="fa-IR" dirty="0" smtClean="0"/>
          </a:p>
          <a:p>
            <a:r>
              <a:rPr lang="ar-SA" dirty="0" smtClean="0"/>
              <a:t>وَسیم</a:t>
            </a:r>
            <a:r>
              <a:rPr lang="fa-IR" dirty="0"/>
              <a:t>:</a:t>
            </a:r>
            <a:r>
              <a:rPr lang="ar-SA" dirty="0"/>
              <a:t> دارای نشان پیامبری</a:t>
            </a:r>
          </a:p>
          <a:p>
            <a:endParaRPr lang="ar-SA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85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1068224" y="1784616"/>
            <a:ext cx="9778028" cy="990950"/>
          </a:xfrm>
        </p:spPr>
        <p:txBody>
          <a:bodyPr/>
          <a:lstStyle/>
          <a:p>
            <a:r>
              <a:rPr lang="ar-SA" sz="2000" dirty="0"/>
              <a:t>شَفیعٌ مُطاعٌ </a:t>
            </a:r>
            <a:r>
              <a:rPr lang="ar-SA" sz="2000" dirty="0" smtClean="0"/>
              <a:t>نَبِی</a:t>
            </a:r>
            <a:r>
              <a:rPr lang="fa-IR" sz="2000" dirty="0" smtClean="0"/>
              <a:t>ٌّ</a:t>
            </a:r>
            <a:r>
              <a:rPr lang="ar-SA" sz="2000" dirty="0" smtClean="0"/>
              <a:t> کَریم</a:t>
            </a:r>
            <a:r>
              <a:rPr lang="fa-IR" sz="2000" dirty="0" smtClean="0"/>
              <a:t>ٌ</a:t>
            </a:r>
            <a:r>
              <a:rPr lang="ar-SA" sz="2000" dirty="0" smtClean="0"/>
              <a:t>             </a:t>
            </a:r>
            <a:r>
              <a:rPr lang="ar-SA" sz="2000" dirty="0"/>
              <a:t>قَسیمٌ جَسیمٌ نَسیمٌ وَسیمٌ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85411" y="3361698"/>
            <a:ext cx="5099602" cy="2467653"/>
          </a:xfrm>
        </p:spPr>
        <p:txBody>
          <a:bodyPr/>
          <a:lstStyle/>
          <a:p>
            <a:r>
              <a:rPr lang="ar-SA" dirty="0"/>
              <a:t>قسیم، جسیم، </a:t>
            </a:r>
            <a:r>
              <a:rPr lang="ar-SA" dirty="0" smtClean="0"/>
              <a:t>نسیم، </a:t>
            </a:r>
            <a:r>
              <a:rPr lang="ar-SA" dirty="0"/>
              <a:t>وسیم: </a:t>
            </a:r>
            <a:r>
              <a:rPr lang="ar-SA" dirty="0" smtClean="0"/>
              <a:t>جناس </a:t>
            </a:r>
            <a:r>
              <a:rPr lang="ar-SA" dirty="0"/>
              <a:t>ناهمسان</a:t>
            </a:r>
            <a:endParaRPr lang="fa-IR" dirty="0"/>
          </a:p>
          <a:p>
            <a:r>
              <a:rPr lang="ar-SA" dirty="0"/>
              <a:t>هم</a:t>
            </a:r>
            <a:r>
              <a:rPr lang="fa-IR" dirty="0"/>
              <a:t>‌</a:t>
            </a:r>
            <a:r>
              <a:rPr lang="ar-SA" dirty="0"/>
              <a:t>وزنی واژگان دو مصراع به صورت دو به دو: </a:t>
            </a:r>
            <a:r>
              <a:rPr lang="ar-SA" dirty="0">
                <a:solidFill>
                  <a:srgbClr val="FF0000"/>
                </a:solidFill>
              </a:rPr>
              <a:t>ترصیع</a:t>
            </a:r>
            <a:r>
              <a:rPr lang="ar-S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822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1068224" y="1864131"/>
            <a:ext cx="9778028" cy="990950"/>
          </a:xfrm>
        </p:spPr>
        <p:txBody>
          <a:bodyPr/>
          <a:lstStyle/>
          <a:p>
            <a:r>
              <a:rPr lang="ar-SA" sz="2000" dirty="0"/>
              <a:t>شَفیعٌ مُطاعٌ نَبِیًّ کَریمً              قَسیمٌ جَسیمٌ نَسیمٌ وَسیمٌ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او شفاعت</a:t>
            </a:r>
            <a:r>
              <a:rPr lang="fa-IR" dirty="0" smtClean="0"/>
              <a:t>‌</a:t>
            </a:r>
            <a:r>
              <a:rPr lang="ar-SA" dirty="0" smtClean="0"/>
              <a:t>کننده</a:t>
            </a:r>
            <a:r>
              <a:rPr lang="ar-SA" dirty="0"/>
              <a:t>، فرمانروا، پیام</a:t>
            </a:r>
            <a:r>
              <a:rPr lang="fa-IR" dirty="0"/>
              <a:t>‌</a:t>
            </a:r>
            <a:r>
              <a:rPr lang="ar-SA" dirty="0"/>
              <a:t>آور، بخشنده، صاحب</a:t>
            </a:r>
            <a:r>
              <a:rPr lang="fa-IR" dirty="0"/>
              <a:t>‌</a:t>
            </a:r>
            <a:r>
              <a:rPr lang="ar-SA" dirty="0"/>
              <a:t>جمال، خوش</a:t>
            </a:r>
            <a:r>
              <a:rPr lang="fa-IR" dirty="0"/>
              <a:t>‌</a:t>
            </a:r>
            <a:r>
              <a:rPr lang="ar-SA" dirty="0"/>
              <a:t>اندام، خوش</a:t>
            </a:r>
            <a:r>
              <a:rPr lang="fa-IR" dirty="0"/>
              <a:t>‌</a:t>
            </a:r>
            <a:r>
              <a:rPr lang="ar-SA" dirty="0"/>
              <a:t>بو و دارای نشان پیامبری است</a:t>
            </a:r>
            <a:r>
              <a:rPr lang="fa-I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99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1068224" y="1784616"/>
            <a:ext cx="9778028" cy="990950"/>
          </a:xfrm>
        </p:spPr>
        <p:txBody>
          <a:bodyPr/>
          <a:lstStyle/>
          <a:p>
            <a:r>
              <a:rPr lang="ar-SA" sz="2000" dirty="0"/>
              <a:t>شَفیعٌ مُطاعٌ نَبِیًّ کَریمً              قَسیمٌ جَسیمٌ نَسیمٌ وَسیمٌ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764087" y="3361698"/>
            <a:ext cx="3220926" cy="2467653"/>
          </a:xfrm>
        </p:spPr>
        <p:txBody>
          <a:bodyPr/>
          <a:lstStyle/>
          <a:p>
            <a:r>
              <a:rPr lang="ar-SA" dirty="0"/>
              <a:t>شفاعت</a:t>
            </a:r>
            <a:r>
              <a:rPr lang="fa-IR" dirty="0"/>
              <a:t>‌</a:t>
            </a:r>
            <a:r>
              <a:rPr lang="ar-SA" dirty="0"/>
              <a:t>گری </a:t>
            </a:r>
            <a:endParaRPr lang="fa-IR" dirty="0"/>
          </a:p>
          <a:p>
            <a:r>
              <a:rPr lang="ar-SA" dirty="0"/>
              <a:t>فرمانروایی </a:t>
            </a:r>
            <a:endParaRPr lang="fa-IR" dirty="0"/>
          </a:p>
          <a:p>
            <a:r>
              <a:rPr lang="ar-SA" dirty="0"/>
              <a:t>بزرگواری </a:t>
            </a:r>
            <a:endParaRPr lang="fa-IR" dirty="0"/>
          </a:p>
          <a:p>
            <a:r>
              <a:rPr lang="ar-SA" dirty="0"/>
              <a:t>زیبایی و خوش</a:t>
            </a:r>
            <a:r>
              <a:rPr lang="fa-IR" dirty="0"/>
              <a:t>‌</a:t>
            </a:r>
            <a:r>
              <a:rPr lang="ar-SA" dirty="0"/>
              <a:t>بویی </a:t>
            </a:r>
            <a:endParaRPr lang="fa-IR" dirty="0"/>
          </a:p>
          <a:p>
            <a:r>
              <a:rPr lang="ar-SA" dirty="0"/>
              <a:t>نشان</a:t>
            </a:r>
            <a:r>
              <a:rPr lang="fa-IR" dirty="0"/>
              <a:t>‌</a:t>
            </a:r>
            <a:r>
              <a:rPr lang="ar-SA" dirty="0"/>
              <a:t>داری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2344188" y="3361698"/>
            <a:ext cx="3220926" cy="2467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توصیف زیبایی‌های پیامبر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33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206985" y="3248032"/>
            <a:ext cx="9778028" cy="2467653"/>
          </a:xfrm>
        </p:spPr>
        <p:txBody>
          <a:bodyPr/>
          <a:lstStyle/>
          <a:p>
            <a:r>
              <a:rPr lang="ar-SA" sz="1400" dirty="0"/>
              <a:t>بلغَ: رسید </a:t>
            </a:r>
            <a:endParaRPr lang="fa-IR" sz="1400" dirty="0"/>
          </a:p>
          <a:p>
            <a:r>
              <a:rPr lang="ar-SA" sz="1400" dirty="0"/>
              <a:t>العلی: بلندمرتبه، والا </a:t>
            </a:r>
            <a:endParaRPr lang="fa-IR" sz="1400" dirty="0"/>
          </a:p>
          <a:p>
            <a:r>
              <a:rPr lang="ar-SA" sz="1400" dirty="0"/>
              <a:t>کمال: انجام یافتن، تمام نشدن  </a:t>
            </a:r>
            <a:endParaRPr lang="fa-IR" sz="1400" dirty="0"/>
          </a:p>
          <a:p>
            <a:r>
              <a:rPr lang="ar-SA" sz="1400" dirty="0"/>
              <a:t>کشفَ: برطرف کرد، آشکار کرد </a:t>
            </a:r>
            <a:endParaRPr lang="fa-IR" sz="1400" dirty="0"/>
          </a:p>
          <a:p>
            <a:r>
              <a:rPr lang="ar-SA" sz="1400" dirty="0"/>
              <a:t>الدّجی: تاریکی</a:t>
            </a:r>
            <a:r>
              <a:rPr lang="fa-IR" sz="1400" dirty="0"/>
              <a:t>‌</a:t>
            </a:r>
            <a:r>
              <a:rPr lang="ar-SA" sz="1400" dirty="0"/>
              <a:t>ها (جمعِ دجیه) </a:t>
            </a:r>
            <a:endParaRPr lang="fa-IR" sz="1400" dirty="0"/>
          </a:p>
          <a:p>
            <a:r>
              <a:rPr lang="ar-SA" sz="1400" dirty="0"/>
              <a:t>جمال: زیبایی</a:t>
            </a:r>
            <a:r>
              <a:rPr lang="fa-IR" sz="1400" dirty="0"/>
              <a:t>‌</a:t>
            </a:r>
            <a:r>
              <a:rPr lang="ar-SA" sz="1400" dirty="0"/>
              <a:t>ها </a:t>
            </a:r>
            <a:endParaRPr lang="fa-IR" sz="14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64504" y="1803585"/>
            <a:ext cx="9778028" cy="990950"/>
          </a:xfrm>
        </p:spPr>
        <p:txBody>
          <a:bodyPr/>
          <a:lstStyle/>
          <a:p>
            <a:r>
              <a:rPr lang="ar-SA" sz="2000" dirty="0"/>
              <a:t>بَلَغَ الْعُلَی بِکَمالِهِ، کَشَفَ الدُّجی بِجَمالِهِ </a:t>
            </a:r>
            <a:r>
              <a:rPr lang="fa-IR" sz="2000" dirty="0"/>
              <a:t>/ </a:t>
            </a:r>
            <a:r>
              <a:rPr lang="ar-SA" sz="2000" dirty="0"/>
              <a:t>حَسُنَتْ جَمیعُ خِصالِهِ، صَلْوُا عَلَیْهِ وَ آلِهِ</a:t>
            </a:r>
            <a:endParaRPr lang="en-US" sz="2000" dirty="0"/>
          </a:p>
        </p:txBody>
      </p:sp>
      <p:sp>
        <p:nvSpPr>
          <p:cNvPr id="8" name="Text Placeholder 6"/>
          <p:cNvSpPr txBox="1">
            <a:spLocks/>
          </p:cNvSpPr>
          <p:nvPr/>
        </p:nvSpPr>
        <p:spPr>
          <a:xfrm>
            <a:off x="-4524510" y="3218321"/>
            <a:ext cx="9778028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حسُنت:  زیباست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جمیع: همه، همگی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خصال: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جِ خصلت، خوی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ها، طینت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ها، سرشت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ها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صلّوا: بفرستید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علیه: بر او </a:t>
            </a:r>
            <a:endParaRPr lang="fa-I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آل: خاندان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62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1784616"/>
            <a:ext cx="9778028" cy="990950"/>
          </a:xfrm>
        </p:spPr>
        <p:txBody>
          <a:bodyPr/>
          <a:lstStyle/>
          <a:p>
            <a:r>
              <a:rPr lang="ar-SA" sz="2000" dirty="0"/>
              <a:t>بَلَغَ الْعُلَی بِکَمالِهِ، کَشَفَ الدُّجی بِجَمالِهِ </a:t>
            </a:r>
            <a:r>
              <a:rPr lang="fa-IR" sz="2000" dirty="0"/>
              <a:t>/ </a:t>
            </a:r>
            <a:r>
              <a:rPr lang="ar-SA" sz="2000" dirty="0"/>
              <a:t>حَسُنَتْ جَمیعُ خِصالِهِ، صَلْوُا عَلَیْهِ وَ آلِهِ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تکرار صامت</a:t>
            </a:r>
            <a:r>
              <a:rPr lang="fa-IR" dirty="0"/>
              <a:t>‌</a:t>
            </a:r>
            <a:r>
              <a:rPr lang="ar-SA" dirty="0"/>
              <a:t>های</a:t>
            </a:r>
            <a:r>
              <a:rPr lang="fa-IR" dirty="0"/>
              <a:t> </a:t>
            </a:r>
            <a:r>
              <a:rPr lang="ar-SA" dirty="0"/>
              <a:t>«ل، ه»: واج‌آرایی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8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134798" y="1893948"/>
            <a:ext cx="9778028" cy="990950"/>
          </a:xfrm>
        </p:spPr>
        <p:txBody>
          <a:bodyPr/>
          <a:lstStyle/>
          <a:p>
            <a:r>
              <a:rPr lang="ar-SA" sz="2000" dirty="0"/>
              <a:t>بَلَغَ الْعُلَی بِکَمالِهِ، کَشَفَ الدُّجی بِجَمالِهِ </a:t>
            </a:r>
            <a:r>
              <a:rPr lang="fa-IR" sz="2000" dirty="0"/>
              <a:t>/ </a:t>
            </a:r>
            <a:r>
              <a:rPr lang="ar-SA" sz="2000" dirty="0"/>
              <a:t>حَسُنَتْ جَمیعُ خِصالِهِ، صَلْوُا عَلَیْهِ وَ آلِهِ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پیامبر با </a:t>
            </a:r>
            <a:r>
              <a:rPr lang="ar-SA" dirty="0" smtClean="0"/>
              <a:t>کمال </a:t>
            </a:r>
            <a:r>
              <a:rPr lang="ar-SA" dirty="0"/>
              <a:t>خود به مرتبه بلند رسید و با جمال نورانی خود تاریکی</a:t>
            </a:r>
            <a:r>
              <a:rPr lang="fa-IR" dirty="0"/>
              <a:t>‌</a:t>
            </a:r>
            <a:r>
              <a:rPr lang="ar-SA" dirty="0"/>
              <a:t>ها را </a:t>
            </a:r>
            <a:r>
              <a:rPr lang="ar-SA" dirty="0" smtClean="0"/>
              <a:t>برطرف </a:t>
            </a:r>
            <a:r>
              <a:rPr lang="ar-SA" dirty="0"/>
              <a:t>کرد همه خوی</a:t>
            </a:r>
            <a:r>
              <a:rPr lang="fa-IR" dirty="0"/>
              <a:t>‌</a:t>
            </a:r>
            <a:r>
              <a:rPr lang="ar-SA" dirty="0"/>
              <a:t>ها و صفات او زیباست؛ بر او و خاندانش درود بفرستید. </a:t>
            </a:r>
            <a:r>
              <a:rPr lang="fa-IR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14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343519" y="1784616"/>
            <a:ext cx="9778028" cy="990950"/>
          </a:xfrm>
        </p:spPr>
        <p:txBody>
          <a:bodyPr/>
          <a:lstStyle/>
          <a:p>
            <a:r>
              <a:rPr lang="ar-SA" sz="2000" dirty="0"/>
              <a:t>بَلَغَ الْعُلَی بِکَمالِهِ، کَشَفَ الدُّجی بِجَمالِهِ </a:t>
            </a:r>
            <a:r>
              <a:rPr lang="fa-IR" sz="2000" dirty="0"/>
              <a:t>/ </a:t>
            </a:r>
            <a:r>
              <a:rPr lang="ar-SA" sz="2000" dirty="0"/>
              <a:t>حَسُنَتْ جَمیعُ خِصالِهِ، صَلْوُا عَلَیْهِ وَ آلِهِ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کمال و بزرگی</a:t>
            </a:r>
            <a:endParaRPr lang="fa-IR" dirty="0"/>
          </a:p>
          <a:p>
            <a:r>
              <a:rPr lang="ar-SA" dirty="0" smtClean="0"/>
              <a:t>نورانیت/خوش</a:t>
            </a:r>
            <a:r>
              <a:rPr lang="fa-IR" dirty="0"/>
              <a:t>‌</a:t>
            </a:r>
            <a:r>
              <a:rPr lang="ar-SA" dirty="0"/>
              <a:t>خُلقی </a:t>
            </a:r>
            <a:endParaRPr lang="fa-IR" dirty="0"/>
          </a:p>
          <a:p>
            <a:r>
              <a:rPr lang="ar-SA" dirty="0"/>
              <a:t>درود و </a:t>
            </a:r>
            <a:r>
              <a:rPr lang="ar-SA" dirty="0" smtClean="0"/>
              <a:t>سلام</a:t>
            </a:r>
            <a:r>
              <a:rPr lang="fa-IR" dirty="0" smtClean="0"/>
              <a:t> فرستادن بر پیامبر و خاندانش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1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باک: ترس، نگرانی</a:t>
            </a:r>
            <a:endParaRPr lang="fa-IR" dirty="0"/>
          </a:p>
          <a:p>
            <a:r>
              <a:rPr lang="ar-SA" dirty="0"/>
              <a:t>بحر: دریا </a:t>
            </a:r>
            <a:endParaRPr lang="fa-IR" dirty="0"/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چهار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83695" y="2095425"/>
            <a:ext cx="9462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dirty="0"/>
              <a:t>چه غم دیوار امت را که دارد چون تو </a:t>
            </a:r>
            <a:r>
              <a:rPr lang="ar-SA" dirty="0" smtClean="0"/>
              <a:t>پشتیبان</a:t>
            </a:r>
            <a:r>
              <a:rPr lang="fa-IR" dirty="0" smtClean="0"/>
              <a:t>           </a:t>
            </a:r>
            <a:r>
              <a:rPr lang="ar-SA" dirty="0" smtClean="0"/>
              <a:t>چه </a:t>
            </a:r>
            <a:r>
              <a:rPr lang="ar-SA" dirty="0"/>
              <a:t>باک از موج بحر آن را که باشد نوح کشتیبان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18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دیوار </a:t>
            </a:r>
            <a:r>
              <a:rPr lang="ar-SA" dirty="0" smtClean="0"/>
              <a:t>امت</a:t>
            </a:r>
            <a:r>
              <a:rPr lang="ar-SA" dirty="0"/>
              <a:t>: اضافه تشبیهی </a:t>
            </a:r>
            <a:endParaRPr lang="fa-IR" dirty="0"/>
          </a:p>
          <a:p>
            <a:r>
              <a:rPr lang="ar-SA" dirty="0"/>
              <a:t>اشاره به داستان حضرت نوح: تلمیح </a:t>
            </a:r>
            <a:endParaRPr lang="fa-IR" dirty="0"/>
          </a:p>
          <a:p>
            <a:r>
              <a:rPr lang="ar-SA" dirty="0"/>
              <a:t>پشتیبان، کشتیبان: جناس ناهمسان </a:t>
            </a:r>
            <a:endParaRPr lang="fa-IR" dirty="0"/>
          </a:p>
          <a:p>
            <a:r>
              <a:rPr lang="ar-SA" dirty="0"/>
              <a:t> چه غم؟ (غمی نیست) – چه باک؟ (باکی نیست): استفهام انکاری </a:t>
            </a:r>
            <a:endParaRPr lang="fa-IR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83695" y="2095425"/>
            <a:ext cx="9462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dirty="0"/>
              <a:t>چه غم دیوار امت را که دارد چون تو </a:t>
            </a:r>
            <a:r>
              <a:rPr lang="ar-SA" dirty="0" smtClean="0"/>
              <a:t>پشتیبان</a:t>
            </a:r>
            <a:r>
              <a:rPr lang="fa-IR" dirty="0" smtClean="0"/>
              <a:t>           </a:t>
            </a:r>
            <a:r>
              <a:rPr lang="ar-SA" dirty="0" smtClean="0"/>
              <a:t>چه </a:t>
            </a:r>
            <a:r>
              <a:rPr lang="ar-SA" dirty="0"/>
              <a:t>باک از موج بحر آن را که باشد نوح کشتیبان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7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206985" y="1993339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 همه درگاه تو جویم همه از فضل تو پویم     همه توحید تو گویم که به توحید سزایی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/>
              <a:t>بندگی مطلق در برابر خدا </a:t>
            </a:r>
          </a:p>
          <a:p>
            <a:r>
              <a:rPr lang="fa-IR"/>
              <a:t>حیات و حرکت انسان از خدا </a:t>
            </a:r>
          </a:p>
          <a:p>
            <a:r>
              <a:rPr lang="fa-IR"/>
              <a:t>ستایش یگانگی خدا </a:t>
            </a:r>
          </a:p>
          <a:p>
            <a:r>
              <a:rPr lang="fa-IR"/>
              <a:t>شایستگی خدا به یگانگی </a:t>
            </a: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75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sz="1800" dirty="0" smtClean="0"/>
              <a:t>امت وقتی پشتیبانی مثل تو دارند، غمی ندارند همان طور که هرکس کشتیبانش حضرت نوح(ع) باشد از موج و مشکلات ترسی ندارد.</a:t>
            </a:r>
            <a:endParaRPr lang="fa-IR" sz="1800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14153" y="1726093"/>
            <a:ext cx="1012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000" dirty="0"/>
              <a:t>چه غم دیوار امت را که دارد چون تو </a:t>
            </a:r>
            <a:r>
              <a:rPr lang="ar-SA" sz="2000" dirty="0" smtClean="0"/>
              <a:t>پشتیبان</a:t>
            </a:r>
            <a:r>
              <a:rPr lang="fa-IR" sz="2000" dirty="0" smtClean="0"/>
              <a:t>       </a:t>
            </a:r>
            <a:r>
              <a:rPr lang="ar-SA" sz="2000" dirty="0" smtClean="0"/>
              <a:t>چه </a:t>
            </a:r>
            <a:r>
              <a:rPr lang="ar-SA" sz="2000" dirty="0"/>
              <a:t>باک از موج بحر آن را که باشد نوح کشتیبان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556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06985" y="3557847"/>
            <a:ext cx="9778028" cy="1512917"/>
          </a:xfrm>
        </p:spPr>
        <p:txBody>
          <a:bodyPr/>
          <a:lstStyle/>
          <a:p>
            <a:r>
              <a:rPr lang="fa-IR" sz="1800" dirty="0" smtClean="0"/>
              <a:t>پشت‌گرمی و اطمینان داشتن امت به پیامبر(ص)</a:t>
            </a:r>
            <a:endParaRPr 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014153" y="1726093"/>
            <a:ext cx="10124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000" dirty="0"/>
              <a:t>چه غم دیوار امت را که دارد چون تو </a:t>
            </a:r>
            <a:r>
              <a:rPr lang="ar-SA" sz="2000" dirty="0" smtClean="0"/>
              <a:t>پشتیبان</a:t>
            </a:r>
            <a:r>
              <a:rPr lang="fa-IR" sz="2000" dirty="0" smtClean="0"/>
              <a:t>       </a:t>
            </a:r>
            <a:r>
              <a:rPr lang="ar-SA" sz="2000" dirty="0" smtClean="0"/>
              <a:t>چه </a:t>
            </a:r>
            <a:r>
              <a:rPr lang="ar-SA" sz="2000" dirty="0"/>
              <a:t>باک از موج بحر آن را که باشد نوح کشتیبان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463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02625" y="3361698"/>
            <a:ext cx="4882387" cy="2467653"/>
          </a:xfrm>
        </p:spPr>
        <p:txBody>
          <a:bodyPr/>
          <a:lstStyle/>
          <a:p>
            <a:r>
              <a:rPr lang="ar-SA" dirty="0"/>
              <a:t> انابت: بازگشت به سوی خدا، توبه، پشیمانی</a:t>
            </a:r>
            <a:endParaRPr lang="fa-IR" dirty="0"/>
          </a:p>
          <a:p>
            <a:r>
              <a:rPr lang="ar-SA" dirty="0"/>
              <a:t>اجابت: پذیرفتن </a:t>
            </a:r>
            <a:endParaRPr lang="fa-IR" dirty="0"/>
          </a:p>
          <a:p>
            <a:r>
              <a:rPr lang="ar-SA" dirty="0"/>
              <a:t>جل و علا: بزرگ و بلند قدر است</a:t>
            </a:r>
            <a:r>
              <a:rPr lang="fa-IR" dirty="0"/>
              <a:t>.</a:t>
            </a:r>
          </a:p>
          <a:p>
            <a:r>
              <a:rPr lang="ar-SA" dirty="0" smtClean="0"/>
              <a:t>اعراض </a:t>
            </a:r>
            <a:r>
              <a:rPr lang="ar-SA" dirty="0"/>
              <a:t>: روی</a:t>
            </a:r>
            <a:r>
              <a:rPr lang="fa-IR" dirty="0"/>
              <a:t>‌</a:t>
            </a:r>
            <a:r>
              <a:rPr lang="ar-SA" dirty="0"/>
              <a:t>گردان از چیزی، روی</a:t>
            </a:r>
            <a:r>
              <a:rPr lang="fa-IR" dirty="0"/>
              <a:t>‌</a:t>
            </a:r>
            <a:r>
              <a:rPr lang="ar-SA" dirty="0"/>
              <a:t>گردانی، انصراف</a:t>
            </a:r>
            <a:endParaRPr lang="fa-IR" dirty="0"/>
          </a:p>
          <a:p>
            <a:r>
              <a:rPr lang="ar-SA" dirty="0" smtClean="0"/>
              <a:t>تضرع: </a:t>
            </a:r>
            <a:r>
              <a:rPr lang="ar-SA" dirty="0"/>
              <a:t>زاری کردن، التماس </a:t>
            </a:r>
            <a:r>
              <a:rPr lang="ar-SA" dirty="0" smtClean="0"/>
              <a:t>کردن</a:t>
            </a:r>
            <a:endParaRPr lang="fa-I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844826" y="1556017"/>
            <a:ext cx="10346635" cy="990950"/>
          </a:xfrm>
        </p:spPr>
        <p:txBody>
          <a:bodyPr/>
          <a:lstStyle/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هرگه یکی از بندگان گناهکار پریشان روزگار، دست </a:t>
            </a:r>
            <a:r>
              <a:rPr lang="ar-SA" sz="1400" dirty="0">
                <a:solidFill>
                  <a:srgbClr val="FF0000"/>
                </a:solidFill>
                <a:ea typeface="Times New Roman" panose="02020603050405020304" pitchFamily="18" charset="0"/>
              </a:rPr>
              <a:t>انابت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 به امید </a:t>
            </a:r>
            <a:r>
              <a:rPr lang="ar-SA" sz="1400" dirty="0">
                <a:solidFill>
                  <a:srgbClr val="FF0000"/>
                </a:solidFill>
                <a:ea typeface="Times New Roman" panose="02020603050405020304" pitchFamily="18" charset="0"/>
              </a:rPr>
              <a:t>اجابت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 به درگاه حق </a:t>
            </a:r>
            <a:r>
              <a:rPr lang="ar-SA" sz="1400" dirty="0">
                <a:solidFill>
                  <a:srgbClr val="FF0000"/>
                </a:solidFill>
                <a:ea typeface="Times New Roman" panose="02020603050405020304" pitchFamily="18" charset="0"/>
              </a:rPr>
              <a:t>جلّ و علا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ـ بردارد، ایزد تعالی در او نظر نکند. بازش بخواند، باز </a:t>
            </a:r>
            <a:r>
              <a:rPr lang="ar-SA" sz="1400" dirty="0">
                <a:solidFill>
                  <a:srgbClr val="FF0000"/>
                </a:solidFill>
                <a:ea typeface="Times New Roman" panose="02020603050405020304" pitchFamily="18" charset="0"/>
              </a:rPr>
              <a:t>اعراض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 کند. بار دیگرش به </a:t>
            </a:r>
            <a:r>
              <a:rPr lang="ar-SA" sz="1400" dirty="0">
                <a:solidFill>
                  <a:srgbClr val="FF0000"/>
                </a:solidFill>
                <a:ea typeface="Times New Roman" panose="02020603050405020304" pitchFamily="18" charset="0"/>
              </a:rPr>
              <a:t>تضرع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و زاری بخواند. حق ـ </a:t>
            </a:r>
            <a:r>
              <a:rPr lang="ar-SA" sz="1400" dirty="0">
                <a:solidFill>
                  <a:srgbClr val="FF0000"/>
                </a:solidFill>
                <a:ea typeface="Times New Roman" panose="02020603050405020304" pitchFamily="18" charset="0"/>
              </a:rPr>
              <a:t>سبحانه  و تعالی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ـ  فرماید: یا مَلائِکَتی قَدِ اسْتَحْیَیْتُ مِنْ عَبْدی وَ لَیْسَ لَهُ غَیْری فَقَدْ غَفَرْتُ لَهُ 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دعوتش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اجابت کردم و امیدش بر آوردم که از بسیاری دعا و زاری بنده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ام همی شرم دارم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fa-IR" sz="1400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en-US" sz="1400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1142799" y="3361698"/>
            <a:ext cx="4678791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dirty="0"/>
              <a:t>سُبحانَه و تعالی: پاک و بلندمرتبه است.</a:t>
            </a:r>
            <a:endParaRPr lang="fa-IR" dirty="0"/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نقش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«ش» در «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بازش،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دیگرش»: مفعول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نقش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«ش»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در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«دعوتش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، امیدش»: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مضاف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الیه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4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پریشان روزگار بودن کنایه از بیچاره و بدبخت بودن</a:t>
            </a:r>
            <a:endParaRPr lang="fa-IR" dirty="0"/>
          </a:p>
          <a:p>
            <a:r>
              <a:rPr lang="ar-SA" dirty="0"/>
              <a:t>نظر کردن کنایه از </a:t>
            </a:r>
            <a:r>
              <a:rPr lang="ar-SA" dirty="0" smtClean="0"/>
              <a:t>توجه </a:t>
            </a:r>
            <a:r>
              <a:rPr lang="ar-SA" dirty="0"/>
              <a:t>کردن </a:t>
            </a:r>
            <a:endParaRPr lang="fa-IR" dirty="0"/>
          </a:p>
          <a:p>
            <a:r>
              <a:rPr lang="ar-SA" dirty="0"/>
              <a:t>انابت، اجابت: جناس ناهمسان </a:t>
            </a:r>
            <a:endParaRPr lang="fa-I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94522" y="1595774"/>
            <a:ext cx="10356573" cy="990950"/>
          </a:xfrm>
        </p:spPr>
        <p:txBody>
          <a:bodyPr/>
          <a:lstStyle/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هرگه یکی از بندگان گناهکار پریشان روزگار، دست انابت به امید اجابت به درگاه حق جلّ و علا ـ بردارد، ایزد تعالی در او نظر نکند. بازش بخواند، باز اعراض کند. بار دیگرش به 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تضرع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و زاری بخواند. حق ـ سبحانه  و تعالی ـ  فرماید: یا مَلائِکَتی قَدِ اسْتَحْیَیْتُ مِنْ عَبْدی وَ لَیْسَ لَهُ غَیْری فَقَدْ غَفَرْتُ لَهُ 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دعوتش 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اجابت کردم و امیدش بر آوردم که از بسیاری دعا و زاری بنده</a:t>
            </a:r>
            <a:r>
              <a:rPr lang="fa-IR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>ام همی شرم دارم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fa-IR" sz="1400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ar-SA" sz="1400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8355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طلب آمرزش از خدا </a:t>
            </a:r>
            <a:endParaRPr lang="fa-IR"/>
          </a:p>
          <a:p>
            <a:r>
              <a:rPr lang="ar-SA"/>
              <a:t>روی</a:t>
            </a:r>
            <a:r>
              <a:rPr lang="fa-IR"/>
              <a:t>‌</a:t>
            </a:r>
            <a:r>
              <a:rPr lang="ar-SA"/>
              <a:t>گردانی خدا از گناهکار</a:t>
            </a:r>
            <a:endParaRPr lang="fa-IR"/>
          </a:p>
          <a:p>
            <a:r>
              <a:rPr lang="ar-SA"/>
              <a:t>ناله، زاری برای آمرزش </a:t>
            </a:r>
            <a:endParaRPr lang="fa-IR"/>
          </a:p>
          <a:p>
            <a:r>
              <a:rPr lang="ar-SA"/>
              <a:t>شرم خدا از ناله بنده گناهکار </a:t>
            </a:r>
            <a:endParaRPr lang="fa-IR"/>
          </a:p>
          <a:p>
            <a:r>
              <a:rPr lang="ar-SA"/>
              <a:t>اجابت دعا و برآوردن حاجات</a:t>
            </a:r>
          </a:p>
          <a:p>
            <a:endParaRPr lang="en-US" dirty="0"/>
          </a:p>
        </p:txBody>
      </p:sp>
      <p:sp>
        <p:nvSpPr>
          <p:cNvPr id="6" name="Text Placeholder 6"/>
          <p:cNvSpPr txBox="1">
            <a:spLocks/>
          </p:cNvSpPr>
          <p:nvPr/>
        </p:nvSpPr>
        <p:spPr>
          <a:xfrm>
            <a:off x="840729" y="1549099"/>
            <a:ext cx="10510540" cy="990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هرگه یکی از بندگان گناهکار پریشان روزگار، دست انابت به امید اجابت به درگاه حق جلّ و علا ـ بردارد، ایزد تعالی در او نظر نکند. بازش بخواند، باز اعراض کند. بار دیگرش به تضرع و زاری بخواند. حق ـ سبحانه  و تعالی ـ  فرماید: یا مَلائِکَتی قَدِ اسْتَحْیَیْتُ مِنْ عَبْدی وَ لَیْسَ لَهُ غَیْری فَقَدْ غَفَرْتُ لَهُ دعوتش اجابت کردم و امیدش بر آوردم که از بسیاری دعا و زاری بنده</a:t>
            </a:r>
            <a:r>
              <a:rPr lang="fa-IR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ام همی شرم دارم.</a:t>
            </a:r>
            <a:endParaRPr lang="fa-IR" sz="1400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ar-SA" sz="1400" dirty="0" smtClean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7848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/>
              <a:t>کرم بین و لطف خداوندگار </a:t>
            </a:r>
            <a:r>
              <a:rPr lang="fa-IR" sz="2000" dirty="0"/>
              <a:t>   </a:t>
            </a:r>
            <a:r>
              <a:rPr lang="ar-SA" sz="2000" dirty="0"/>
              <a:t>گنه بنده کرد است</a:t>
            </a:r>
            <a:r>
              <a:rPr lang="fa-IR" sz="2000" dirty="0"/>
              <a:t> و</a:t>
            </a:r>
            <a:r>
              <a:rPr lang="ar-SA" sz="2000" dirty="0"/>
              <a:t> او شرمسار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لطف: نیکویی، خوش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رفتاری، نیکوکاری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سه</a:t>
            </a:r>
            <a:endParaRPr lang="fa-IR" dirty="0">
              <a:solidFill>
                <a:srgbClr val="FF0000"/>
              </a:solidFill>
            </a:endParaRPr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مرجع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ضمیر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«او»: خداوند 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حذف «است» در پایان بیت به قرینه لفظی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تکرار صامت «ر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»:</a:t>
            </a:r>
            <a:r>
              <a:rPr lang="ar-SA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واج‌آرایی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بزرگواری و لطف خدا را ببین که بندگان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گناه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کنند و او شرمند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شود.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31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-1068224" y="1784616"/>
            <a:ext cx="9778028" cy="990950"/>
          </a:xfrm>
        </p:spPr>
        <p:txBody>
          <a:bodyPr/>
          <a:lstStyle/>
          <a:p>
            <a:r>
              <a:rPr lang="ar-SA" sz="2000" dirty="0"/>
              <a:t>کرم بین و لطف خداوندگار </a:t>
            </a:r>
            <a:r>
              <a:rPr lang="fa-IR" sz="2000" dirty="0"/>
              <a:t>   </a:t>
            </a:r>
            <a:r>
              <a:rPr lang="ar-SA" sz="2000" dirty="0"/>
              <a:t>گنه بنده کرد است</a:t>
            </a:r>
            <a:r>
              <a:rPr lang="fa-IR" sz="2000" dirty="0"/>
              <a:t> و</a:t>
            </a:r>
            <a:r>
              <a:rPr lang="ar-SA" sz="2000" dirty="0"/>
              <a:t> او شرمسار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کرم </a:t>
            </a:r>
            <a:r>
              <a:rPr lang="fa-IR" dirty="0"/>
              <a:t>و</a:t>
            </a:r>
            <a:r>
              <a:rPr lang="ar-SA" dirty="0"/>
              <a:t> لطف خدا </a:t>
            </a:r>
            <a:endParaRPr lang="fa-IR" dirty="0"/>
          </a:p>
          <a:p>
            <a:r>
              <a:rPr lang="ar-SA" dirty="0"/>
              <a:t>گناهکاری انسان و شرم </a:t>
            </a:r>
            <a:r>
              <a:rPr lang="ar-SA" dirty="0" smtClean="0"/>
              <a:t>خدا</a:t>
            </a:r>
            <a:endParaRPr lang="fa-IR" altLang="fa-IR" dirty="0"/>
          </a:p>
        </p:txBody>
      </p:sp>
    </p:spTree>
    <p:extLst>
      <p:ext uri="{BB962C8B-B14F-4D97-AF65-F5344CB8AC3E}">
        <p14:creationId xmlns:p14="http://schemas.microsoft.com/office/powerpoint/2010/main" val="349346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430616" y="3361698"/>
            <a:ext cx="4791565" cy="2467653"/>
          </a:xfrm>
        </p:spPr>
        <p:txBody>
          <a:bodyPr/>
          <a:lstStyle/>
          <a:p>
            <a:r>
              <a:rPr lang="ar-SA" dirty="0"/>
              <a:t>عاکفان:</a:t>
            </a:r>
            <a:r>
              <a:rPr lang="fa-IR" dirty="0"/>
              <a:t> </a:t>
            </a:r>
            <a:r>
              <a:rPr lang="ar-SA" dirty="0"/>
              <a:t>جِ عاکف، کسانی که در </a:t>
            </a:r>
            <a:r>
              <a:rPr lang="ar-SA" dirty="0" smtClean="0"/>
              <a:t>مدتی معین </a:t>
            </a:r>
            <a:r>
              <a:rPr lang="ar-SA" dirty="0"/>
              <a:t>در مسجد بمانند و به عبادت بپردازند </a:t>
            </a:r>
            <a:endParaRPr lang="fa-IR" dirty="0"/>
          </a:p>
          <a:p>
            <a:r>
              <a:rPr lang="ar-SA" dirty="0"/>
              <a:t>معترف: </a:t>
            </a:r>
            <a:r>
              <a:rPr lang="ar-SA" dirty="0" smtClean="0"/>
              <a:t>اقرارکننده</a:t>
            </a:r>
            <a:r>
              <a:rPr lang="ar-SA" dirty="0"/>
              <a:t>، </a:t>
            </a:r>
            <a:r>
              <a:rPr lang="ar-SA" dirty="0" smtClean="0"/>
              <a:t>اعتراف</a:t>
            </a:r>
            <a:r>
              <a:rPr lang="fa-IR" dirty="0" smtClean="0"/>
              <a:t>‌</a:t>
            </a:r>
            <a:r>
              <a:rPr lang="ar-SA" dirty="0" smtClean="0"/>
              <a:t>کننده</a:t>
            </a:r>
            <a:endParaRPr lang="fa-IR" dirty="0"/>
          </a:p>
          <a:p>
            <a:r>
              <a:rPr lang="ar-SA" dirty="0"/>
              <a:t>واصفان: جِ واصف، </a:t>
            </a:r>
            <a:r>
              <a:rPr lang="ar-SA" dirty="0" smtClean="0"/>
              <a:t>وصف</a:t>
            </a:r>
            <a:r>
              <a:rPr lang="fa-IR" dirty="0" smtClean="0"/>
              <a:t>‌</a:t>
            </a:r>
            <a:r>
              <a:rPr lang="ar-SA" dirty="0" smtClean="0"/>
              <a:t>کنندگان</a:t>
            </a:r>
            <a:r>
              <a:rPr lang="ar-SA" dirty="0"/>
              <a:t>، ستایندگان</a:t>
            </a:r>
            <a:endParaRPr lang="fa-IR" dirty="0"/>
          </a:p>
          <a:p>
            <a:r>
              <a:rPr lang="ar-SA" dirty="0"/>
              <a:t>حلیه: زیور، زینت</a:t>
            </a:r>
            <a:endParaRPr lang="fa-IR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عاکفان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کعبه جلالش به تقصیر عبادت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معترف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که : ما عَبَدناکَ حقَ عِبادتَکَ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واصفان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حِلیه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جمالش به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تحیر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منسوب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که: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ما عَرَفناک حق َ مَعرِفَتِکَ.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1122921" y="3361698"/>
            <a:ext cx="5144875" cy="2754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just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1pPr>
            <a:lvl2pPr marL="457200" indent="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2pPr>
            <a:lvl3pPr marL="11430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3pPr>
            <a:lvl4pPr marL="16002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4pPr>
            <a:lvl5pPr marL="2057400" indent="-228600" algn="just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IRANSans" panose="020B0506030804020204" pitchFamily="34" charset="-78"/>
                <a:ea typeface="+mn-ea"/>
                <a:cs typeface="IRANSans" panose="020B0506030804020204" pitchFamily="34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dirty="0" smtClean="0"/>
              <a:t>تحیر: سرگشتگی، سرگردانی</a:t>
            </a:r>
            <a:endParaRPr lang="fa-IR" dirty="0" smtClean="0"/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منسوب: نسبت داده شده </a:t>
            </a:r>
            <a:endParaRPr lang="fa-IR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حذف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«هستند» پس از «معترف و منسوب» به قرینه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معنوی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ar-SA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35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206500" y="1595438"/>
            <a:ext cx="9779000" cy="990600"/>
          </a:xfrm>
        </p:spPr>
        <p:txBody>
          <a:bodyPr/>
          <a:lstStyle/>
          <a:p>
            <a:r>
              <a:rPr lang="ar-SA" dirty="0"/>
              <a:t>عاکفان </a:t>
            </a:r>
            <a:r>
              <a:rPr lang="ar-SA" dirty="0">
                <a:solidFill>
                  <a:srgbClr val="FF0000"/>
                </a:solidFill>
              </a:rPr>
              <a:t>کعبه جلال</a:t>
            </a:r>
            <a:r>
              <a:rPr lang="ar-SA" dirty="0"/>
              <a:t>ش به تقصیر عبادت معترف که : ما عَبَدناکَ حقَ عِبادتَکَ و واصفان </a:t>
            </a:r>
            <a:r>
              <a:rPr lang="ar-SA" dirty="0">
                <a:solidFill>
                  <a:srgbClr val="FF0000"/>
                </a:solidFill>
              </a:rPr>
              <a:t>حِلیه جمال</a:t>
            </a:r>
            <a:r>
              <a:rPr lang="ar-SA" dirty="0"/>
              <a:t>ش به تحیر منسوب </a:t>
            </a:r>
            <a:r>
              <a:rPr lang="ar-SA" dirty="0" smtClean="0"/>
              <a:t>که: </a:t>
            </a:r>
            <a:r>
              <a:rPr lang="ar-SA" dirty="0"/>
              <a:t>ما عَرَفناک حق َ مَعرِفَتِکَ.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کعبه جلال - </a:t>
            </a:r>
            <a:r>
              <a:rPr lang="ar-SA" dirty="0" smtClean="0"/>
              <a:t>حلیه </a:t>
            </a:r>
            <a:r>
              <a:rPr lang="ar-SA" dirty="0"/>
              <a:t>جمال: اضافه تشبیهی </a:t>
            </a:r>
            <a:endParaRPr lang="fa-IR" dirty="0"/>
          </a:p>
          <a:p>
            <a:r>
              <a:rPr lang="ar-SA" dirty="0"/>
              <a:t>جلال، جمال: جناس ناهمسان </a:t>
            </a:r>
            <a:endParaRPr lang="fa-IR" dirty="0"/>
          </a:p>
          <a:p>
            <a:r>
              <a:rPr lang="ar-SA" dirty="0"/>
              <a:t>آوردن حدیث منسوب به پیامبر</a:t>
            </a:r>
            <a:r>
              <a:rPr lang="fa-IR" dirty="0"/>
              <a:t> </a:t>
            </a:r>
            <a:r>
              <a:rPr lang="ar-SA" dirty="0"/>
              <a:t>(ص) به صورت کامل: تضمین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2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206500" y="1595438"/>
            <a:ext cx="9779000" cy="990600"/>
          </a:xfrm>
        </p:spPr>
        <p:txBody>
          <a:bodyPr/>
          <a:lstStyle/>
          <a:p>
            <a:r>
              <a:rPr lang="ar-SA" dirty="0"/>
              <a:t>عاکفان کعبه جلالش به تقصیر عبادت معترف که : ما عَبَدناکَ حقَ عِبادتَکَ و واصفان حِلیه جمالش به تحیر منسوب </a:t>
            </a:r>
            <a:r>
              <a:rPr lang="ar-SA" dirty="0" smtClean="0"/>
              <a:t>که: </a:t>
            </a:r>
            <a:r>
              <a:rPr lang="ar-SA" dirty="0"/>
              <a:t>ما عَرَفناک حق َ مَعرِفَتِکَ.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عجز انسان در عبادت  </a:t>
            </a:r>
            <a:endParaRPr lang="fa-IR"/>
          </a:p>
          <a:p>
            <a:r>
              <a:rPr lang="ar-SA"/>
              <a:t>عجز انسان در شناخت خدا</a:t>
            </a:r>
            <a:endParaRPr lang="fa-IR" altLang="fa-IR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61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31835" y="3361698"/>
            <a:ext cx="4753178" cy="2467653"/>
          </a:xfrm>
        </p:spPr>
        <p:txBody>
          <a:bodyPr/>
          <a:lstStyle/>
          <a:p>
            <a:r>
              <a:rPr lang="fa-IR" dirty="0"/>
              <a:t>حکیم: دانا به همه چیز، دانای راست‌کردار، از نام‌های خداوند؛ بدین معنی که همه کارهای خداوند از روی دلیل و برهان است و کار بیهوده انجام نمی­دهد. </a:t>
            </a:r>
          </a:p>
          <a:p>
            <a:r>
              <a:rPr lang="fa-IR" dirty="0"/>
              <a:t>کریم: بسیار بخشنده، از نام‌ها و صفات خداوند </a:t>
            </a:r>
          </a:p>
          <a:p>
            <a:r>
              <a:rPr lang="fa-IR" dirty="0"/>
              <a:t>رحیم: بسیار مهربان، از نام‌ها و صفات خداوند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481428" y="1933704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تو حکیمی تو عظیمی تو کریمی تو رحیمی     تو نماینده فضلی تو سزاوار ثنایی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42138" y="3518453"/>
            <a:ext cx="47409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1600" dirty="0"/>
              <a:t>نماینده: آنکه آشکار و هویدا می‌کند، </a:t>
            </a:r>
            <a:r>
              <a:rPr lang="fa-IR" sz="1600" dirty="0" smtClean="0"/>
              <a:t>نشان‌دهنده</a:t>
            </a:r>
            <a:endParaRPr lang="fa-IR" sz="1600" dirty="0"/>
          </a:p>
          <a:p>
            <a:pPr marL="285750" indent="-285750" algn="r" rtl="1">
              <a:buFont typeface="Arial" panose="020B0604020202020204" pitchFamily="34" charset="0"/>
              <a:buChar char="•"/>
            </a:pPr>
            <a:endParaRPr lang="fa-IR" sz="1600" dirty="0"/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1600" dirty="0"/>
              <a:t>ثنا: ستایش، سپاس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endParaRPr lang="fa-IR" sz="1600" dirty="0"/>
          </a:p>
          <a:p>
            <a:pPr algn="r"/>
            <a:r>
              <a:rPr lang="fa-IR" sz="1600" dirty="0"/>
              <a:t>تعداد جمله: </a:t>
            </a:r>
            <a:r>
              <a:rPr lang="fa-IR" sz="1600" dirty="0" smtClean="0">
                <a:solidFill>
                  <a:srgbClr val="FF0000"/>
                </a:solidFill>
              </a:rPr>
              <a:t>شش</a:t>
            </a:r>
            <a:endParaRPr lang="fa-IR" sz="1600" dirty="0">
              <a:solidFill>
                <a:srgbClr val="FF0000"/>
              </a:solidFill>
            </a:endParaRP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6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/>
              <a:t> گر کسی وصف او ز</a:t>
            </a:r>
            <a:r>
              <a:rPr lang="fa-IR" sz="2000" dirty="0"/>
              <a:t> </a:t>
            </a:r>
            <a:r>
              <a:rPr lang="ar-SA" sz="2000" dirty="0"/>
              <a:t>من پرسد            بی دل از بی</a:t>
            </a:r>
            <a:r>
              <a:rPr lang="fa-IR" sz="2000" dirty="0"/>
              <a:t>‌ن</a:t>
            </a:r>
            <a:r>
              <a:rPr lang="ar-SA" sz="2000" dirty="0"/>
              <a:t>شان چه گوید باز ؟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وصف: نشان، بیانِ توصیف </a:t>
            </a:r>
            <a:endParaRPr lang="fa-IR" dirty="0"/>
          </a:p>
          <a:p>
            <a:r>
              <a:rPr lang="fa-IR" dirty="0"/>
              <a:t>تعداد جمله: </a:t>
            </a:r>
            <a:r>
              <a:rPr lang="fa-IR" dirty="0">
                <a:solidFill>
                  <a:srgbClr val="FF0000"/>
                </a:solidFill>
              </a:rPr>
              <a:t>دو</a:t>
            </a:r>
          </a:p>
          <a:p>
            <a:r>
              <a:rPr lang="ar-SA" dirty="0" smtClean="0"/>
              <a:t>مرجع </a:t>
            </a:r>
            <a:r>
              <a:rPr lang="ar-SA" dirty="0"/>
              <a:t>ضمیر</a:t>
            </a:r>
            <a:r>
              <a:rPr lang="fa-IR" dirty="0"/>
              <a:t> </a:t>
            </a:r>
            <a:r>
              <a:rPr lang="ar-SA" dirty="0"/>
              <a:t>«او</a:t>
            </a:r>
            <a:r>
              <a:rPr lang="ar-SA" dirty="0" smtClean="0"/>
              <a:t>»:</a:t>
            </a:r>
            <a:r>
              <a:rPr lang="fa-IR" dirty="0" smtClean="0"/>
              <a:t> </a:t>
            </a:r>
            <a:r>
              <a:rPr lang="ar-SA" dirty="0" smtClean="0"/>
              <a:t>خداوند </a:t>
            </a:r>
            <a:endParaRPr lang="ar-SA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/>
              <a:t>چه گوید؟</a:t>
            </a:r>
            <a:r>
              <a:rPr lang="fa-IR"/>
              <a:t> </a:t>
            </a:r>
            <a:r>
              <a:rPr lang="ar-SA"/>
              <a:t>نمی</a:t>
            </a:r>
            <a:r>
              <a:rPr lang="fa-IR"/>
              <a:t>‌</a:t>
            </a:r>
            <a:r>
              <a:rPr lang="ar-SA"/>
              <a:t>تواند بگوید: استفهام انکاری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/>
              <a:t>اگر کسی توصف خداوند را از من بپرسد منِ عاشق و دلداده چگونه از خدای</a:t>
            </a:r>
            <a:r>
              <a:rPr lang="fa-IR"/>
              <a:t> </a:t>
            </a:r>
            <a:r>
              <a:rPr lang="ar-SA"/>
              <a:t>بی</a:t>
            </a:r>
            <a:r>
              <a:rPr lang="fa-IR"/>
              <a:t>‌</a:t>
            </a:r>
            <a:r>
              <a:rPr lang="ar-SA"/>
              <a:t>نشان سخنی بگویم.</a:t>
            </a:r>
            <a:endParaRPr lang="fa-IR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30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-194433" y="1784616"/>
            <a:ext cx="9778028" cy="990950"/>
          </a:xfrm>
        </p:spPr>
        <p:txBody>
          <a:bodyPr/>
          <a:lstStyle/>
          <a:p>
            <a:r>
              <a:rPr lang="ar-SA" sz="2000" dirty="0"/>
              <a:t> گر کسی وصف او زمن پرسد            بی دل از بی</a:t>
            </a:r>
            <a:r>
              <a:rPr lang="fa-IR" sz="2000" dirty="0"/>
              <a:t>‌ن</a:t>
            </a:r>
            <a:r>
              <a:rPr lang="ar-SA" sz="2000" dirty="0"/>
              <a:t>شان چه گوید باز ؟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عجز عاشق از وصف معشوق </a:t>
            </a:r>
            <a:endParaRPr lang="fa-IR"/>
          </a:p>
          <a:p>
            <a:r>
              <a:rPr lang="ar-SA"/>
              <a:t>بی</a:t>
            </a:r>
            <a:r>
              <a:rPr lang="fa-IR"/>
              <a:t>‌</a:t>
            </a:r>
            <a:r>
              <a:rPr lang="ar-SA"/>
              <a:t>نشان بودن معشوق ازلی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28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/>
              <a:t>عاشقان کشتگان معشوق اند            بـر نیایـد زکشتگــان آواز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معشوق:</a:t>
            </a:r>
            <a:r>
              <a:rPr lang="fa-IR" dirty="0"/>
              <a:t> </a:t>
            </a:r>
            <a:r>
              <a:rPr lang="ar-SA" dirty="0"/>
              <a:t>دلبر، محبوب</a:t>
            </a:r>
            <a:r>
              <a:rPr lang="fa-IR" dirty="0"/>
              <a:t> </a:t>
            </a:r>
          </a:p>
          <a:p>
            <a:r>
              <a:rPr lang="fa-IR" dirty="0"/>
              <a:t>تعداد جمله: </a:t>
            </a:r>
            <a:r>
              <a:rPr lang="fa-IR" dirty="0">
                <a:solidFill>
                  <a:srgbClr val="FF0000"/>
                </a:solidFill>
              </a:rPr>
              <a:t>دو</a:t>
            </a:r>
          </a:p>
          <a:p>
            <a:r>
              <a:rPr lang="ar-SA" dirty="0" smtClean="0"/>
              <a:t>کشتگان</a:t>
            </a:r>
            <a:r>
              <a:rPr lang="fa-IR" dirty="0" smtClean="0"/>
              <a:t> </a:t>
            </a:r>
            <a:r>
              <a:rPr lang="ar-SA" dirty="0"/>
              <a:t>معشوق:</a:t>
            </a:r>
            <a:r>
              <a:rPr lang="fa-IR" dirty="0"/>
              <a:t> </a:t>
            </a:r>
            <a:r>
              <a:rPr lang="ar-SA" dirty="0"/>
              <a:t>ترکیب اضافی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/>
              <a:t>عاشقان، معشوق: اشتقاق </a:t>
            </a:r>
            <a:endParaRPr lang="fa-IR"/>
          </a:p>
          <a:p>
            <a:r>
              <a:rPr lang="ar-SA"/>
              <a:t>مانند کردن عاشقان به کشتگان: تشبیه </a:t>
            </a:r>
            <a:endParaRPr lang="fa-IR"/>
          </a:p>
          <a:p>
            <a:r>
              <a:rPr lang="ar-SA"/>
              <a:t>کشتگان در مصراع دوم استعاره از عاشقان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/>
              <a:t>عاشقان حقیقی، مانند مرده</a:t>
            </a:r>
            <a:r>
              <a:rPr lang="fa-IR" dirty="0"/>
              <a:t>‌</a:t>
            </a:r>
            <a:r>
              <a:rPr lang="ar-SA" dirty="0"/>
              <a:t>ها، و فانی در برابر معشوق (خدا) هستند </a:t>
            </a:r>
            <a:r>
              <a:rPr lang="ar-SA" dirty="0" smtClean="0"/>
              <a:t>و</a:t>
            </a:r>
            <a:r>
              <a:rPr lang="fa-IR" dirty="0" smtClean="0"/>
              <a:t> </a:t>
            </a:r>
            <a:r>
              <a:rPr lang="ar-SA" dirty="0" smtClean="0"/>
              <a:t>کسی </a:t>
            </a:r>
            <a:r>
              <a:rPr lang="ar-SA" dirty="0"/>
              <a:t>که فانی شده باشد نمی</a:t>
            </a:r>
            <a:r>
              <a:rPr lang="fa-IR" dirty="0"/>
              <a:t>‌</a:t>
            </a:r>
            <a:r>
              <a:rPr lang="ar-SA" dirty="0"/>
              <a:t>تواند سخنی بگوید. </a:t>
            </a:r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24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532363" y="1874069"/>
            <a:ext cx="9778028" cy="990950"/>
          </a:xfrm>
        </p:spPr>
        <p:txBody>
          <a:bodyPr/>
          <a:lstStyle/>
          <a:p>
            <a:r>
              <a:rPr lang="ar-SA" sz="2000" dirty="0"/>
              <a:t>عاشقان کشتگان معشوق اند            بـر نیایـد زکشتگــان آواز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فنا در حق موجب سکوت عاشق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65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38255" y="2984013"/>
            <a:ext cx="6246758" cy="3019222"/>
          </a:xfrm>
        </p:spPr>
        <p:txBody>
          <a:bodyPr/>
          <a:lstStyle/>
          <a:p>
            <a:r>
              <a:rPr lang="ar-SA" dirty="0"/>
              <a:t>صاحب</a:t>
            </a:r>
            <a:r>
              <a:rPr lang="fa-IR" dirty="0"/>
              <a:t>‌</a:t>
            </a:r>
            <a:r>
              <a:rPr lang="ar-SA" dirty="0"/>
              <a:t>دل: خداشناس</a:t>
            </a:r>
            <a:endParaRPr lang="fa-IR" dirty="0"/>
          </a:p>
          <a:p>
            <a:r>
              <a:rPr lang="ar-SA" dirty="0"/>
              <a:t> جیب: گریبان ،یقه</a:t>
            </a:r>
            <a:endParaRPr lang="fa-IR" dirty="0"/>
          </a:p>
          <a:p>
            <a:r>
              <a:rPr lang="ar-SA" dirty="0"/>
              <a:t>مراقبت: در اصطلاح عرفانی، کمال </a:t>
            </a:r>
            <a:r>
              <a:rPr lang="ar-SA" dirty="0" smtClean="0"/>
              <a:t>توجه </a:t>
            </a:r>
            <a:r>
              <a:rPr lang="ar-SA" dirty="0"/>
              <a:t>بنده به حق و یقین بر اینکه خداوند در همه احوال، عالِم بر ضمیر اوست؛ نگاه داشتن دل از </a:t>
            </a:r>
            <a:r>
              <a:rPr lang="ar-SA" dirty="0" smtClean="0"/>
              <a:t>توجه </a:t>
            </a:r>
            <a:r>
              <a:rPr lang="ar-SA" dirty="0"/>
              <a:t>به غیر حق</a:t>
            </a:r>
            <a:endParaRPr lang="fa-IR" dirty="0"/>
          </a:p>
          <a:p>
            <a:r>
              <a:rPr lang="ar-SA" dirty="0"/>
              <a:t>مکاشفت: کشف کردن و آشکار ساختن، در اصطلاح عرفانی، پی</a:t>
            </a:r>
            <a:r>
              <a:rPr lang="fa-IR" dirty="0"/>
              <a:t>‌‌</a:t>
            </a:r>
            <a:r>
              <a:rPr lang="ar-SA" dirty="0"/>
              <a:t>بردن به حقایق است.</a:t>
            </a:r>
            <a:endParaRPr lang="fa-I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یکی از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صاحب</a:t>
            </a:r>
            <a:r>
              <a:rPr lang="fa-IR" dirty="0">
                <a:solidFill>
                  <a:srgbClr val="FF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دلان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سر به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جَیب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مراقَبت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فرو برده بود و در بحرِ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مکاشَفت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مستغرق شده: آن گه که از این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معاملت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باز آمد، یکی از دوستان گفت: از این بوستان که بودی، ما را چه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تحفه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کرامت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کردی؟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06986" y="3321755"/>
            <a:ext cx="2733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معاملت: 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کار، اعمال عبادی</a:t>
            </a:r>
            <a:endParaRPr lang="fa-IR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تحفه</a:t>
            </a:r>
            <a:r>
              <a:rPr lang="ar-SA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:</a:t>
            </a:r>
            <a:r>
              <a:rPr lang="fa-IR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سوغاتی</a:t>
            </a:r>
            <a:endParaRPr lang="fa-IR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کرامت: بخشش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8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206500" y="1595438"/>
            <a:ext cx="9779000" cy="990600"/>
          </a:xfrm>
        </p:spPr>
        <p:txBody>
          <a:bodyPr/>
          <a:lstStyle/>
          <a:p>
            <a:r>
              <a:rPr lang="ar-SA" dirty="0"/>
              <a:t>یکی از صاحب</a:t>
            </a:r>
            <a:r>
              <a:rPr lang="fa-IR" dirty="0"/>
              <a:t>‌</a:t>
            </a:r>
            <a:r>
              <a:rPr lang="ar-SA" dirty="0"/>
              <a:t>دلان سر به جَیب مراقَبت فرو برده بود و در </a:t>
            </a:r>
            <a:r>
              <a:rPr lang="ar-SA" dirty="0">
                <a:solidFill>
                  <a:srgbClr val="FF0000"/>
                </a:solidFill>
              </a:rPr>
              <a:t>بحرِ مکاشَفت مستغرق شده</a:t>
            </a:r>
            <a:r>
              <a:rPr lang="ar-SA" dirty="0"/>
              <a:t>: آن گه که از این معاملت باز آمد، یکی از دوستان گفت: از این </a:t>
            </a:r>
            <a:r>
              <a:rPr lang="ar-SA" dirty="0">
                <a:solidFill>
                  <a:srgbClr val="FF0000"/>
                </a:solidFill>
              </a:rPr>
              <a:t>بوستان</a:t>
            </a:r>
            <a:r>
              <a:rPr lang="ar-SA" dirty="0"/>
              <a:t> که بودی، ما را چه تحفه کرامت کردی؟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بحر مکاشفت: اضافه تشبیهی</a:t>
            </a:r>
            <a:endParaRPr lang="fa-IR" dirty="0"/>
          </a:p>
          <a:p>
            <a:r>
              <a:rPr lang="ar-SA" dirty="0"/>
              <a:t>مستغرق شدن در</a:t>
            </a:r>
            <a:r>
              <a:rPr lang="fa-IR" dirty="0"/>
              <a:t> </a:t>
            </a:r>
            <a:r>
              <a:rPr lang="ar-SA" dirty="0"/>
              <a:t>چیزی  کنایه از پی بردن به حقایق چیزی</a:t>
            </a:r>
            <a:endParaRPr lang="fa-IR" dirty="0"/>
          </a:p>
          <a:p>
            <a:r>
              <a:rPr lang="ar-SA" dirty="0" smtClean="0"/>
              <a:t>بوستان </a:t>
            </a:r>
            <a:r>
              <a:rPr lang="ar-SA" dirty="0"/>
              <a:t>استعاره از عالم غیب و مکاشفه (عرفان و معرفت الهی)</a:t>
            </a:r>
            <a:endParaRPr lang="fa-IR" dirty="0"/>
          </a:p>
          <a:p>
            <a:r>
              <a:rPr lang="ar-SA" dirty="0"/>
              <a:t>منظور از «معاملت»: کار و اعمال عبادی (مراقبت و مکاشفه)</a:t>
            </a:r>
            <a:endParaRPr lang="en-US" dirty="0"/>
          </a:p>
          <a:p>
            <a:r>
              <a:rPr lang="ar-SA" dirty="0" smtClean="0"/>
              <a:t>بوستان، دوستان: جناس ناهمسان</a:t>
            </a:r>
          </a:p>
        </p:txBody>
      </p:sp>
    </p:spTree>
    <p:extLst>
      <p:ext uri="{BB962C8B-B14F-4D97-AF65-F5344CB8AC3E}">
        <p14:creationId xmlns:p14="http://schemas.microsoft.com/office/powerpoint/2010/main" val="234864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206500" y="1595438"/>
            <a:ext cx="9779000" cy="990600"/>
          </a:xfrm>
        </p:spPr>
        <p:txBody>
          <a:bodyPr/>
          <a:lstStyle/>
          <a:p>
            <a:r>
              <a:rPr lang="ar-SA" dirty="0"/>
              <a:t>یکی از صاحب</a:t>
            </a:r>
            <a:r>
              <a:rPr lang="fa-IR" dirty="0"/>
              <a:t>‌</a:t>
            </a:r>
            <a:r>
              <a:rPr lang="ar-SA" dirty="0"/>
              <a:t>دلان سر به جَیب مراقَبت فرو برده بود و در بحرِ مکاشَفت مستغرق شده: آن گه که از این معاملت باز آمد، یکی از دوستان گفت: از این بوستان که بودی، ما را چه تحفه کرامت کردی؟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حال تفکر و مراقبه</a:t>
            </a:r>
            <a:endParaRPr lang="fa-IR"/>
          </a:p>
          <a:p>
            <a:r>
              <a:rPr lang="ar-SA"/>
              <a:t>کشف حقایق عرفانی</a:t>
            </a:r>
            <a:endParaRPr lang="fa-IR"/>
          </a:p>
          <a:p>
            <a:r>
              <a:rPr lang="ar-SA"/>
              <a:t>طلب معرفت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55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اصحاب: یاران </a:t>
            </a:r>
            <a:endParaRPr lang="fa-IR" dirty="0" smtClean="0"/>
          </a:p>
          <a:p>
            <a:r>
              <a:rPr lang="ar-SA" dirty="0" smtClean="0"/>
              <a:t>را: </a:t>
            </a:r>
            <a:r>
              <a:rPr lang="ar-SA" dirty="0"/>
              <a:t>به معنی«برای» حرف اضافه</a:t>
            </a:r>
            <a:endParaRPr lang="fa-IR" dirty="0"/>
          </a:p>
          <a:p>
            <a:r>
              <a:rPr lang="ar-SA" dirty="0"/>
              <a:t>«م» در بوی </a:t>
            </a:r>
            <a:r>
              <a:rPr lang="ar-SA" dirty="0" smtClean="0"/>
              <a:t>گلم: </a:t>
            </a:r>
            <a:r>
              <a:rPr lang="ar-SA" dirty="0"/>
              <a:t>مفعول </a:t>
            </a:r>
            <a:endParaRPr lang="fa-IR" dirty="0"/>
          </a:p>
          <a:p>
            <a:r>
              <a:rPr lang="ar-SA" dirty="0"/>
              <a:t>«م» در </a:t>
            </a:r>
            <a:r>
              <a:rPr lang="ar-SA" dirty="0" smtClean="0"/>
              <a:t>«دامنم» مضاف </a:t>
            </a:r>
            <a:r>
              <a:rPr lang="ar-SA" dirty="0"/>
              <a:t>الیه برای «دست» و جهش ضمیر دارد</a:t>
            </a:r>
            <a:r>
              <a:rPr lang="fa-IR" dirty="0"/>
              <a:t>.</a:t>
            </a:r>
            <a:r>
              <a:rPr lang="ar-SA" dirty="0"/>
              <a:t> </a:t>
            </a:r>
            <a:r>
              <a:rPr lang="fa-IR" dirty="0"/>
              <a:t>	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گفت: به خاطر داشتم که چون به درخت گل رسم دامنی پر کنم هدیه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اصحاب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را. چون برسیدم، بوی گلم چنان مست کرد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که  دامنم از دست برفت.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80069" y="3361698"/>
            <a:ext cx="35880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رسم</a:t>
            </a:r>
            <a:r>
              <a:rPr lang="fa-IR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(برسم): </a:t>
            </a:r>
            <a:r>
              <a:rPr lang="ar-SA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مضارع التزامی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fa-IR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برسیدم، برفت: ماضی </a:t>
            </a:r>
            <a:r>
              <a:rPr lang="ar-SA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ساده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43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گفت: به خاطر داشتم که چون به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درخت گل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رسم دامنی پر کنم هدیه اصحاب را. چون برسیدم،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بوی گل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 چنان مست کرد که 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دامنم از دست برفت.</a:t>
            </a:r>
            <a:endParaRPr lang="fa-IR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درخت گل استعاره از عشق و معرفت الهی</a:t>
            </a:r>
            <a:endParaRPr lang="fa-IR" dirty="0"/>
          </a:p>
          <a:p>
            <a:r>
              <a:rPr lang="ar-SA" dirty="0"/>
              <a:t>بوی گل استعاره از جلوه عشق و معرفت الهی</a:t>
            </a:r>
            <a:endParaRPr lang="fa-IR" dirty="0"/>
          </a:p>
          <a:p>
            <a:r>
              <a:rPr lang="ar-SA" dirty="0" smtClean="0"/>
              <a:t>دامن </a:t>
            </a:r>
            <a:r>
              <a:rPr lang="ar-SA" dirty="0"/>
              <a:t>از دست رفتن </a:t>
            </a:r>
            <a:r>
              <a:rPr lang="ar-SA" dirty="0" smtClean="0"/>
              <a:t>کنایه </a:t>
            </a:r>
            <a:r>
              <a:rPr lang="ar-SA" dirty="0"/>
              <a:t>از محو چیزی </a:t>
            </a:r>
            <a:r>
              <a:rPr lang="ar-SA" dirty="0" smtClean="0"/>
              <a:t>شدن</a:t>
            </a:r>
            <a:r>
              <a:rPr lang="fa-IR" dirty="0" smtClean="0"/>
              <a:t>،</a:t>
            </a:r>
            <a:r>
              <a:rPr lang="ar-SA" dirty="0" smtClean="0"/>
              <a:t> </a:t>
            </a:r>
            <a:r>
              <a:rPr lang="ar-SA" dirty="0"/>
              <a:t>بی</a:t>
            </a:r>
            <a:r>
              <a:rPr lang="fa-IR" dirty="0"/>
              <a:t>‌</a:t>
            </a:r>
            <a:r>
              <a:rPr lang="ar-SA" dirty="0"/>
              <a:t>اختیار شدن و خود را فراموش کردن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3919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گفت: به خاطر داشتم که چون به درخت گل رسم دامنی پر کنم هدیه اصحاب را. چون برسیدم، بوی گلم چنان مست کرد که  دامنم از دست برفت.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به یاد دوستان بودن</a:t>
            </a:r>
            <a:endParaRPr lang="fa-IR"/>
          </a:p>
          <a:p>
            <a:r>
              <a:rPr lang="ar-SA"/>
              <a:t>مستی دیدار جمال حق</a:t>
            </a:r>
            <a:endParaRPr lang="fa-IR"/>
          </a:p>
          <a:p>
            <a:r>
              <a:rPr lang="ar-SA"/>
              <a:t>بی</a:t>
            </a:r>
            <a:r>
              <a:rPr lang="fa-IR"/>
              <a:t>‌</a:t>
            </a:r>
            <a:r>
              <a:rPr lang="ar-SA"/>
              <a:t>اختیاری عاشق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05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81428" y="1854191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تو حکیمی تو عظیمی تو کریمی تو رحیمی     تو نماینده فضلی تو سزاوار ثنایی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تکرار </a:t>
            </a:r>
            <a:r>
              <a:rPr lang="fa-IR" dirty="0" smtClean="0"/>
              <a:t>صامت «</a:t>
            </a:r>
            <a:r>
              <a:rPr lang="fa-IR" dirty="0"/>
              <a:t>ت» و </a:t>
            </a:r>
            <a:r>
              <a:rPr lang="fa-IR" dirty="0" smtClean="0"/>
              <a:t>مصوت‌های «ـُـ»، «ی</a:t>
            </a:r>
            <a:r>
              <a:rPr lang="fa-IR" dirty="0"/>
              <a:t>»: واج‌آرایی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38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ای مرغ سحر عشق ز پروانه بیاموز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            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کان سوخته را جان شد و آواز نیامد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47956" y="3060741"/>
            <a:ext cx="3822990" cy="2754406"/>
          </a:xfrm>
        </p:spPr>
        <p:txBody>
          <a:bodyPr/>
          <a:lstStyle/>
          <a:p>
            <a:r>
              <a:rPr lang="ar-SA" dirty="0"/>
              <a:t>مرغ سحر: بلبل، هزار، عندلیب، هزاردستان</a:t>
            </a:r>
            <a:endParaRPr lang="fa-IR" dirty="0"/>
          </a:p>
          <a:p>
            <a:r>
              <a:rPr lang="ar-SA" dirty="0"/>
              <a:t>کان: که آن </a:t>
            </a:r>
            <a:endParaRPr lang="fa-IR" dirty="0"/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چهار</a:t>
            </a:r>
            <a:endParaRPr lang="fa-IR" dirty="0">
              <a:solidFill>
                <a:srgbClr val="FF0000"/>
              </a:solidFill>
            </a:endParaRPr>
          </a:p>
          <a:p>
            <a:r>
              <a:rPr lang="ar-SA" dirty="0" smtClean="0"/>
              <a:t>نوع </a:t>
            </a:r>
            <a:r>
              <a:rPr lang="ar-SA" dirty="0"/>
              <a:t>«را» در «کان سوخته را جان</a:t>
            </a:r>
            <a:r>
              <a:rPr lang="ar-SA" dirty="0" smtClean="0"/>
              <a:t>»:</a:t>
            </a:r>
            <a:r>
              <a:rPr lang="fa-IR" dirty="0" smtClean="0"/>
              <a:t> </a:t>
            </a:r>
            <a:r>
              <a:rPr lang="ar-SA" dirty="0" smtClean="0"/>
              <a:t>فک</a:t>
            </a:r>
            <a:r>
              <a:rPr lang="fa-IR" dirty="0" smtClean="0"/>
              <a:t> </a:t>
            </a:r>
            <a:r>
              <a:rPr lang="ar-SA" dirty="0"/>
              <a:t>اضافه (جانِ آن</a:t>
            </a:r>
            <a:r>
              <a:rPr lang="fa-IR" dirty="0"/>
              <a:t> </a:t>
            </a:r>
            <a:r>
              <a:rPr lang="ar-SA" dirty="0"/>
              <a:t>سوخته) 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/>
              <a:t>مرغ سحر نماد عاشق غیرحقیقی</a:t>
            </a:r>
            <a:endParaRPr lang="fa-IR" dirty="0"/>
          </a:p>
          <a:p>
            <a:r>
              <a:rPr lang="ar-SA" dirty="0"/>
              <a:t>پروانه نماد عاشق حقیقی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/>
              <a:t>دعوت به عشق واقعی </a:t>
            </a:r>
            <a:endParaRPr lang="fa-IR" dirty="0"/>
          </a:p>
          <a:p>
            <a:r>
              <a:rPr lang="ar-SA" dirty="0"/>
              <a:t>فداکاری (پاکبازی) و سکوت، نشانه عشق واقعی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08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شکر نعمت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این مدعیان در طلبش </a:t>
            </a:r>
            <a:r>
              <a:rPr lang="ar-SA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بی</a:t>
            </a:r>
            <a:r>
              <a:rPr lang="fa-IR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خبرانند</a:t>
            </a:r>
            <a:r>
              <a:rPr lang="fa-IR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  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کان را که خبر شد، خبری باز نیامد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مدعیان: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ادعاکنندگان</a:t>
            </a:r>
            <a:endParaRPr lang="fa-IR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fa-IR" dirty="0"/>
              <a:t>تعداد جمله: </a:t>
            </a:r>
            <a:r>
              <a:rPr lang="fa-IR" dirty="0" smtClean="0">
                <a:solidFill>
                  <a:srgbClr val="FF0000"/>
                </a:solidFill>
              </a:rPr>
              <a:t>سه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تکرار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صامت</a:t>
            </a:r>
            <a:r>
              <a:rPr lang="fa-IR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ar-SA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«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د»: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واج‌آرایی</a:t>
            </a:r>
            <a:endParaRPr lang="fa-IR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خبر: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تکرار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کسانی که ظاهرا ادعای شناخت الهی را دارند، غافل هستند زیر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ا 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عاشقان حقیقی که به شناخت خداوند پی برده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اند این راز را فاش نمی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کنند.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75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-283885" y="1784616"/>
            <a:ext cx="9778028" cy="990950"/>
          </a:xfrm>
        </p:spPr>
        <p:txBody>
          <a:bodyPr/>
          <a:lstStyle/>
          <a:p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این مدعیان در طلبش بی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خبرانند</a:t>
            </a:r>
            <a:r>
              <a:rPr lang="fa-IR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  </a:t>
            </a:r>
            <a:r>
              <a:rPr lang="ar-SA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کان را که خبر شد، خبری باز نیامد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بی</a:t>
            </a:r>
            <a:r>
              <a:rPr lang="fa-IR" dirty="0"/>
              <a:t>‌</a:t>
            </a:r>
            <a:r>
              <a:rPr lang="ar-SA" dirty="0"/>
              <a:t>خبری </a:t>
            </a:r>
            <a:r>
              <a:rPr lang="ar-SA" dirty="0" smtClean="0"/>
              <a:t>مدعیان </a:t>
            </a:r>
            <a:r>
              <a:rPr lang="ar-SA" dirty="0"/>
              <a:t>از معرفت واقعی </a:t>
            </a:r>
            <a:endParaRPr lang="fa-IR" dirty="0"/>
          </a:p>
          <a:p>
            <a:r>
              <a:rPr lang="ar-SA" dirty="0"/>
              <a:t>فنا و سکوت عارف واقعی</a:t>
            </a:r>
            <a:endParaRPr lang="fa-IR" alt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6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</a:t>
            </a:r>
            <a:r>
              <a:rPr lang="fa-IR" dirty="0" smtClean="0"/>
              <a:t>متن‌پژوهی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>
                <a:latin typeface="IRANSansFaNum" panose="020B0506030804020204" pitchFamily="34" charset="-78"/>
                <a:cs typeface="IRANSansFaNum" panose="020B0506030804020204" pitchFamily="34" charset="-78"/>
              </a:rPr>
              <a:t>1</a:t>
            </a:r>
            <a:r>
              <a:rPr lang="fa-IR" dirty="0"/>
              <a:t>- جدول زیر را به کمک متن کامل کنید.</a:t>
            </a:r>
            <a:endParaRPr lang="en-US" dirty="0"/>
          </a:p>
          <a:p>
            <a:endParaRPr lang="fa-IR" dirty="0"/>
          </a:p>
          <a:p>
            <a:endParaRPr lang="fa-IR" altLang="fa-IR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142411"/>
              </p:ext>
            </p:extLst>
          </p:nvPr>
        </p:nvGraphicFramePr>
        <p:xfrm>
          <a:off x="2898470" y="2342600"/>
          <a:ext cx="6245878" cy="308053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928084">
                  <a:extLst>
                    <a:ext uri="{9D8B030D-6E8A-4147-A177-3AD203B41FA5}">
                      <a16:colId xmlns:a16="http://schemas.microsoft.com/office/drawing/2014/main" val="3458870785"/>
                    </a:ext>
                  </a:extLst>
                </a:gridCol>
                <a:gridCol w="3317794">
                  <a:extLst>
                    <a:ext uri="{9D8B030D-6E8A-4147-A177-3AD203B41FA5}">
                      <a16:colId xmlns:a16="http://schemas.microsoft.com/office/drawing/2014/main" val="3174009086"/>
                    </a:ext>
                  </a:extLst>
                </a:gridCol>
              </a:tblGrid>
              <a:tr h="61610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معنا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معادل واژه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7721075"/>
                  </a:ext>
                </a:extLst>
              </a:tr>
              <a:tr h="61610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دارای نشان پیامبری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2320908"/>
                  </a:ext>
                </a:extLst>
              </a:tr>
              <a:tr h="61610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شادی­‌بخش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51625578"/>
                  </a:ext>
                </a:extLst>
              </a:tr>
              <a:tr h="61610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به خدای تعالی بازگشتن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a-IR" sz="2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6094725"/>
                  </a:ext>
                </a:extLst>
              </a:tr>
              <a:tr h="61610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</a:rPr>
                        <a:t>قطع کردن </a:t>
                      </a:r>
                      <a:r>
                        <a:rPr lang="fa-IR" sz="2000" dirty="0" smtClean="0">
                          <a:effectLst/>
                        </a:rPr>
                        <a:t>مقرری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383951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87417" y="3061253"/>
            <a:ext cx="1848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srgbClr val="7030A0"/>
                </a:solidFill>
              </a:rPr>
              <a:t>وسیم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3695752"/>
            <a:ext cx="1003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>
                <a:solidFill>
                  <a:srgbClr val="7030A0"/>
                </a:solidFill>
              </a:rPr>
              <a:t>مفرح</a:t>
            </a:r>
            <a:endParaRPr lang="en-US" sz="16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3705" y="4305959"/>
            <a:ext cx="105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7030A0"/>
                </a:solidFill>
              </a:rPr>
              <a:t>انابت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8149" y="4873556"/>
            <a:ext cx="2733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7030A0"/>
                </a:solidFill>
              </a:rPr>
              <a:t>وظیفه (نبریدن وظیفه) </a:t>
            </a:r>
            <a:endParaRPr lang="en-US" sz="16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زبانی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116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</a:t>
            </a:r>
            <a:r>
              <a:rPr lang="fa-IR" dirty="0" smtClean="0"/>
              <a:t>پژوهی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sz="2000" dirty="0">
                <a:latin typeface="IRANSansFaNum" panose="020B0506030804020204" pitchFamily="34" charset="-78"/>
                <a:cs typeface="IRANSansFaNum" panose="020B0506030804020204" pitchFamily="34" charset="-78"/>
              </a:rPr>
              <a:t>2</a:t>
            </a:r>
            <a:r>
              <a:rPr lang="fa-IR" sz="2000" dirty="0"/>
              <a:t>- سه واژه در متن بیابید که هم­آوای آن­ها در زبان فارسی وجود دارد.</a:t>
            </a:r>
            <a:endParaRPr lang="en-US" sz="2000" dirty="0"/>
          </a:p>
          <a:p>
            <a:pPr marL="1257300" lvl="1" indent="-342900"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قربت: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نزدیکی، غربت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: تنهایی </a:t>
            </a:r>
          </a:p>
          <a:p>
            <a:pPr marL="1257300" lvl="1" indent="-342900"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خوان: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سفره، خان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مرحله، 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رئیس  </a:t>
            </a:r>
          </a:p>
          <a:p>
            <a:pPr marL="1257300" lvl="1" indent="-342900"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صبا: باد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بهاری، سبا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: سرزمین سبا </a:t>
            </a:r>
            <a:endParaRPr lang="fa-IR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IRANSansFaNum" panose="020B0506030804020204" pitchFamily="34" charset="-78"/>
                <a:cs typeface="IRANSansFaNum" panose="020B0506030804020204" pitchFamily="34" charset="-78"/>
              </a:rPr>
              <a:t>3</a:t>
            </a: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از متن درس برای کاربرد هریک از حروف زیر سه واژه مهم املایی بیابید و بنویسید.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257300" lvl="1" indent="-34290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ح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pPr marL="1257300" lvl="1" indent="-34290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ق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pPr marL="1257300" lvl="1" indent="-34290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ع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pPr marL="1257300" lvl="1" indent="-342900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fa-IR" sz="20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fa-IR" altLang="fa-IR" dirty="0"/>
          </a:p>
        </p:txBody>
      </p:sp>
      <p:sp>
        <p:nvSpPr>
          <p:cNvPr id="5" name="Rounded Rectangle 4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زبانی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15809" y="4353340"/>
            <a:ext cx="2713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(تحیر، حلیه، مفرح)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15809" y="4932323"/>
            <a:ext cx="2713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(قسیم، فایق، قبا)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15809" y="5591147"/>
            <a:ext cx="2713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(معاملت، مطاع، عاکفان)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94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4322" y="1819184"/>
            <a:ext cx="10982411" cy="4817097"/>
          </a:xfrm>
        </p:spPr>
        <p:txBody>
          <a:bodyPr/>
          <a:lstStyle/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>
                <a:solidFill>
                  <a:srgbClr val="000000"/>
                </a:solidFill>
                <a:latin typeface="IRANSansFaNum" panose="020B0506030804020204" pitchFamily="34" charset="-78"/>
                <a:ea typeface="Calibri" panose="020F0502020204030204" pitchFamily="34" charset="0"/>
                <a:cs typeface="IRANSansFaNum" panose="020B0506030804020204" pitchFamily="34" charset="-78"/>
              </a:rPr>
              <a:t>4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در عبارت زیر نقش دستوری ضمایر متصل را مشخص کنید.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spcAft>
                <a:spcPts val="1000"/>
              </a:spcAft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بوی گلم چنان مست کرد که دامنم از دست برفت. </a:t>
            </a:r>
          </a:p>
          <a:p>
            <a:pPr lvl="1" algn="r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«م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» در 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«گلم»: 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مفعول / 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«م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» در 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«دامنم»: 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مضاف  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الیه</a:t>
            </a:r>
            <a:endParaRPr lang="en-US" sz="22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زبانی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1696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4793" y="1368180"/>
            <a:ext cx="10982411" cy="4817097"/>
          </a:xfrm>
        </p:spPr>
        <p:txBody>
          <a:bodyPr/>
          <a:lstStyle/>
          <a:p>
            <a:pPr marL="0" indent="0">
              <a:spcAft>
                <a:spcPts val="1000"/>
              </a:spcAft>
              <a:buNone/>
            </a:pPr>
            <a:r>
              <a:rPr lang="fa-IR" sz="2000" dirty="0">
                <a:solidFill>
                  <a:srgbClr val="000000"/>
                </a:solidFill>
                <a:latin typeface="IRANSansFaNum" panose="020B0506030804020204" pitchFamily="34" charset="-78"/>
                <a:ea typeface="Calibri" panose="020F0502020204030204" pitchFamily="34" charset="0"/>
                <a:cs typeface="IRANSansFaNum" panose="020B0506030804020204" pitchFamily="34" charset="-78"/>
              </a:rPr>
              <a:t>5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به عبارت­های زیر </a:t>
            </a:r>
            <a:r>
              <a:rPr lang="fa-IR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توجه 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کنید.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الف) همنشین نیک بهتر از تنهایی است و تنهایی بهتر از همنشین بد.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ب) آرزو گفت: «از نمایشگاه کتاب چه خبر؟»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در عبارت «الف» فعل جمله دوم ذکر نشده ­است </a:t>
            </a:r>
            <a:r>
              <a:rPr lang="fa-IR" sz="1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اما 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خواننده یا شنونده از فعل جمله </a:t>
            </a:r>
            <a:r>
              <a:rPr lang="fa-IR" sz="1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اول 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می­تواند به فعل جمله دوم، یعنی «است» پی ببرد. در این جمله حذف فعل به «قرینه لفظی» صورت گرفته است.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در عبارت «ب» جای فعلِ «داری» در جمله دوم خالی است. </a:t>
            </a:r>
            <a:r>
              <a:rPr lang="fa-IR" sz="1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اما 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هیچ نشانه­ای در ظاهر جمله، شنونده را به وجود فعل راهنمایی نمی­کند. تنها از مفهوم عبارت می­توان دریافت که فعل «داری» از جمله دوم حذف شده است؛ در این جمله فعل به «قرینه معنوی» صورت گرفته است. 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زبانی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1181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4793" y="2071991"/>
            <a:ext cx="10982411" cy="4817097"/>
          </a:xfrm>
        </p:spPr>
        <p:txBody>
          <a:bodyPr/>
          <a:lstStyle/>
          <a:p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هر یک از اجزای کلام در صورت وجود قرینه می­تواند حذف شود. اگر اجزا به دلیل تکرار و برای پرهیز از تکرار صورت گیرد، آن را «حذف به قرینه لفظی» گویند </a:t>
            </a:r>
            <a:r>
              <a:rPr lang="fa-IR" sz="1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اما 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اگر خواننده یا شنونده از مفهوم سخن به بخش حذف شده پی ببرد، «حذف به قرینه معنوی» است.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r>
              <a:rPr lang="fa-IR" sz="1800" dirty="0">
                <a:solidFill>
                  <a:srgbClr val="000000"/>
                </a:solidFill>
                <a:ea typeface="Calibri" panose="020F0502020204030204" pitchFamily="34" charset="0"/>
              </a:rPr>
              <a:t>در متن درس نمونه­ای برای کابرد هریک از انواع حذف بیابید.</a:t>
            </a:r>
            <a:endParaRPr lang="en-US" sz="1800" dirty="0"/>
          </a:p>
          <a:p>
            <a:pPr lvl="1" indent="228600">
              <a:spcAft>
                <a:spcPts val="1000"/>
              </a:spcAft>
            </a:pP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قرینه 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لفظی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pPr lvl="1" indent="0">
              <a:spcAft>
                <a:spcPts val="1000"/>
              </a:spcAft>
              <a:buNone/>
            </a:pP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  طاعتش موجب قربت است و به شکر اندرش مزید نعمت [است].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indent="228600">
              <a:spcAft>
                <a:spcPts val="1000"/>
              </a:spcAft>
            </a:pP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قرینه 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معنوی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pPr lvl="1" indent="0">
              <a:spcAft>
                <a:spcPts val="1000"/>
              </a:spcAft>
              <a:buNone/>
            </a:pP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   بنده </a:t>
            </a:r>
            <a:r>
              <a:rPr lang="fa-IR" sz="1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همان به [است] که ز تقصیر خویش / عذر به درگاه خدای </a:t>
            </a:r>
            <a:r>
              <a:rPr lang="fa-IR" sz="18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آورد.</a:t>
            </a:r>
            <a:endParaRPr lang="en-US" sz="18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زبانی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6820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444" y="1819184"/>
            <a:ext cx="10982411" cy="4817097"/>
          </a:xfrm>
        </p:spPr>
        <p:txBody>
          <a:bodyPr/>
          <a:lstStyle/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dirty="0">
                <a:solidFill>
                  <a:srgbClr val="000000"/>
                </a:solidFill>
                <a:latin typeface="IRANSansFaNum" panose="020B0506030804020204" pitchFamily="34" charset="-78"/>
                <a:ea typeface="Calibri" panose="020F0502020204030204" pitchFamily="34" charset="0"/>
                <a:cs typeface="IRANSansFaNum" panose="020B0506030804020204" pitchFamily="34" charset="-78"/>
              </a:rPr>
              <a:t>1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واژه­های </a:t>
            </a:r>
            <a:r>
              <a:rPr lang="fa-IR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مشخص 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شده، نماد چه مفاهیمی هستند؟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algn="r">
              <a:lnSpc>
                <a:spcPct val="115000"/>
              </a:lnSpc>
              <a:spcAft>
                <a:spcPts val="1000"/>
              </a:spcAft>
            </a:pP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ای </a:t>
            </a:r>
            <a:r>
              <a:rPr lang="fa-IR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مرغ سحر 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عشق ز </a:t>
            </a:r>
            <a:r>
              <a:rPr lang="fa-IR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پروانه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بیاموز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/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کان سوخته را جان شد و آواز نیامد 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algn="r">
              <a:lnSpc>
                <a:spcPct val="115000"/>
              </a:lnSpc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مرغ سحر نماد عاشق غیر حقیقی </a:t>
            </a:r>
            <a:endParaRPr lang="fa-IR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 algn="r">
              <a:lnSpc>
                <a:spcPct val="115000"/>
              </a:lnSpc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پروانه 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نماد عاشق حقیقی</a:t>
            </a:r>
            <a:endParaRPr lang="en-US" sz="26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ادبی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3546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>
                <a:latin typeface="IRANSansFaNum" panose="020B0506030804020204" pitchFamily="34" charset="-78"/>
                <a:cs typeface="IRANSansFaNum" panose="020B0506030804020204" pitchFamily="34" charset="-78"/>
              </a:rPr>
              <a:t>2- </a:t>
            </a:r>
            <a:r>
              <a:rPr lang="fa-IR" dirty="0" smtClean="0"/>
              <a:t>با توجه </a:t>
            </a:r>
            <a:r>
              <a:rPr lang="fa-IR" dirty="0"/>
              <a:t>به عبارت­های زیر به پرسش­ها پاسخ دهید. 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fa-IR" dirty="0"/>
              <a:t>باران رحمت بی­حسابش همه را رسیده و خوان نعمت بی‌دریغش همه جا کشیده. </a:t>
            </a:r>
            <a:endParaRPr lang="en-US" dirty="0"/>
          </a:p>
          <a:p>
            <a:pPr lvl="1"/>
            <a:r>
              <a:rPr lang="fa-IR" dirty="0"/>
              <a:t>فراش باد صبا را</a:t>
            </a:r>
            <a:r>
              <a:rPr lang="en-US" dirty="0"/>
              <a:t> </a:t>
            </a:r>
            <a:r>
              <a:rPr lang="fa-IR" dirty="0"/>
              <a:t>گفته تا </a:t>
            </a:r>
            <a:r>
              <a:rPr lang="fa-IR" dirty="0">
                <a:solidFill>
                  <a:srgbClr val="FF0000"/>
                </a:solidFill>
              </a:rPr>
              <a:t>فرش </a:t>
            </a:r>
            <a:r>
              <a:rPr lang="fa-IR" dirty="0" smtClean="0">
                <a:solidFill>
                  <a:srgbClr val="FF0000"/>
                </a:solidFill>
              </a:rPr>
              <a:t>زمردین </a:t>
            </a:r>
            <a:r>
              <a:rPr lang="fa-IR" dirty="0"/>
              <a:t>بگسترد و دایه ابر بهاری را فرموده تا بنات نبات در مهد زمین بپرورد.</a:t>
            </a:r>
            <a:endParaRPr lang="en-US" dirty="0"/>
          </a:p>
          <a:p>
            <a:r>
              <a:rPr lang="fa-IR" dirty="0"/>
              <a:t>الف) آرایه­های مشترک دو عبارت </a:t>
            </a:r>
            <a:r>
              <a:rPr lang="fa-IR"/>
              <a:t>را </a:t>
            </a:r>
            <a:r>
              <a:rPr lang="fa-IR" smtClean="0"/>
              <a:t>بنویسید</a:t>
            </a:r>
            <a:r>
              <a:rPr lang="fa-IR" dirty="0"/>
              <a:t>.   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سجع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(رسیده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،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</a:rPr>
              <a:t>کشیده)، (بگسترد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، بپرورد)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              </a:t>
            </a: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تشبیه (خوان نعمت، فراش باد صبا)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a-IR" dirty="0"/>
              <a:t>ب) قسمت </a:t>
            </a:r>
            <a:r>
              <a:rPr lang="fa-IR" dirty="0" smtClean="0"/>
              <a:t>مشخص </a:t>
            </a:r>
            <a:r>
              <a:rPr lang="fa-IR" dirty="0"/>
              <a:t>شده بیانگر کدام آرایه ادبی است؟     </a:t>
            </a:r>
          </a:p>
          <a:p>
            <a:pPr marL="0" indent="0">
              <a:buNone/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</a:rPr>
              <a:t>فرش زمردین استعاره از سبزه و گیاه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ادبی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5052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ستایش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733" y="1903887"/>
            <a:ext cx="9778028" cy="990950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تو حکیمی تو عظیمی تو کریمی تو رحیمی     تو نماینده فضلی تو سزاوار ثنایی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/>
              <a:t>تنها تو عالم و حکیم مطلق، شکوهمند و باعظمت، بخشنده و مهربانی و تنها تو فضیلت­ها و برتری­ها را آشکار و نمایان می‌سازی پس تنها تو </a:t>
            </a:r>
            <a:r>
              <a:rPr lang="fa-IR" dirty="0" smtClean="0"/>
              <a:t>شایسته‌ </a:t>
            </a:r>
            <a:r>
              <a:rPr lang="fa-IR" dirty="0"/>
              <a:t>ستایشی.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32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3104" y="1315839"/>
            <a:ext cx="10982411" cy="4817097"/>
          </a:xfrm>
        </p:spPr>
        <p:txBody>
          <a:bodyPr/>
          <a:lstStyle/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rgbClr val="000000"/>
                </a:solidFill>
                <a:latin typeface="IRANSansFaNum" panose="020B0506030804020204" pitchFamily="34" charset="-78"/>
                <a:ea typeface="Calibri" panose="020F0502020204030204" pitchFamily="34" charset="0"/>
                <a:cs typeface="IRANSansFaNum" panose="020B0506030804020204" pitchFamily="34" charset="-78"/>
              </a:rPr>
              <a:t>1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معنی و مفهوم عبارت­های زیر را به نثر روان بنویسید.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عاکفان کعبه جلالش به تقصیر عبادت معترف که: ما عَبَدناکَ حقَّ عِبادتَکَ.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گوشه‌نشینان بارگاه پرشکوهش به کوتاهی خود در عبادت اقرار می­کنند و می­گویند: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آن چنان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که شایسته توست، تو را نپرستیدیم.</a:t>
            </a:r>
          </a:p>
          <a:p>
            <a:pPr algn="r"/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(مفهوم: عجز انسان از عباد خدا / حتی عارفان هم حق عبادت خدا را نمی توانند به جا بیاورند.)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یکی از صاحب‌دلان سر به جَیب مراقَبت فرو برده بود و در بحرِ مکاشفت مستغرق شده.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یکی از عارفان خداشناس به حال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تامل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و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تفکر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عارفانه فرو رفته بود و در دریای کشف حقایق غرق شده بود. (مفهوم: حال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تفکر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و مراقبه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در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مورد حق) 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فکری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82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rgbClr val="000000"/>
                </a:solidFill>
                <a:latin typeface="IRANSansFaNum" panose="020B0506030804020204" pitchFamily="34" charset="-78"/>
                <a:ea typeface="Calibri" panose="020F0502020204030204" pitchFamily="34" charset="0"/>
                <a:cs typeface="IRANSansFaNum" panose="020B0506030804020204" pitchFamily="34" charset="-78"/>
              </a:rPr>
              <a:t>2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مفهوم </a:t>
            </a:r>
            <a:r>
              <a:rPr lang="fa-IR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کلی 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مصراع­های </a:t>
            </a:r>
            <a:r>
              <a:rPr lang="fa-IR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مشخص‌شده 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را بنویسید.         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     	ابر و باد و مه وخورشید و فلک در کارند         	</a:t>
            </a:r>
          </a:p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		 </a:t>
            </a:r>
            <a:r>
              <a:rPr lang="fa-IR" sz="2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تا تو نانی به کف آری و به غفلت نخوری</a:t>
            </a:r>
            <a:endParaRPr lang="en-US" sz="20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مفهوم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: روزی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خوردن بدون غفلت از خدا</a:t>
            </a:r>
            <a:endParaRPr lang="fa-IR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fa-IR" sz="2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چه غم دیوار </a:t>
            </a:r>
            <a:r>
              <a:rPr lang="fa-IR" sz="2000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امت </a:t>
            </a:r>
            <a:r>
              <a:rPr lang="fa-IR" sz="2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را که دارد چون تو پشتیبان؟</a:t>
            </a:r>
          </a:p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      				چه باک از موج بحر آن را که باشد نوح کشتیبان؟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مفهوم: پشت­گرمی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امت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به حمایت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پیامبر (ص) </a:t>
            </a: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موجب آرامش است.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         گر کسی وصف او ز من پرسد           		 </a:t>
            </a:r>
          </a:p>
          <a:p>
            <a:pPr marL="0" indent="0" algn="r">
              <a:lnSpc>
                <a:spcPct val="115000"/>
              </a:lnSpc>
              <a:buNone/>
            </a:pP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	</a:t>
            </a:r>
            <a:r>
              <a:rPr lang="fa-IR" sz="2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بی‌دل از بی­نشان چه گوید باز؟ </a:t>
            </a:r>
            <a:endParaRPr lang="en-US" sz="20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مفهوم: عجز عاشق از توصیف معشوق بی­نشان 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فکری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0029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کارگاه متن پژوهی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15949" y="1819184"/>
            <a:ext cx="10982411" cy="4817097"/>
          </a:xfrm>
        </p:spPr>
        <p:txBody>
          <a:bodyPr/>
          <a:lstStyle/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>
                <a:solidFill>
                  <a:srgbClr val="000000"/>
                </a:solidFill>
                <a:latin typeface="IRANSansFaNum" panose="020B0506030804020204" pitchFamily="34" charset="-78"/>
                <a:ea typeface="Calibri" panose="020F0502020204030204" pitchFamily="34" charset="0"/>
                <a:cs typeface="IRANSansFaNum" panose="020B0506030804020204" pitchFamily="34" charset="-78"/>
              </a:rPr>
              <a:t>3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از کدام سطر درس مفهوم بیت زیر قابل استنباط است؟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هیچ </a:t>
            </a:r>
            <a:r>
              <a:rPr lang="fa-IR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نقاشت </a:t>
            </a: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نمی­بیند که نقشی برکشد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	وان که دید از حیرتش کلک از بَنان افکنده­ای	      (سعدی)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واصفان حِلیه جمالش به تحیر منسوب که: ما عَرَفناک </a:t>
            </a:r>
            <a:r>
              <a:rPr lang="fa-IR" sz="20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حق مَعرِفَتِکَ. 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167319" y="1566378"/>
            <a:ext cx="1624519" cy="50561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قلمرو فکری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405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گمان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06985" y="3361698"/>
            <a:ext cx="9778028" cy="2590215"/>
          </a:xfrm>
        </p:spPr>
        <p:txBody>
          <a:bodyPr/>
          <a:lstStyle/>
          <a:p>
            <a:r>
              <a:rPr lang="ar-SA" dirty="0"/>
              <a:t>بط: مرغابی</a:t>
            </a:r>
            <a:endParaRPr lang="fa-IR" dirty="0"/>
          </a:p>
          <a:p>
            <a:r>
              <a:rPr lang="ar-SA" dirty="0"/>
              <a:t>قصد: عزم، اراده</a:t>
            </a:r>
            <a:endParaRPr lang="fa-IR" dirty="0"/>
          </a:p>
          <a:p>
            <a:r>
              <a:rPr lang="ar-SA" dirty="0"/>
              <a:t>فروگذاشت: دست کشید، منصرف شد</a:t>
            </a:r>
            <a:endParaRPr lang="fa-IR" dirty="0"/>
          </a:p>
          <a:p>
            <a:r>
              <a:rPr lang="ar-SA" dirty="0"/>
              <a:t>ثمرت: نتیجه، بهره</a:t>
            </a:r>
            <a:endParaRPr lang="fa-IR" dirty="0"/>
          </a:p>
          <a:p>
            <a:r>
              <a:rPr lang="ar-SA" dirty="0"/>
              <a:t>بدیدی، بردی، نپیوستی: ماضی استمراری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24339" y="1575895"/>
            <a:ext cx="10249518" cy="1084177"/>
          </a:xfrm>
        </p:spPr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گویند که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بطی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در آب روشنایی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 ستاره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دید. پنداشت که ماهی است؛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قصدی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کرد تا بگیرد و هیچ نمی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یافت. چون بارها بیازمود و حاصلی ندید،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فروگذاشت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. دیگر روز هر گاه که ماهی بدیدی، گمان بردی که همان روشنایی است؛ قصدی نپیوستی، و </a:t>
            </a:r>
            <a:r>
              <a:rPr lang="ar-SA" dirty="0">
                <a:solidFill>
                  <a:srgbClr val="FF0000"/>
                </a:solidFill>
                <a:ea typeface="Times New Roman" panose="02020603050405020304" pitchFamily="18" charset="0"/>
              </a:rPr>
              <a:t>ثمرت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 این تجربت آن بود که همه روز گرسنه بماند.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بط، ماهی: مراعات نظیر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924339" y="1575896"/>
            <a:ext cx="10249518" cy="9909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گویند که بطی در آب روشنایی</a:t>
            </a:r>
            <a:r>
              <a:rPr lang="fa-IR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 ستاره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 می</a:t>
            </a:r>
            <a:r>
              <a:rPr lang="fa-IR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دید. پنداشت که ماهی است؛ قصدی می</a:t>
            </a:r>
            <a:r>
              <a:rPr lang="fa-IR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کرد تا بگیرد و هیچ نمی</a:t>
            </a:r>
            <a:r>
              <a:rPr lang="fa-IR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یافت. چون بارها بیازمود و حاصلی ندید، فروگذاشت. دیگر روز هر گاه که ماهی بدیدی، گمان بردی که همان روشنایی است؛ قصدی نپیوستی، و ثمرت این تجربت آن بود که همه روز گرسنه بماند.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311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شکر نعمت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64096" y="1595774"/>
            <a:ext cx="10217425" cy="990950"/>
          </a:xfrm>
        </p:spPr>
        <p:txBody>
          <a:bodyPr/>
          <a:lstStyle/>
          <a:p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گویند که بطی در آب روشنایی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دید. پنداشت که ماهی است؛ قصدی 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کرد تا بگیرد و هیچ نمی</a:t>
            </a:r>
            <a:r>
              <a:rPr lang="fa-IR" dirty="0">
                <a:solidFill>
                  <a:srgbClr val="000000"/>
                </a:solidFill>
                <a:ea typeface="Times New Roman" panose="02020603050405020304" pitchFamily="18" charset="0"/>
              </a:rPr>
              <a:t>‌</a:t>
            </a:r>
            <a:r>
              <a:rPr lang="ar-SA" dirty="0">
                <a:solidFill>
                  <a:srgbClr val="000000"/>
                </a:solidFill>
                <a:ea typeface="Times New Roman" panose="02020603050405020304" pitchFamily="18" charset="0"/>
              </a:rPr>
              <a:t>یافت. چون بارها بیازمود و حاصلی ندید، فروگذاشت. دیگر روز هر گاه که ماهی بدیدی، گمان بردی که همان روشنایی است؛ قصدی نپیوستی، و ثمرت این تجربت آن بود که همه روز گرسنه بماند.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/>
              <a:t>قیاس نارو</a:t>
            </a:r>
            <a:r>
              <a:rPr lang="fa-IR"/>
              <a:t>ا</a:t>
            </a:r>
            <a:r>
              <a:rPr lang="ar-SA"/>
              <a:t> </a:t>
            </a:r>
            <a:endParaRPr lang="fa-IR"/>
          </a:p>
          <a:p>
            <a:r>
              <a:rPr lang="ar-SA"/>
              <a:t>نتیجه قیاس ناروا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18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IRANSans"/>
        <a:ea typeface=""/>
        <a:cs typeface="IRANSans"/>
      </a:majorFont>
      <a:minorFont>
        <a:latin typeface="IRANSans"/>
        <a:ea typeface=""/>
        <a:cs typeface="IRAN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</TotalTime>
  <Words>5778</Words>
  <Application>Microsoft Office PowerPoint</Application>
  <PresentationFormat>Widescreen</PresentationFormat>
  <Paragraphs>635</Paragraphs>
  <Slides>95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4" baseType="lpstr">
      <vt:lpstr>Arial</vt:lpstr>
      <vt:lpstr>B Titr</vt:lpstr>
      <vt:lpstr>Calibri</vt:lpstr>
      <vt:lpstr>Courier New</vt:lpstr>
      <vt:lpstr>IRANSans</vt:lpstr>
      <vt:lpstr>IRANSansFaNum</vt:lpstr>
      <vt:lpstr>Times New Roman</vt:lpstr>
      <vt:lpstr>Wingdings</vt:lpstr>
      <vt:lpstr>Office Theme</vt:lpstr>
      <vt:lpstr>آموزش فارسی دوازدهم </vt:lpstr>
      <vt:lpstr>نمای کلی از درس ستایش (لطف خدا)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ستایش</vt:lpstr>
      <vt:lpstr>نمای کلی از درس یکم: شکر نعمت </vt:lpstr>
      <vt:lpstr>شکر نعمت</vt:lpstr>
      <vt:lpstr>شکر نعمت</vt:lpstr>
      <vt:lpstr>شکر نعمت</vt:lpstr>
      <vt:lpstr>PowerPoint Presentation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شکر نعمت</vt:lpstr>
      <vt:lpstr>PowerPoint Presentation</vt:lpstr>
      <vt:lpstr>شکر نعمت</vt:lpstr>
      <vt:lpstr>شکر نعمت</vt:lpstr>
      <vt:lpstr>کارگاه متن‌پژوهی</vt:lpstr>
      <vt:lpstr>کارگاه متن پژوهی</vt:lpstr>
      <vt:lpstr>کارگاه متن پژوهی</vt:lpstr>
      <vt:lpstr>کارگاه متن پژوهی</vt:lpstr>
      <vt:lpstr>کارگاه متن پژوهی</vt:lpstr>
      <vt:lpstr>کارگاه متن پژوهی</vt:lpstr>
      <vt:lpstr>کارگاه متن پژوهی</vt:lpstr>
      <vt:lpstr>کارگاه متن پژوهی</vt:lpstr>
      <vt:lpstr>کارگاه متن پژوهی</vt:lpstr>
      <vt:lpstr>کارگاه متن پژوهی</vt:lpstr>
      <vt:lpstr>گمان</vt:lpstr>
      <vt:lpstr>شکر نعمت</vt:lpstr>
      <vt:lpstr>شکر نعمت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s.soltanian</dc:creator>
  <cp:lastModifiedBy>avni-st4</cp:lastModifiedBy>
  <cp:revision>387</cp:revision>
  <dcterms:created xsi:type="dcterms:W3CDTF">2018-08-05T04:46:30Z</dcterms:created>
  <dcterms:modified xsi:type="dcterms:W3CDTF">2024-10-20T15:57:50Z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