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439" r:id="rId3"/>
    <p:sldId id="386" r:id="rId4"/>
    <p:sldId id="387" r:id="rId5"/>
    <p:sldId id="388" r:id="rId6"/>
    <p:sldId id="436" r:id="rId7"/>
    <p:sldId id="389" r:id="rId8"/>
    <p:sldId id="390" r:id="rId9"/>
    <p:sldId id="437" r:id="rId10"/>
    <p:sldId id="391" r:id="rId11"/>
    <p:sldId id="438" r:id="rId12"/>
    <p:sldId id="392" r:id="rId13"/>
    <p:sldId id="394" r:id="rId14"/>
    <p:sldId id="393"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09" r:id="rId30"/>
    <p:sldId id="410" r:id="rId31"/>
    <p:sldId id="411" r:id="rId32"/>
    <p:sldId id="412" r:id="rId33"/>
    <p:sldId id="413" r:id="rId34"/>
    <p:sldId id="414" r:id="rId35"/>
    <p:sldId id="415" r:id="rId36"/>
    <p:sldId id="416" r:id="rId37"/>
    <p:sldId id="417" r:id="rId38"/>
    <p:sldId id="418" r:id="rId39"/>
    <p:sldId id="419" r:id="rId40"/>
    <p:sldId id="420" r:id="rId41"/>
    <p:sldId id="421" r:id="rId42"/>
    <p:sldId id="422" r:id="rId43"/>
    <p:sldId id="423" r:id="rId44"/>
    <p:sldId id="424" r:id="rId45"/>
    <p:sldId id="425" r:id="rId46"/>
    <p:sldId id="430" r:id="rId47"/>
    <p:sldId id="429" r:id="rId48"/>
    <p:sldId id="428" r:id="rId49"/>
    <p:sldId id="426" r:id="rId50"/>
    <p:sldId id="427" r:id="rId51"/>
    <p:sldId id="431" r:id="rId52"/>
    <p:sldId id="432" r:id="rId53"/>
    <p:sldId id="433" r:id="rId54"/>
    <p:sldId id="434" r:id="rId55"/>
    <p:sldId id="435" r:id="rId56"/>
    <p:sldId id="440" r:id="rId57"/>
    <p:sldId id="441" r:id="rId58"/>
    <p:sldId id="442"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DCD0-D298-8A6F-8220-C8CD76A24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5D1FAF-0867-E0B1-B3ED-862810E22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5A4466-5768-3EB4-CF5A-749A0D792440}"/>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E63D4D4D-F866-B9F1-FD96-D67C937F3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84525-2FFA-473F-66A8-EBF0AA063D1B}"/>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4203449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3E2-1D02-7061-3B78-437461A006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2F0EE1-61E2-3F26-6D57-2343970026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4A8FE-6169-37F5-42FE-5C5CDB792983}"/>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01D92539-E3C5-3E9D-D4F7-6FCD40835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4C613-3851-73A7-E23D-02C010FA993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539892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243640-81AA-B6AE-8E61-227989054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816DAF-415C-7D6F-F3DB-BB0FB9B7F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A69A4-AE62-D184-64BE-BAB94C063BEF}"/>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5B126A1B-4119-FB07-D44D-DA6D655A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29457-6752-5537-4AE3-8F2164394BA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703186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3</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8" y="-118570"/>
            <a:ext cx="5354763" cy="48834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درس هشتم(اختیارات شاعری (2) وزنی)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دوازدهم انسانی</a:t>
            </a:r>
            <a:endParaRPr lang="en-US" sz="1400"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173631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17EE-238E-BEC6-2421-D1E8622EEE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053812-430B-4EE1-093A-78B495E903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839D9F-B1CC-259F-5183-946EE70CE41D}"/>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1BD39761-B2DD-512C-24ED-1D1BDD3F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85931-DDDB-6970-B456-B08BA184562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053312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6465-331A-DD4D-CB6C-236B5ABFA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9BF00-FC40-2371-0348-D7DA155ED5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D863BA-6296-07C6-9E19-68A370AFEAE9}"/>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3A49841B-1329-85F5-686B-730D56ACB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FC01B-7A18-4D20-A638-DE1DAD0CD3CE}"/>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361334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A8F4-BE3A-D0E9-4C48-C2F642F71B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AAE4-2FAD-AA62-83E0-385D3D3039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18DCB3-9385-B9E7-2C76-50878886C3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D400A-F8FE-AF6F-9999-4F21ACACF4A9}"/>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6" name="Footer Placeholder 5">
            <a:extLst>
              <a:ext uri="{FF2B5EF4-FFF2-40B4-BE49-F238E27FC236}">
                <a16:creationId xmlns:a16="http://schemas.microsoft.com/office/drawing/2014/main" id="{7C51EF7E-211B-D6B1-B51B-2010E628E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AD4A-A361-9BFF-4162-C5DB73A7E3E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53253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257D-2519-CEB1-56E1-8A05A6F479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921D5-A80D-5B94-505C-52A93DD69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E86C8-6BE9-4781-8DA6-D70376DEA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39F45D-654A-0931-E844-FC93BB637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0F6513-677D-7207-B148-143D8E4428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83106-C088-1CD0-FE89-3D6A4B251321}"/>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8" name="Footer Placeholder 7">
            <a:extLst>
              <a:ext uri="{FF2B5EF4-FFF2-40B4-BE49-F238E27FC236}">
                <a16:creationId xmlns:a16="http://schemas.microsoft.com/office/drawing/2014/main" id="{259200BE-2F93-4B3A-DE29-D54EAB1274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63CB73-004D-C8EF-2FAC-E369FFD5BC8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247727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7AC7-FDA5-B756-F50C-920F81E8C4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CE3204-3180-63D8-981C-64A893C42451}"/>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4" name="Footer Placeholder 3">
            <a:extLst>
              <a:ext uri="{FF2B5EF4-FFF2-40B4-BE49-F238E27FC236}">
                <a16:creationId xmlns:a16="http://schemas.microsoft.com/office/drawing/2014/main" id="{1268C956-3CA3-0E97-C442-05392CE784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B22AE-BB08-C78A-30CE-8C75B3A41036}"/>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419497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C2EA4-270D-603D-A1CF-3516F592FD41}"/>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3" name="Footer Placeholder 2">
            <a:extLst>
              <a:ext uri="{FF2B5EF4-FFF2-40B4-BE49-F238E27FC236}">
                <a16:creationId xmlns:a16="http://schemas.microsoft.com/office/drawing/2014/main" id="{EBBD4883-FA13-002D-F2B8-EA61D859DD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4E7953-1E82-F8A5-48B6-3AAF48ADAA90}"/>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916745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730D-D1F6-F411-60ED-406D30611E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53F19B-DEB8-9E9B-05E3-48E1C5449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5C474E-7E65-E8B1-9BC9-824899D64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C85F3-378E-D9BB-2A7C-9B193997A6F0}"/>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6" name="Footer Placeholder 5">
            <a:extLst>
              <a:ext uri="{FF2B5EF4-FFF2-40B4-BE49-F238E27FC236}">
                <a16:creationId xmlns:a16="http://schemas.microsoft.com/office/drawing/2014/main" id="{0A38770A-B1D0-DCA0-E96A-8AA25728B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840E03-D2E7-0FFC-7535-4BEB59755C9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200241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77E-D3BC-F226-1A79-52FC03334B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FB0CC8-8465-A490-1032-A75D334DA5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3D6732-F910-20EA-903F-18FC48C0D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77DC-6B35-CD50-912C-99FEDC6C2EFE}"/>
              </a:ext>
            </a:extLst>
          </p:cNvPr>
          <p:cNvSpPr>
            <a:spLocks noGrp="1"/>
          </p:cNvSpPr>
          <p:nvPr>
            <p:ph type="dt" sz="half" idx="10"/>
          </p:nvPr>
        </p:nvSpPr>
        <p:spPr/>
        <p:txBody>
          <a:bodyPr/>
          <a:lstStyle/>
          <a:p>
            <a:fld id="{F7C03A40-8C8E-48DA-A028-4F28692DF9A8}" type="datetimeFigureOut">
              <a:rPr lang="en-US" smtClean="0"/>
              <a:t>1/19/2025</a:t>
            </a:fld>
            <a:endParaRPr lang="en-US"/>
          </a:p>
        </p:txBody>
      </p:sp>
      <p:sp>
        <p:nvSpPr>
          <p:cNvPr id="6" name="Footer Placeholder 5">
            <a:extLst>
              <a:ext uri="{FF2B5EF4-FFF2-40B4-BE49-F238E27FC236}">
                <a16:creationId xmlns:a16="http://schemas.microsoft.com/office/drawing/2014/main" id="{B243B87E-410C-11F4-D7B7-7DA3A03961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4A7192-632B-7FEC-4D53-4D12261D9BBC}"/>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673083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DA3092-E6F8-8ADC-A246-E9F2B55FC7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F89B2E-5DDE-58F8-9E6A-B124AED27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D577-4399-A5D2-E327-C60B819439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3A40-8C8E-48DA-A028-4F28692DF9A8}" type="datetimeFigureOut">
              <a:rPr lang="en-US" smtClean="0"/>
              <a:t>1/19/2025</a:t>
            </a:fld>
            <a:endParaRPr lang="en-US"/>
          </a:p>
        </p:txBody>
      </p:sp>
      <p:sp>
        <p:nvSpPr>
          <p:cNvPr id="5" name="Footer Placeholder 4">
            <a:extLst>
              <a:ext uri="{FF2B5EF4-FFF2-40B4-BE49-F238E27FC236}">
                <a16:creationId xmlns:a16="http://schemas.microsoft.com/office/drawing/2014/main" id="{7C7C51FB-0206-B914-2228-BD0A5AD9B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938F-E5B7-880A-00FF-1A3F6222D6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B9442-846C-4535-A666-E908709E5E66}" type="slidenum">
              <a:rPr lang="en-US" smtClean="0"/>
              <a:t>‹#›</a:t>
            </a:fld>
            <a:endParaRPr lang="en-US"/>
          </a:p>
        </p:txBody>
      </p:sp>
    </p:spTree>
    <p:extLst>
      <p:ext uri="{BB962C8B-B14F-4D97-AF65-F5344CB8AC3E}">
        <p14:creationId xmlns:p14="http://schemas.microsoft.com/office/powerpoint/2010/main" val="1452700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(اختیارات شاعری (2) وزنی)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32327F-26A4-E7E4-CAC7-07B004B48AA0}"/>
              </a:ext>
            </a:extLst>
          </p:cNvPr>
          <p:cNvSpPr txBox="1"/>
          <p:nvPr/>
        </p:nvSpPr>
        <p:spPr>
          <a:xfrm>
            <a:off x="900332" y="-40138"/>
            <a:ext cx="10958733"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3- ابدال: (پایانی، غیر پایانی)</a:t>
            </a:r>
          </a:p>
          <a:p>
            <a:pPr algn="r" rtl="1">
              <a:lnSpc>
                <a:spcPct val="15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150000"/>
              </a:lnSpc>
            </a:pPr>
            <a:r>
              <a:rPr lang="fa-IR" sz="2400" b="1" dirty="0">
                <a:cs typeface="B Nazanin" panose="00000400000000000000" pitchFamily="2" charset="-78"/>
              </a:rPr>
              <a:t>1- دو هجای ماقبل آخر(رکن پایانی): به جای ( </a:t>
            </a:r>
            <a:r>
              <a:rPr lang="en-US" sz="2400" b="1" dirty="0">
                <a:cs typeface="B Nazanin" panose="00000400000000000000" pitchFamily="2" charset="-78"/>
              </a:rPr>
              <a:t>UU </a:t>
            </a:r>
            <a:r>
              <a:rPr lang="fa-IR" sz="2400" b="1" dirty="0">
                <a:cs typeface="B Nazanin" panose="00000400000000000000" pitchFamily="2" charset="-78"/>
              </a:rPr>
              <a:t> </a:t>
            </a:r>
            <a:r>
              <a:rPr lang="en-US" sz="2400" b="1" dirty="0">
                <a:cs typeface="B Nazanin" panose="00000400000000000000" pitchFamily="2" charset="-78"/>
              </a:rPr>
              <a:t>ــ </a:t>
            </a:r>
            <a:r>
              <a:rPr lang="fa-IR" sz="2400" b="1" dirty="0">
                <a:cs typeface="B Nazanin" panose="00000400000000000000" pitchFamily="2" charset="-78"/>
              </a:rPr>
              <a:t>) «فعلن»، می‌تواند ( ــ ــ) «فَع لُن»  بیاورد؛ اما عکس آن صادق نیست. به عبارت دیگر؛ اگر در وزنی رکن «فعلاتن» یا «فاعلاتن» باشد و رکن پایانی «فع لن» باشد، اختیار ابدال وجود دارد. </a:t>
            </a:r>
          </a:p>
          <a:p>
            <a:pPr algn="r" rtl="1">
              <a:lnSpc>
                <a:spcPct val="150000"/>
              </a:lnSpc>
            </a:pPr>
            <a:r>
              <a:rPr lang="fa-IR" sz="2400" b="1" dirty="0">
                <a:cs typeface="B Nazanin" panose="00000400000000000000" pitchFamily="2" charset="-78"/>
              </a:rPr>
              <a:t> مثال: چو بشنوی سخن اهل دل مگو که خطاست	 سخن‌شناس نه ای جان من خطا این‌جاست</a:t>
            </a:r>
          </a:p>
        </p:txBody>
      </p:sp>
      <p:graphicFrame>
        <p:nvGraphicFramePr>
          <p:cNvPr id="3" name="Table 2">
            <a:extLst>
              <a:ext uri="{FF2B5EF4-FFF2-40B4-BE49-F238E27FC236}">
                <a16:creationId xmlns:a16="http://schemas.microsoft.com/office/drawing/2014/main" id="{35A5C42A-8CF0-BB7A-C4E9-834C3110F2CC}"/>
              </a:ext>
            </a:extLst>
          </p:cNvPr>
          <p:cNvGraphicFramePr>
            <a:graphicFrameLocks noGrp="1"/>
          </p:cNvGraphicFramePr>
          <p:nvPr>
            <p:extLst>
              <p:ext uri="{D42A27DB-BD31-4B8C-83A1-F6EECF244321}">
                <p14:modId xmlns:p14="http://schemas.microsoft.com/office/powerpoint/2010/main" val="2070487937"/>
              </p:ext>
            </p:extLst>
          </p:nvPr>
        </p:nvGraphicFramePr>
        <p:xfrm>
          <a:off x="1758461" y="4180830"/>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1583351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610F74-D182-AFDF-1149-36DE39C7AF2D}"/>
              </a:ext>
            </a:extLst>
          </p:cNvPr>
          <p:cNvSpPr txBox="1"/>
          <p:nvPr/>
        </p:nvSpPr>
        <p:spPr>
          <a:xfrm>
            <a:off x="900332" y="-40138"/>
            <a:ext cx="10958733"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1- دو هجای ماقبل آخر(رکن پایانی): </a:t>
            </a:r>
          </a:p>
          <a:p>
            <a:pPr algn="r" rtl="1">
              <a:lnSpc>
                <a:spcPct val="200000"/>
              </a:lnSpc>
            </a:pPr>
            <a:r>
              <a:rPr lang="fa-IR" sz="2400" b="1" dirty="0">
                <a:cs typeface="B Nazanin" panose="00000400000000000000" pitchFamily="2" charset="-78"/>
              </a:rPr>
              <a:t>مثال: چو بشنوی سخن اهل دل مگو که خطاست	 سخن‌شناس نه ای جان من خطا این‌جاست</a:t>
            </a:r>
          </a:p>
        </p:txBody>
      </p:sp>
      <p:graphicFrame>
        <p:nvGraphicFramePr>
          <p:cNvPr id="3" name="Table 2">
            <a:extLst>
              <a:ext uri="{FF2B5EF4-FFF2-40B4-BE49-F238E27FC236}">
                <a16:creationId xmlns:a16="http://schemas.microsoft.com/office/drawing/2014/main" id="{1E465E4E-DD0F-33E3-4160-4ED360A8EC50}"/>
              </a:ext>
            </a:extLst>
          </p:cNvPr>
          <p:cNvGraphicFramePr>
            <a:graphicFrameLocks noGrp="1"/>
          </p:cNvGraphicFramePr>
          <p:nvPr>
            <p:extLst>
              <p:ext uri="{D42A27DB-BD31-4B8C-83A1-F6EECF244321}">
                <p14:modId xmlns:p14="http://schemas.microsoft.com/office/powerpoint/2010/main" val="3719361443"/>
              </p:ext>
            </p:extLst>
          </p:nvPr>
        </p:nvGraphicFramePr>
        <p:xfrm>
          <a:off x="1758461" y="4377778"/>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350286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F15ED5-EBD8-4F99-9D47-FB9CE3C524D6}"/>
              </a:ext>
            </a:extLst>
          </p:cNvPr>
          <p:cNvSpPr txBox="1"/>
          <p:nvPr/>
        </p:nvSpPr>
        <p:spPr>
          <a:xfrm>
            <a:off x="1139483" y="564775"/>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p:txBody>
      </p:sp>
    </p:spTree>
    <p:extLst>
      <p:ext uri="{BB962C8B-B14F-4D97-AF65-F5344CB8AC3E}">
        <p14:creationId xmlns:p14="http://schemas.microsoft.com/office/powerpoint/2010/main" val="2605425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542F28-8B11-CD58-B813-A56F7BE96ECD}"/>
              </a:ext>
            </a:extLst>
          </p:cNvPr>
          <p:cNvSpPr txBox="1"/>
          <p:nvPr/>
        </p:nvSpPr>
        <p:spPr>
          <a:xfrm>
            <a:off x="1097280"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می کوش به هر ورق که خوانی		کان دانش را تمام دانی</a:t>
            </a:r>
          </a:p>
        </p:txBody>
      </p:sp>
      <p:graphicFrame>
        <p:nvGraphicFramePr>
          <p:cNvPr id="3" name="Table 2">
            <a:extLst>
              <a:ext uri="{FF2B5EF4-FFF2-40B4-BE49-F238E27FC236}">
                <a16:creationId xmlns:a16="http://schemas.microsoft.com/office/drawing/2014/main" id="{A2CDD430-B5A9-9E34-92E7-876428D6A024}"/>
              </a:ext>
            </a:extLst>
          </p:cNvPr>
          <p:cNvGraphicFramePr>
            <a:graphicFrameLocks noGrp="1"/>
          </p:cNvGraphicFramePr>
          <p:nvPr>
            <p:extLst>
              <p:ext uri="{D42A27DB-BD31-4B8C-83A1-F6EECF244321}">
                <p14:modId xmlns:p14="http://schemas.microsoft.com/office/powerpoint/2010/main" val="3732563398"/>
              </p:ext>
            </p:extLst>
          </p:nvPr>
        </p:nvGraphicFramePr>
        <p:xfrm>
          <a:off x="2843431" y="4431983"/>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3319222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F38AB7-B95C-272C-D413-B2A91DB00B49}"/>
              </a:ext>
            </a:extLst>
          </p:cNvPr>
          <p:cNvSpPr txBox="1"/>
          <p:nvPr/>
        </p:nvSpPr>
        <p:spPr>
          <a:xfrm>
            <a:off x="1125415"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بسم الله الرحمن ارحیم	هست کلید در گنج حکیم</a:t>
            </a:r>
          </a:p>
        </p:txBody>
      </p:sp>
      <p:graphicFrame>
        <p:nvGraphicFramePr>
          <p:cNvPr id="3" name="Table 2">
            <a:extLst>
              <a:ext uri="{FF2B5EF4-FFF2-40B4-BE49-F238E27FC236}">
                <a16:creationId xmlns:a16="http://schemas.microsoft.com/office/drawing/2014/main" id="{EBF00A0A-C52F-368C-B7E2-9EDEFCEFF6A3}"/>
              </a:ext>
            </a:extLst>
          </p:cNvPr>
          <p:cNvGraphicFramePr>
            <a:graphicFrameLocks noGrp="1"/>
          </p:cNvGraphicFramePr>
          <p:nvPr>
            <p:extLst>
              <p:ext uri="{D42A27DB-BD31-4B8C-83A1-F6EECF244321}">
                <p14:modId xmlns:p14="http://schemas.microsoft.com/office/powerpoint/2010/main" val="50738018"/>
              </p:ext>
            </p:extLst>
          </p:nvPr>
        </p:nvGraphicFramePr>
        <p:xfrm>
          <a:off x="2729132" y="4462185"/>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4134740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CEC699-9F4F-C764-82F9-C5ECAA81C816}"/>
              </a:ext>
            </a:extLst>
          </p:cNvPr>
          <p:cNvSpPr txBox="1"/>
          <p:nvPr/>
        </p:nvSpPr>
        <p:spPr>
          <a:xfrm>
            <a:off x="1195753"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خارکش پیری با دلق درشت		پشتۀ خار همی برد به پشت</a:t>
            </a:r>
          </a:p>
        </p:txBody>
      </p:sp>
      <p:graphicFrame>
        <p:nvGraphicFramePr>
          <p:cNvPr id="3" name="Table 2">
            <a:extLst>
              <a:ext uri="{FF2B5EF4-FFF2-40B4-BE49-F238E27FC236}">
                <a16:creationId xmlns:a16="http://schemas.microsoft.com/office/drawing/2014/main" id="{76684DCB-63B3-BFBD-86F7-4EDFFB3CD9BE}"/>
              </a:ext>
            </a:extLst>
          </p:cNvPr>
          <p:cNvGraphicFramePr>
            <a:graphicFrameLocks noGrp="1"/>
          </p:cNvGraphicFramePr>
          <p:nvPr>
            <p:extLst>
              <p:ext uri="{D42A27DB-BD31-4B8C-83A1-F6EECF244321}">
                <p14:modId xmlns:p14="http://schemas.microsoft.com/office/powerpoint/2010/main" val="4150146648"/>
              </p:ext>
            </p:extLst>
          </p:nvPr>
        </p:nvGraphicFramePr>
        <p:xfrm>
          <a:off x="2729132" y="4462185"/>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437811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AB38CF-9D14-CFB4-5E54-9C8C007A7F04}"/>
              </a:ext>
            </a:extLst>
          </p:cNvPr>
          <p:cNvSpPr txBox="1"/>
          <p:nvPr/>
        </p:nvSpPr>
        <p:spPr>
          <a:xfrm>
            <a:off x="1181685" y="0"/>
            <a:ext cx="10719582" cy="4108817"/>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3- آوردن «فعولن= مفاعل» (</a:t>
            </a:r>
            <a:r>
              <a:rPr lang="en-US" sz="2400" b="1" dirty="0">
                <a:cs typeface="B Nazanin" panose="00000400000000000000" pitchFamily="2" charset="-78"/>
              </a:rPr>
              <a:t>U</a:t>
            </a:r>
            <a:r>
              <a:rPr lang="fa-IR" sz="2400" b="1" dirty="0">
                <a:cs typeface="B Nazanin" panose="00000400000000000000" pitchFamily="2" charset="-78"/>
              </a:rPr>
              <a:t> ـ ـ) به جای «مفاعلُ»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 </a:t>
            </a:r>
            <a:r>
              <a:rPr lang="en-US" sz="2400" b="1" dirty="0">
                <a:solidFill>
                  <a:srgbClr val="FF0000"/>
                </a:solidFill>
                <a:cs typeface="B Nazanin" panose="00000400000000000000" pitchFamily="2" charset="-78"/>
              </a:rPr>
              <a:t>UU</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در رکن دوم وزن ناهمسان زیر:</a:t>
            </a:r>
          </a:p>
          <a:p>
            <a:pPr algn="r" rtl="1">
              <a:lnSpc>
                <a:spcPct val="150000"/>
              </a:lnSpc>
            </a:pPr>
            <a:r>
              <a:rPr lang="fa-IR" sz="2400" b="1" dirty="0">
                <a:cs typeface="B Nazanin" panose="00000400000000000000" pitchFamily="2" charset="-78"/>
              </a:rPr>
              <a:t>«مستفعلن </a:t>
            </a:r>
            <a:r>
              <a:rPr lang="fa-IR" sz="2400" b="1" dirty="0">
                <a:solidFill>
                  <a:srgbClr val="FF0000"/>
                </a:solidFill>
                <a:cs typeface="B Nazanin" panose="00000400000000000000" pitchFamily="2" charset="-78"/>
              </a:rPr>
              <a:t>مفاعلُ</a:t>
            </a:r>
            <a:r>
              <a:rPr lang="fa-IR" sz="2400" b="1" dirty="0">
                <a:cs typeface="B Nazanin" panose="00000400000000000000" pitchFamily="2" charset="-78"/>
              </a:rPr>
              <a:t> مستفعلن فعل»</a:t>
            </a:r>
          </a:p>
          <a:p>
            <a:pPr algn="r" rtl="1">
              <a:lnSpc>
                <a:spcPct val="150000"/>
              </a:lnSpc>
            </a:pPr>
            <a:r>
              <a:rPr lang="fa-IR" sz="2400" b="1" dirty="0">
                <a:cs typeface="B Nazanin" panose="00000400000000000000" pitchFamily="2" charset="-78"/>
              </a:rPr>
              <a:t>مثال: ای بی‌خبر بکوش که صاحب‌خبر شوی		تا راهرو نباشی کی راهبر شوی</a:t>
            </a:r>
          </a:p>
        </p:txBody>
      </p:sp>
      <p:graphicFrame>
        <p:nvGraphicFramePr>
          <p:cNvPr id="4" name="Table 3">
            <a:extLst>
              <a:ext uri="{FF2B5EF4-FFF2-40B4-BE49-F238E27FC236}">
                <a16:creationId xmlns:a16="http://schemas.microsoft.com/office/drawing/2014/main" id="{3DDE2218-B749-CB34-8CBB-314F7B2B890B}"/>
              </a:ext>
            </a:extLst>
          </p:cNvPr>
          <p:cNvGraphicFramePr>
            <a:graphicFrameLocks noGrp="1"/>
          </p:cNvGraphicFramePr>
          <p:nvPr>
            <p:extLst>
              <p:ext uri="{D42A27DB-BD31-4B8C-83A1-F6EECF244321}">
                <p14:modId xmlns:p14="http://schemas.microsoft.com/office/powerpoint/2010/main" val="4039437789"/>
              </p:ext>
            </p:extLst>
          </p:nvPr>
        </p:nvGraphicFramePr>
        <p:xfrm>
          <a:off x="1758461" y="4279302"/>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13412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9A674A-5648-B508-4108-A51AB49FC12A}"/>
              </a:ext>
            </a:extLst>
          </p:cNvPr>
          <p:cNvSpPr txBox="1"/>
          <p:nvPr/>
        </p:nvSpPr>
        <p:spPr>
          <a:xfrm>
            <a:off x="1181685" y="0"/>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4- قلب: </a:t>
            </a:r>
          </a:p>
          <a:p>
            <a:pPr algn="r" rtl="1">
              <a:lnSpc>
                <a:spcPct val="200000"/>
              </a:lnSpc>
            </a:pPr>
            <a:r>
              <a:rPr lang="fa-IR" sz="2400" b="1" dirty="0">
                <a:cs typeface="B Nazanin" panose="00000400000000000000" pitchFamily="2" charset="-78"/>
              </a:rPr>
              <a:t>  شاعر می‌تواند بنا به ضرورت وزن، یک هجای بلند و یک هجای کوتاه کنار هم را جابه‌جا کند و به‌جای یک هجای کوتاه و یک هجای بلند (</a:t>
            </a:r>
            <a:r>
              <a:rPr lang="en-US" sz="2400" b="1" dirty="0">
                <a:cs typeface="B Nazanin" panose="00000400000000000000" pitchFamily="2" charset="-78"/>
              </a:rPr>
              <a:t>Uــ</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یک هجای بلند و یک هجای کوتاه (ــ</a:t>
            </a:r>
            <a:r>
              <a:rPr lang="en-US" sz="2400" b="1" dirty="0">
                <a:cs typeface="B Nazanin" panose="00000400000000000000" pitchFamily="2" charset="-78"/>
              </a:rPr>
              <a:t>U </a:t>
            </a:r>
            <a:r>
              <a:rPr lang="fa-IR" sz="2400" b="1" dirty="0">
                <a:cs typeface="B Nazanin" panose="00000400000000000000" pitchFamily="2" charset="-78"/>
              </a:rPr>
              <a:t>)بیاورد یا برعکس:</a:t>
            </a:r>
          </a:p>
          <a:p>
            <a:pPr algn="r" rtl="1">
              <a:lnSpc>
                <a:spcPct val="200000"/>
              </a:lnSpc>
            </a:pPr>
            <a:r>
              <a:rPr lang="fa-IR" sz="2400" b="1" dirty="0">
                <a:cs typeface="B Nazanin" panose="00000400000000000000" pitchFamily="2" charset="-78"/>
              </a:rPr>
              <a:t>مثال: کیسه هنوز فربه است، با تو از آن قوی دلم /  چاره چه خاقانی اگر، کیسه رسد به لاغری    خاقانی</a:t>
            </a:r>
          </a:p>
        </p:txBody>
      </p:sp>
      <p:graphicFrame>
        <p:nvGraphicFramePr>
          <p:cNvPr id="3" name="Table 2">
            <a:extLst>
              <a:ext uri="{FF2B5EF4-FFF2-40B4-BE49-F238E27FC236}">
                <a16:creationId xmlns:a16="http://schemas.microsoft.com/office/drawing/2014/main" id="{8E8CA365-B256-AE73-9DB6-E3167FAEB266}"/>
              </a:ext>
            </a:extLst>
          </p:cNvPr>
          <p:cNvGraphicFramePr>
            <a:graphicFrameLocks noGrp="1"/>
          </p:cNvGraphicFramePr>
          <p:nvPr>
            <p:extLst>
              <p:ext uri="{D42A27DB-BD31-4B8C-83A1-F6EECF244321}">
                <p14:modId xmlns:p14="http://schemas.microsoft.com/office/powerpoint/2010/main" val="1315929986"/>
              </p:ext>
            </p:extLst>
          </p:nvPr>
        </p:nvGraphicFramePr>
        <p:xfrm>
          <a:off x="1723290" y="3955745"/>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997136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642434-00B7-0CBF-3E02-5C8CCF743E19}"/>
              </a:ext>
            </a:extLst>
          </p:cNvPr>
          <p:cNvSpPr txBox="1"/>
          <p:nvPr/>
        </p:nvSpPr>
        <p:spPr>
          <a:xfrm>
            <a:off x="844062" y="0"/>
            <a:ext cx="110572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4- قلب: </a:t>
            </a:r>
          </a:p>
          <a:p>
            <a:pPr algn="r" rtl="1">
              <a:lnSpc>
                <a:spcPct val="200000"/>
              </a:lnSpc>
            </a:pPr>
            <a:r>
              <a:rPr lang="fa-IR" sz="2400" b="1" dirty="0">
                <a:cs typeface="B Nazanin" panose="00000400000000000000" pitchFamily="2" charset="-78"/>
              </a:rPr>
              <a:t>  توجّه: کاربرد این قابلیت وزنی، بسیار کم است و تنها در (ــ</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r>
              <a:rPr lang="fa-IR" sz="2400" b="1" dirty="0">
                <a:cs typeface="B Nazanin" panose="00000400000000000000" pitchFamily="2" charset="-78"/>
              </a:rPr>
              <a:t>«مفتعلن» و (</a:t>
            </a:r>
            <a:r>
              <a:rPr lang="en-US" sz="2400" b="1" dirty="0">
                <a:cs typeface="B Nazanin" panose="00000400000000000000" pitchFamily="2" charset="-78"/>
              </a:rPr>
              <a:t>U  ــ  U  ــ</a:t>
            </a:r>
            <a:r>
              <a:rPr lang="fa-IR" sz="2400" b="1" dirty="0">
                <a:cs typeface="B Nazanin" panose="00000400000000000000" pitchFamily="2" charset="-78"/>
              </a:rPr>
              <a:t>) </a:t>
            </a:r>
            <a:r>
              <a:rPr lang="en-US" sz="2400" b="1" dirty="0">
                <a:cs typeface="B Nazanin" panose="00000400000000000000" pitchFamily="2" charset="-78"/>
              </a:rPr>
              <a:t>»</a:t>
            </a:r>
            <a:r>
              <a:rPr lang="fa-IR" sz="2400" b="1" dirty="0">
                <a:cs typeface="B Nazanin" panose="00000400000000000000" pitchFamily="2" charset="-78"/>
              </a:rPr>
              <a:t>مفاعلن» رخ می‌دهد.</a:t>
            </a:r>
          </a:p>
          <a:p>
            <a:pPr algn="r" rtl="1">
              <a:lnSpc>
                <a:spcPct val="200000"/>
              </a:lnSpc>
            </a:pPr>
            <a:r>
              <a:rPr lang="fa-IR" sz="2400" b="1" dirty="0">
                <a:cs typeface="B Nazanin" panose="00000400000000000000" pitchFamily="2" charset="-78"/>
              </a:rPr>
              <a:t>نکته: اگر وزن شعر تکرار منظم «مفتعلن مفاعلن» باشد، وزن همسان دولختی است و قلب محسوب نمی‌شود. مگر این که ای نظم با آمدن مفتعلن به جای مفاعلن یا برعکس به هم بخورد.</a:t>
            </a:r>
          </a:p>
          <a:p>
            <a:pPr algn="r" rtl="1">
              <a:lnSpc>
                <a:spcPct val="200000"/>
              </a:lnSpc>
            </a:pPr>
            <a:r>
              <a:rPr lang="fa-IR" sz="2400" b="1" dirty="0">
                <a:cs typeface="B Nazanin" panose="00000400000000000000" pitchFamily="2" charset="-78"/>
              </a:rPr>
              <a:t>نکته: گاهی در وزن رباعی «مستفعل»(ـ ـ </a:t>
            </a:r>
            <a:r>
              <a:rPr lang="en-US" sz="2400" b="1" dirty="0">
                <a:cs typeface="B Nazanin" panose="00000400000000000000" pitchFamily="2" charset="-78"/>
              </a:rPr>
              <a:t>UU</a:t>
            </a:r>
            <a:r>
              <a:rPr lang="fa-IR" sz="2400" b="1" dirty="0">
                <a:cs typeface="B Nazanin" panose="00000400000000000000" pitchFamily="2" charset="-78"/>
              </a:rPr>
              <a:t>) به «فاعلاتُ»(ـ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قلب می‌شود.</a:t>
            </a:r>
          </a:p>
          <a:p>
            <a:pPr algn="r" rtl="1">
              <a:lnSpc>
                <a:spcPct val="200000"/>
              </a:lnSpc>
            </a:pPr>
            <a:r>
              <a:rPr lang="fa-IR" sz="2400" b="1" dirty="0">
                <a:cs typeface="B Nazanin" panose="00000400000000000000" pitchFamily="2" charset="-78"/>
              </a:rPr>
              <a:t>مثال: آغوش سحر تشنۀ دیدار شماست		 مهتاب خجل ز نور رخسار شماست</a:t>
            </a:r>
          </a:p>
        </p:txBody>
      </p:sp>
    </p:spTree>
    <p:extLst>
      <p:ext uri="{BB962C8B-B14F-4D97-AF65-F5344CB8AC3E}">
        <p14:creationId xmlns:p14="http://schemas.microsoft.com/office/powerpoint/2010/main" val="204495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65394E-BFA2-BE81-AEE8-4CA2E410912F}"/>
              </a:ext>
            </a:extLst>
          </p:cNvPr>
          <p:cNvSpPr txBox="1"/>
          <p:nvPr/>
        </p:nvSpPr>
        <p:spPr>
          <a:xfrm>
            <a:off x="844062" y="0"/>
            <a:ext cx="110572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  توجّه: کاربرد این قابلیت وزنی، بسیار کم است و تنها در (ــ</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r>
              <a:rPr lang="fa-IR" sz="2400" b="1" dirty="0">
                <a:cs typeface="B Nazanin" panose="00000400000000000000" pitchFamily="2" charset="-78"/>
              </a:rPr>
              <a:t>«مفتعلن» و (</a:t>
            </a:r>
            <a:r>
              <a:rPr lang="en-US" sz="2400" b="1" dirty="0">
                <a:cs typeface="B Nazanin" panose="00000400000000000000" pitchFamily="2" charset="-78"/>
              </a:rPr>
              <a:t>U  ــ  U  ــ</a:t>
            </a:r>
            <a:r>
              <a:rPr lang="fa-IR" sz="2400" b="1" dirty="0">
                <a:cs typeface="B Nazanin" panose="00000400000000000000" pitchFamily="2" charset="-78"/>
              </a:rPr>
              <a:t>) </a:t>
            </a:r>
            <a:r>
              <a:rPr lang="en-US" sz="2400" b="1" dirty="0">
                <a:cs typeface="B Nazanin" panose="00000400000000000000" pitchFamily="2" charset="-78"/>
              </a:rPr>
              <a:t>»</a:t>
            </a:r>
            <a:r>
              <a:rPr lang="fa-IR" sz="2400" b="1" dirty="0">
                <a:cs typeface="B Nazanin" panose="00000400000000000000" pitchFamily="2" charset="-78"/>
              </a:rPr>
              <a:t>مفاعلن» رخ می‌دهد.</a:t>
            </a:r>
          </a:p>
          <a:p>
            <a:pPr algn="r" rtl="1">
              <a:lnSpc>
                <a:spcPct val="200000"/>
              </a:lnSpc>
            </a:pPr>
            <a:r>
              <a:rPr lang="fa-IR" sz="2400" b="1" dirty="0">
                <a:cs typeface="B Nazanin" panose="00000400000000000000" pitchFamily="2" charset="-78"/>
              </a:rPr>
              <a:t>نکته: اگر وزن شعر تکرار منظم «مفتعلن مفاعلن» باشد، وزن همسان دولختی است و قلب محسوب نمی‌شود. مگر این که ای نظم با آمدن مفتعلن به جای مفاعلن یا برعکس به هم بخورد.</a:t>
            </a:r>
          </a:p>
          <a:p>
            <a:pPr algn="r" rtl="1">
              <a:lnSpc>
                <a:spcPct val="200000"/>
              </a:lnSpc>
            </a:pPr>
            <a:r>
              <a:rPr lang="fa-IR" sz="2400" b="1" dirty="0">
                <a:cs typeface="B Nazanin" panose="00000400000000000000" pitchFamily="2" charset="-78"/>
              </a:rPr>
              <a:t>نکته: گاهی در وزن رباعی «مستفعل»(ـ ـ </a:t>
            </a:r>
            <a:r>
              <a:rPr lang="en-US" sz="2400" b="1" dirty="0">
                <a:cs typeface="B Nazanin" panose="00000400000000000000" pitchFamily="2" charset="-78"/>
              </a:rPr>
              <a:t>UU</a:t>
            </a:r>
            <a:r>
              <a:rPr lang="fa-IR" sz="2400" b="1" dirty="0">
                <a:cs typeface="B Nazanin" panose="00000400000000000000" pitchFamily="2" charset="-78"/>
              </a:rPr>
              <a:t>) به «فاعلاتُ»(ـ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قلب می‌شود.</a:t>
            </a:r>
          </a:p>
          <a:p>
            <a:pPr algn="r" rtl="1">
              <a:lnSpc>
                <a:spcPct val="200000"/>
              </a:lnSpc>
            </a:pPr>
            <a:r>
              <a:rPr lang="fa-IR" sz="2400" b="1" dirty="0">
                <a:cs typeface="B Nazanin" panose="00000400000000000000" pitchFamily="2" charset="-78"/>
              </a:rPr>
              <a:t>مثال: آغوش سحر تشنۀ دیدار شماست		 مهتاب خجل ز نور رخسار شماست</a:t>
            </a:r>
          </a:p>
        </p:txBody>
      </p:sp>
    </p:spTree>
    <p:extLst>
      <p:ext uri="{BB962C8B-B14F-4D97-AF65-F5344CB8AC3E}">
        <p14:creationId xmlns:p14="http://schemas.microsoft.com/office/powerpoint/2010/main" val="115787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035501-504E-B8CE-753E-5A2FD9C7427B}"/>
              </a:ext>
            </a:extLst>
          </p:cNvPr>
          <p:cNvSpPr txBox="1"/>
          <p:nvPr/>
        </p:nvSpPr>
        <p:spPr>
          <a:xfrm>
            <a:off x="787792" y="213082"/>
            <a:ext cx="1109941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تفاوت اختیارات زبانی و وزنی</a:t>
            </a:r>
          </a:p>
          <a:p>
            <a:pPr algn="r" rtl="1">
              <a:lnSpc>
                <a:spcPct val="250000"/>
              </a:lnSpc>
            </a:pPr>
            <a:r>
              <a:rPr lang="fa-IR" sz="2400" b="1" dirty="0">
                <a:cs typeface="B Nazanin" panose="00000400000000000000" pitchFamily="2" charset="-78"/>
              </a:rPr>
              <a:t>اختیار زبانی، قابلیت‌ها و تسهیلاتی درتلفظ برای شاعر فراهم می‌سازد تا به ضرورت وزن از آن استفاده کند؛ بی آنکه موجب تغییر در وزن شود امّا اختیار وزنی امکان تغییراتی کوچک در وزن است؛ تغییراتی که گوش فارسی زبانان آن‌ها را عیب نمی‌شمارد. </a:t>
            </a:r>
          </a:p>
          <a:p>
            <a:pPr algn="r" rtl="1">
              <a:lnSpc>
                <a:spcPct val="250000"/>
              </a:lnSpc>
            </a:pPr>
            <a:r>
              <a:rPr lang="fa-IR" sz="2400" b="1" dirty="0">
                <a:cs typeface="B Nazanin" panose="00000400000000000000" pitchFamily="2" charset="-78"/>
              </a:rPr>
              <a:t>این اختیار را که به وزن و آهنگ شعر مربوط می‌شود «اختیار وزنی» می‌نامند.</a:t>
            </a:r>
            <a:endParaRPr lang="en-US" sz="2400" b="1" dirty="0">
              <a:cs typeface="B Nazanin" panose="00000400000000000000" pitchFamily="2" charset="-78"/>
            </a:endParaRPr>
          </a:p>
        </p:txBody>
      </p:sp>
    </p:spTree>
    <p:extLst>
      <p:ext uri="{BB962C8B-B14F-4D97-AF65-F5344CB8AC3E}">
        <p14:creationId xmlns:p14="http://schemas.microsoft.com/office/powerpoint/2010/main" val="2467518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714799-5528-ED24-60E3-17533F4185F5}"/>
              </a:ext>
            </a:extLst>
          </p:cNvPr>
          <p:cNvSpPr txBox="1"/>
          <p:nvPr/>
        </p:nvSpPr>
        <p:spPr>
          <a:xfrm>
            <a:off x="844062" y="0"/>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تفاوت اختیارات زبانی و اختیارات وزنی چیست؟</a:t>
            </a:r>
          </a:p>
          <a:p>
            <a:pPr algn="r" rtl="1">
              <a:lnSpc>
                <a:spcPct val="200000"/>
              </a:lnSpc>
            </a:pPr>
            <a:r>
              <a:rPr lang="fa-IR" sz="2400" b="1" dirty="0">
                <a:cs typeface="B Nazanin" panose="00000400000000000000" pitchFamily="2" charset="-78"/>
              </a:rPr>
              <a:t>اختیار زبانی، قابلیت‌ها و تسهیلاتی درتلفظ برای شاعر فراهم می‌سازد تا به ضرورت وزن از آن استفاده کند؛ بی آنکه موجب تغییر در وزن شود امّا اختیار وزنی امکان تغییراتی کوچک در وزن است؛ تغییراتی که گوش فارسی زبانان آن‌ها را عیب نمی‌شمارد. </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947358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A72203-33A4-DCAD-EDA9-C6EC1CCC6764}"/>
              </a:ext>
            </a:extLst>
          </p:cNvPr>
          <p:cNvSpPr txBox="1"/>
          <p:nvPr/>
        </p:nvSpPr>
        <p:spPr>
          <a:xfrm>
            <a:off x="844062" y="0"/>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2-  کلمات « که» (</a:t>
            </a:r>
            <a:r>
              <a:rPr lang="en-US" sz="2400" b="1" dirty="0">
                <a:cs typeface="B Nazanin" panose="00000400000000000000" pitchFamily="2" charset="-78"/>
              </a:rPr>
              <a:t>U</a:t>
            </a:r>
            <a:r>
              <a:rPr lang="fa-IR" sz="2400" b="1" dirty="0">
                <a:cs typeface="B Nazanin" panose="00000400000000000000" pitchFamily="2" charset="-78"/>
              </a:rPr>
              <a:t>) و «کشت» ( ــ </a:t>
            </a:r>
            <a:r>
              <a:rPr lang="en-US" sz="2400" b="1" dirty="0">
                <a:cs typeface="B Nazanin" panose="00000400000000000000" pitchFamily="2" charset="-78"/>
              </a:rPr>
              <a:t>U</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در کجای مصراع با کلمۀ «کش» (ــ ) برابر است؟ این اختیار از کدام نوع است؟</a:t>
            </a:r>
          </a:p>
          <a:p>
            <a:pPr algn="r" rtl="1">
              <a:lnSpc>
                <a:spcPct val="200000"/>
              </a:lnSpc>
            </a:pPr>
            <a:r>
              <a:rPr lang="fa-IR" sz="2400" b="1" dirty="0">
                <a:cs typeface="B Nazanin" panose="00000400000000000000" pitchFamily="2" charset="-78"/>
              </a:rPr>
              <a:t>هجای پایان مصراع‌ها و نیم‌مصراع‌های وزن‌های دولختی</a:t>
            </a:r>
          </a:p>
          <a:p>
            <a:pPr algn="r" rtl="1">
              <a:lnSpc>
                <a:spcPct val="200000"/>
              </a:lnSpc>
            </a:pPr>
            <a:r>
              <a:rPr lang="fa-IR" sz="2400" b="1" dirty="0">
                <a:cs typeface="B Nazanin" panose="00000400000000000000" pitchFamily="2" charset="-78"/>
              </a:rPr>
              <a:t>اختیار وزنی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990912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A897B5-7068-5B87-8A54-7799BE092FB3}"/>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الف) دسـت در دامـن مـولا زد در 		کـه علـی بگـذر و از مـا مگـذر		شهریار</a:t>
            </a:r>
          </a:p>
        </p:txBody>
      </p:sp>
    </p:spTree>
    <p:extLst>
      <p:ext uri="{BB962C8B-B14F-4D97-AF65-F5344CB8AC3E}">
        <p14:creationId xmlns:p14="http://schemas.microsoft.com/office/powerpoint/2010/main" val="2849219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1C48A6-FF51-A5B2-12E9-4BFD91C73FCA}"/>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ب) تو با خدای خود انداز کار و دل خوش دار		 که رحم اگر نکند مدعی خدا بکند		حافظ</a:t>
            </a:r>
          </a:p>
        </p:txBody>
      </p:sp>
    </p:spTree>
    <p:extLst>
      <p:ext uri="{BB962C8B-B14F-4D97-AF65-F5344CB8AC3E}">
        <p14:creationId xmlns:p14="http://schemas.microsoft.com/office/powerpoint/2010/main" val="3756026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EA7B48-6C9C-A5BC-8A81-A21DFEB89EAA}"/>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پ) کیست که پیغام من به شهر شروان برد		 یک سخن از من بدان مرد سخندان برد</a:t>
            </a:r>
          </a:p>
          <a:p>
            <a:pPr rtl="1">
              <a:lnSpc>
                <a:spcPct val="200000"/>
              </a:lnSpc>
            </a:pPr>
            <a:r>
              <a:rPr lang="fa-IR" sz="2400" b="1" dirty="0">
                <a:cs typeface="B Nazanin" panose="00000400000000000000" pitchFamily="2" charset="-78"/>
              </a:rPr>
              <a:t>جمال الدین عبدالرزاق</a:t>
            </a:r>
          </a:p>
        </p:txBody>
      </p:sp>
    </p:spTree>
    <p:extLst>
      <p:ext uri="{BB962C8B-B14F-4D97-AF65-F5344CB8AC3E}">
        <p14:creationId xmlns:p14="http://schemas.microsoft.com/office/powerpoint/2010/main" val="752667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380FBA-1A55-86A7-8C4B-4B5D0D17BB45}"/>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ت) یار با ماست چه حاجت که زیادت طلبیم			 دولت صحبت آن مونس جان ما را بس</a:t>
            </a:r>
          </a:p>
          <a:p>
            <a:pPr rtl="1">
              <a:lnSpc>
                <a:spcPct val="200000"/>
              </a:lnSpc>
            </a:pPr>
            <a:r>
              <a:rPr lang="fa-IR" sz="2400" b="1" dirty="0">
                <a:cs typeface="B Nazanin" panose="00000400000000000000" pitchFamily="2" charset="-78"/>
              </a:rPr>
              <a:t>حافظ</a:t>
            </a:r>
          </a:p>
        </p:txBody>
      </p:sp>
    </p:spTree>
    <p:extLst>
      <p:ext uri="{BB962C8B-B14F-4D97-AF65-F5344CB8AC3E}">
        <p14:creationId xmlns:p14="http://schemas.microsoft.com/office/powerpoint/2010/main" val="4119521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3F81F7-2DEC-2026-1817-9B6A383C2788}"/>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ث) خارکـش پیـری بـا دلـق درشـت 		پشـت خـار همـی بـرد بـه پشـت</a:t>
            </a:r>
          </a:p>
          <a:p>
            <a:pPr rtl="1">
              <a:lnSpc>
                <a:spcPct val="200000"/>
              </a:lnSpc>
            </a:pPr>
            <a:r>
              <a:rPr lang="fa-IR" sz="2400" b="1" dirty="0">
                <a:cs typeface="B Nazanin" panose="00000400000000000000" pitchFamily="2" charset="-78"/>
              </a:rPr>
              <a:t>جامی</a:t>
            </a:r>
          </a:p>
        </p:txBody>
      </p:sp>
    </p:spTree>
    <p:extLst>
      <p:ext uri="{BB962C8B-B14F-4D97-AF65-F5344CB8AC3E}">
        <p14:creationId xmlns:p14="http://schemas.microsoft.com/office/powerpoint/2010/main" val="1672729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77D669-70FB-6C9C-7AD8-E6052E1A4016}"/>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ج) با که گویم به جهان، محرم کو؟ 			چـه خبـر گویـم بـا بیخبـران؟</a:t>
            </a:r>
          </a:p>
          <a:p>
            <a:pPr rtl="1">
              <a:lnSpc>
                <a:spcPct val="200000"/>
              </a:lnSpc>
            </a:pPr>
            <a:r>
              <a:rPr lang="fa-IR" sz="2400" b="1" dirty="0">
                <a:cs typeface="B Nazanin" panose="00000400000000000000" pitchFamily="2" charset="-78"/>
              </a:rPr>
              <a:t>مولوی</a:t>
            </a:r>
          </a:p>
        </p:txBody>
      </p:sp>
    </p:spTree>
    <p:extLst>
      <p:ext uri="{BB962C8B-B14F-4D97-AF65-F5344CB8AC3E}">
        <p14:creationId xmlns:p14="http://schemas.microsoft.com/office/powerpoint/2010/main" val="1623667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63761E-1B22-7B2A-3F35-68A222226798}"/>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چ) به وفای دل من ناله برآرید چنانک			 چنبر این فلک شعوذه‌گر بگشایید</a:t>
            </a:r>
          </a:p>
          <a:p>
            <a:pPr rtl="1">
              <a:lnSpc>
                <a:spcPct val="200000"/>
              </a:lnSpc>
            </a:pPr>
            <a:r>
              <a:rPr lang="fa-IR" sz="2400" b="1" dirty="0">
                <a:cs typeface="B Nazanin" panose="00000400000000000000" pitchFamily="2" charset="-78"/>
              </a:rPr>
              <a:t>خاقانی</a:t>
            </a:r>
          </a:p>
        </p:txBody>
      </p:sp>
    </p:spTree>
    <p:extLst>
      <p:ext uri="{BB962C8B-B14F-4D97-AF65-F5344CB8AC3E}">
        <p14:creationId xmlns:p14="http://schemas.microsoft.com/office/powerpoint/2010/main" val="10100330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B5AE54-EAED-8D14-94E8-D89F41256D92}"/>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الف) دیگر دلم هوای سرودن نمی‌کند 		تنها بهانة دل ما در گلو شکست</a:t>
            </a:r>
          </a:p>
          <a:p>
            <a:pPr rtl="1">
              <a:lnSpc>
                <a:spcPct val="200000"/>
              </a:lnSpc>
            </a:pPr>
            <a:r>
              <a:rPr lang="fa-IR" sz="2400" b="1" dirty="0">
                <a:cs typeface="B Nazanin" panose="00000400000000000000" pitchFamily="2" charset="-78"/>
              </a:rPr>
              <a:t>قیصر امین‌پور</a:t>
            </a:r>
          </a:p>
        </p:txBody>
      </p:sp>
    </p:spTree>
    <p:extLst>
      <p:ext uri="{BB962C8B-B14F-4D97-AF65-F5344CB8AC3E}">
        <p14:creationId xmlns:p14="http://schemas.microsoft.com/office/powerpoint/2010/main" val="3122077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B1593B-C4EF-700D-7E3A-B6EC7C787964}"/>
              </a:ext>
            </a:extLst>
          </p:cNvPr>
          <p:cNvSpPr txBox="1"/>
          <p:nvPr/>
        </p:nvSpPr>
        <p:spPr>
          <a:xfrm>
            <a:off x="1139483" y="564775"/>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endParaRPr lang="fa-IR" sz="2400" b="1" dirty="0">
              <a:cs typeface="B Titr" panose="00000700000000000000" pitchFamily="2" charset="-78"/>
            </a:endParaRPr>
          </a:p>
          <a:p>
            <a:pPr algn="r" rtl="1">
              <a:lnSpc>
                <a:spcPct val="200000"/>
              </a:lnSpc>
            </a:pPr>
            <a:r>
              <a:rPr lang="fa-IR" sz="2400" b="1" dirty="0">
                <a:cs typeface="B Titr" panose="00000700000000000000" pitchFamily="2" charset="-78"/>
              </a:rPr>
              <a:t>		          1- بلند بودن هجای پایانی</a:t>
            </a:r>
          </a:p>
          <a:p>
            <a:pPr algn="r" rtl="1">
              <a:lnSpc>
                <a:spcPct val="200000"/>
              </a:lnSpc>
            </a:pPr>
            <a:r>
              <a:rPr lang="fa-IR" sz="2400" b="1" dirty="0">
                <a:cs typeface="B Titr" panose="00000700000000000000" pitchFamily="2" charset="-78"/>
              </a:rPr>
              <a:t>انواع اختیار وزنی        2- آوردن «فاعلاتن» به جای «فعلاتن» در آغاز مصراع</a:t>
            </a:r>
          </a:p>
          <a:p>
            <a:pPr algn="r" rtl="1">
              <a:lnSpc>
                <a:spcPct val="200000"/>
              </a:lnSpc>
            </a:pPr>
            <a:r>
              <a:rPr lang="fa-IR" sz="2400" b="1" dirty="0">
                <a:cs typeface="B Titr" panose="00000700000000000000" pitchFamily="2" charset="-78"/>
              </a:rPr>
              <a:t>		         3- ابدال</a:t>
            </a:r>
          </a:p>
          <a:p>
            <a:pPr algn="r" rtl="1">
              <a:lnSpc>
                <a:spcPct val="200000"/>
              </a:lnSpc>
            </a:pPr>
            <a:r>
              <a:rPr lang="fa-IR" sz="2400" b="1" dirty="0">
                <a:cs typeface="B Titr" panose="00000700000000000000" pitchFamily="2" charset="-78"/>
              </a:rPr>
              <a:t>		        4- قلب</a:t>
            </a:r>
            <a:endParaRPr lang="en-US" sz="2400" b="1" dirty="0">
              <a:cs typeface="B Titr" panose="00000700000000000000" pitchFamily="2" charset="-78"/>
            </a:endParaRPr>
          </a:p>
        </p:txBody>
      </p:sp>
    </p:spTree>
    <p:extLst>
      <p:ext uri="{BB962C8B-B14F-4D97-AF65-F5344CB8AC3E}">
        <p14:creationId xmlns:p14="http://schemas.microsoft.com/office/powerpoint/2010/main" val="2414268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9AF042-5AB3-26FF-06B2-E74E856876FC}"/>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ب) من به زبان اشک خود می‌دهمت سلام و تو		 بر سر آتش دلم همچو زبانه می‌روی</a:t>
            </a:r>
          </a:p>
          <a:p>
            <a:pPr rtl="1">
              <a:lnSpc>
                <a:spcPct val="200000"/>
              </a:lnSpc>
            </a:pPr>
            <a:r>
              <a:rPr lang="fa-IR" sz="2400" b="1" dirty="0">
                <a:cs typeface="B Nazanin" panose="00000400000000000000" pitchFamily="2" charset="-78"/>
              </a:rPr>
              <a:t>شفیعی کدکنی</a:t>
            </a:r>
          </a:p>
        </p:txBody>
      </p:sp>
    </p:spTree>
    <p:extLst>
      <p:ext uri="{BB962C8B-B14F-4D97-AF65-F5344CB8AC3E}">
        <p14:creationId xmlns:p14="http://schemas.microsoft.com/office/powerpoint/2010/main" val="3508655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7219D9-8BB4-919A-AD01-2CE969F2784E}"/>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پ) دلم شکسته‌تر از شیشه‌های شهر شماست		شکسته باد کسی کاین چنینمان می‌خواست</a:t>
            </a:r>
          </a:p>
          <a:p>
            <a:pPr rtl="1">
              <a:lnSpc>
                <a:spcPct val="200000"/>
              </a:lnSpc>
            </a:pPr>
            <a:r>
              <a:rPr lang="fa-IR" sz="2400" b="1" dirty="0">
                <a:cs typeface="B Nazanin" panose="00000400000000000000" pitchFamily="2" charset="-78"/>
              </a:rPr>
              <a:t>سهیل محمودی</a:t>
            </a:r>
          </a:p>
        </p:txBody>
      </p:sp>
    </p:spTree>
    <p:extLst>
      <p:ext uri="{BB962C8B-B14F-4D97-AF65-F5344CB8AC3E}">
        <p14:creationId xmlns:p14="http://schemas.microsoft.com/office/powerpoint/2010/main" val="2740237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8C3B8-49F7-A059-EA7D-5944AA9CEF0E}"/>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واژه‌های «که» (</a:t>
            </a:r>
            <a:r>
              <a:rPr lang="en-US" sz="2400" b="1" dirty="0">
                <a:cs typeface="B Nazanin" panose="00000400000000000000" pitchFamily="2" charset="-78"/>
              </a:rPr>
              <a:t>U</a:t>
            </a:r>
            <a:r>
              <a:rPr lang="fa-IR" sz="2400" b="1" dirty="0">
                <a:cs typeface="B Nazanin" panose="00000400000000000000" pitchFamily="2" charset="-78"/>
              </a:rPr>
              <a:t>)  و «نیست» (</a:t>
            </a:r>
            <a:r>
              <a:rPr lang="en-US" sz="2400" b="1" dirty="0">
                <a:cs typeface="B Nazanin" panose="00000400000000000000" pitchFamily="2" charset="-78"/>
              </a:rPr>
              <a:t>U− </a:t>
            </a:r>
            <a:r>
              <a:rPr lang="fa-IR" sz="2400" b="1" dirty="0">
                <a:cs typeface="B Nazanin" panose="00000400000000000000" pitchFamily="2" charset="-78"/>
              </a:rPr>
              <a:t>) در کجای مصراع با کلمۀ «بَد»(ـ )  برابر است؟ این اختیار از کدام نوع است؟</a:t>
            </a:r>
          </a:p>
        </p:txBody>
      </p:sp>
    </p:spTree>
    <p:extLst>
      <p:ext uri="{BB962C8B-B14F-4D97-AF65-F5344CB8AC3E}">
        <p14:creationId xmlns:p14="http://schemas.microsoft.com/office/powerpoint/2010/main" val="1325369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10AF31-2E68-3807-C054-1A315488B991}"/>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2-پس از تقطیع‌ هجایی و تعیین وزن بیت زیر، اختیارات «وزنی» به کار رفته در آن را بنویسید.</a:t>
            </a:r>
          </a:p>
          <a:p>
            <a:pPr algn="r" rtl="1">
              <a:lnSpc>
                <a:spcPct val="200000"/>
              </a:lnSpc>
            </a:pPr>
            <a:r>
              <a:rPr lang="fa-IR" sz="2400" b="1" dirty="0">
                <a:cs typeface="B Nazanin" panose="00000400000000000000" pitchFamily="2" charset="-78"/>
              </a:rPr>
              <a:t> دست در دامن مولا زد در	 	 که علی بگذر و از ما مگذر</a:t>
            </a:r>
          </a:p>
        </p:txBody>
      </p:sp>
    </p:spTree>
    <p:extLst>
      <p:ext uri="{BB962C8B-B14F-4D97-AF65-F5344CB8AC3E}">
        <p14:creationId xmlns:p14="http://schemas.microsoft.com/office/powerpoint/2010/main" val="35064931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D9B41A-A967-B491-5DB3-46BD20C907A2}"/>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3-با توجّه به بیت «یار با ماست چه حاجت که زیادت طلبیم / دولت صحبتِ آن مونس جان ما را بس» به پرسش‌ها پاسخ دهید.</a:t>
            </a:r>
          </a:p>
          <a:p>
            <a:pPr algn="r" rtl="1">
              <a:lnSpc>
                <a:spcPct val="200000"/>
              </a:lnSpc>
            </a:pPr>
            <a:r>
              <a:rPr lang="fa-IR" sz="2400" b="1" dirty="0">
                <a:cs typeface="B Nazanin" panose="00000400000000000000" pitchFamily="2" charset="-78"/>
              </a:rPr>
              <a:t>الف) چنداختیار «وزنی» در این بیت وجود دارد؟		</a:t>
            </a:r>
          </a:p>
          <a:p>
            <a:pPr algn="r" rtl="1">
              <a:lnSpc>
                <a:spcPct val="200000"/>
              </a:lnSpc>
            </a:pPr>
            <a:r>
              <a:rPr lang="fa-IR" sz="2400" b="1" dirty="0">
                <a:cs typeface="B Nazanin" panose="00000400000000000000" pitchFamily="2" charset="-78"/>
              </a:rPr>
              <a:t>ب) در چندمین هجای مصراع دوم اختیار زبانی وجود دارد؟.		</a:t>
            </a:r>
          </a:p>
        </p:txBody>
      </p:sp>
    </p:spTree>
    <p:extLst>
      <p:ext uri="{BB962C8B-B14F-4D97-AF65-F5344CB8AC3E}">
        <p14:creationId xmlns:p14="http://schemas.microsoft.com/office/powerpoint/2010/main" val="2225644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169C06F-3269-A14D-7F84-CB84F7BEBB37}"/>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4-با توجّه به بیت زیر، به پرسش‌ها پاسخ دهید. </a:t>
            </a:r>
          </a:p>
          <a:p>
            <a:pPr algn="r" rtl="1">
              <a:lnSpc>
                <a:spcPct val="200000"/>
              </a:lnSpc>
            </a:pPr>
            <a:r>
              <a:rPr lang="fa-IR" sz="2400" b="1" dirty="0">
                <a:cs typeface="B Nazanin" panose="00000400000000000000" pitchFamily="2" charset="-78"/>
              </a:rPr>
              <a:t>«مرا بسود و فرو ریخت هر‌چه دندان بود	 	 نبود دندان لابل چراغ تابان بود»</a:t>
            </a:r>
          </a:p>
          <a:p>
            <a:pPr algn="r" rtl="1">
              <a:lnSpc>
                <a:spcPct val="200000"/>
              </a:lnSpc>
            </a:pPr>
            <a:r>
              <a:rPr lang="fa-IR" sz="2400" b="1" dirty="0">
                <a:cs typeface="B Nazanin" panose="00000400000000000000" pitchFamily="2" charset="-78"/>
              </a:rPr>
              <a:t>الف) وزن بیت را بنویسید.</a:t>
            </a:r>
          </a:p>
          <a:p>
            <a:pPr algn="r" rtl="1">
              <a:lnSpc>
                <a:spcPct val="200000"/>
              </a:lnSpc>
            </a:pPr>
            <a:r>
              <a:rPr lang="fa-IR" sz="2400" b="1" dirty="0">
                <a:cs typeface="B Nazanin" panose="00000400000000000000" pitchFamily="2" charset="-78"/>
              </a:rPr>
              <a:t>ب) در رکن دوم مصراع دوم،‌ کدام اختیار وزنی به کار رفته است؟ 	</a:t>
            </a:r>
          </a:p>
        </p:txBody>
      </p:sp>
    </p:spTree>
    <p:extLst>
      <p:ext uri="{BB962C8B-B14F-4D97-AF65-F5344CB8AC3E}">
        <p14:creationId xmlns:p14="http://schemas.microsoft.com/office/powerpoint/2010/main" val="16383393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A4CCFD-347E-2787-A613-B05ED11A09CB}"/>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5-با توجّه به بیت «گفت به‌ مجنون صنمی در دمشق / کای‌ شده مستغرق دریای‌ عشق» به سؤالات پاسخ دهید.</a:t>
            </a:r>
          </a:p>
          <a:p>
            <a:pPr algn="r" rtl="1">
              <a:lnSpc>
                <a:spcPct val="200000"/>
              </a:lnSpc>
            </a:pPr>
            <a:r>
              <a:rPr lang="fa-IR" sz="2400" b="1" dirty="0">
                <a:cs typeface="B Nazanin" panose="00000400000000000000" pitchFamily="2" charset="-78"/>
              </a:rPr>
              <a:t>الف) وزن این بیت همسان‌ است. (درست - نادرست)</a:t>
            </a:r>
          </a:p>
          <a:p>
            <a:pPr algn="r" rtl="1">
              <a:lnSpc>
                <a:spcPct val="200000"/>
              </a:lnSpc>
            </a:pPr>
            <a:r>
              <a:rPr lang="fa-IR" sz="2400" b="1" dirty="0">
                <a:cs typeface="B Nazanin" panose="00000400000000000000" pitchFamily="2" charset="-78"/>
              </a:rPr>
              <a:t>ب) خط عروضی رکن‌ دوم را بنویسید.	</a:t>
            </a:r>
          </a:p>
        </p:txBody>
      </p:sp>
    </p:spTree>
    <p:extLst>
      <p:ext uri="{BB962C8B-B14F-4D97-AF65-F5344CB8AC3E}">
        <p14:creationId xmlns:p14="http://schemas.microsoft.com/office/powerpoint/2010/main" val="1948096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452C01-8A99-62EB-7181-0B4EBF9069BD}"/>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6-با توجه به بیت زیر به سؤالات پاسخ دهید.</a:t>
            </a:r>
          </a:p>
          <a:p>
            <a:pPr algn="r" rtl="1">
              <a:lnSpc>
                <a:spcPct val="150000"/>
              </a:lnSpc>
            </a:pPr>
            <a:r>
              <a:rPr lang="fa-IR" sz="2400" b="1" dirty="0">
                <a:cs typeface="B Nazanin" panose="00000400000000000000" pitchFamily="2" charset="-78"/>
              </a:rPr>
              <a:t> مرا تو غایت‌ مقصودی از جهان ای ‌دوست	 	 هزار جان‌ عزیزت فدای‌ جان ای دوست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وزن بیت  همسان‌ است. (درست - نادرست)</a:t>
            </a:r>
          </a:p>
          <a:p>
            <a:pPr algn="r" rtl="1">
              <a:lnSpc>
                <a:spcPct val="150000"/>
              </a:lnSpc>
            </a:pPr>
            <a:r>
              <a:rPr lang="fa-IR" sz="2400" b="1" dirty="0">
                <a:cs typeface="B Nazanin" panose="00000400000000000000" pitchFamily="2" charset="-78"/>
              </a:rPr>
              <a:t>ب) در بیت کدام اختیارات وزنی دیه‌می‌شود؟</a:t>
            </a:r>
          </a:p>
          <a:p>
            <a:pPr algn="r" rtl="1">
              <a:lnSpc>
                <a:spcPct val="150000"/>
              </a:lnSpc>
            </a:pPr>
            <a:r>
              <a:rPr lang="fa-IR" sz="2400" b="1" dirty="0">
                <a:cs typeface="B Nazanin" panose="00000400000000000000" pitchFamily="2" charset="-78"/>
              </a:rPr>
              <a:t>  پ) در بیت کدام اختیارات زبانی وجود دارد؟ </a:t>
            </a:r>
          </a:p>
        </p:txBody>
      </p:sp>
    </p:spTree>
    <p:extLst>
      <p:ext uri="{BB962C8B-B14F-4D97-AF65-F5344CB8AC3E}">
        <p14:creationId xmlns:p14="http://schemas.microsoft.com/office/powerpoint/2010/main" val="10442505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1359E4-22D0-C09E-2E34-28FFD3833648}"/>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7-با توجه به بیت زیر به سؤالات پاسخ دهید.</a:t>
            </a:r>
          </a:p>
          <a:p>
            <a:pPr algn="r" rtl="1">
              <a:lnSpc>
                <a:spcPct val="150000"/>
              </a:lnSpc>
            </a:pPr>
            <a:r>
              <a:rPr lang="fa-IR" sz="2400" b="1" dirty="0">
                <a:cs typeface="B Nazanin" panose="00000400000000000000" pitchFamily="2" charset="-78"/>
              </a:rPr>
              <a:t>نتوان از سر او برد هوای‌ شیرین	 		 لشگر خسرو اگر بر سر فرهاد‌ رود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وزن بیت همسان است یا ناهمسان؟</a:t>
            </a:r>
          </a:p>
          <a:p>
            <a:pPr algn="r" rtl="1">
              <a:lnSpc>
                <a:spcPct val="150000"/>
              </a:lnSpc>
            </a:pPr>
            <a:r>
              <a:rPr lang="fa-IR" sz="2400" b="1" dirty="0">
                <a:cs typeface="B Nazanin" panose="00000400000000000000" pitchFamily="2" charset="-78"/>
              </a:rPr>
              <a:t>ب) در رکن اول مصراع دوم کدام اختیار زبانی و وزنی وجود دارد؟</a:t>
            </a:r>
          </a:p>
          <a:p>
            <a:pPr algn="r" rtl="1">
              <a:lnSpc>
                <a:spcPct val="150000"/>
              </a:lnSpc>
            </a:pPr>
            <a:r>
              <a:rPr lang="fa-IR" sz="2400" b="1" dirty="0">
                <a:cs typeface="B Nazanin" panose="00000400000000000000" pitchFamily="2" charset="-78"/>
              </a:rPr>
              <a:t>پ) در رکن پایانی مصراع اول کدام اختیار وزنی وجود دارد؟</a:t>
            </a:r>
          </a:p>
        </p:txBody>
      </p:sp>
    </p:spTree>
    <p:extLst>
      <p:ext uri="{BB962C8B-B14F-4D97-AF65-F5344CB8AC3E}">
        <p14:creationId xmlns:p14="http://schemas.microsoft.com/office/powerpoint/2010/main" val="12480295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08F9F0-AC06-2C2D-D5FE-73FCE74B3605}"/>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8-نوع اختیار زبانی و اختیار وزنیِ بیت زیر را مشخص کنید. این اختیارات در کدام‌یک از پایه‌های آوایی قرار گرفته‌اند؟</a:t>
            </a:r>
          </a:p>
          <a:p>
            <a:pPr algn="r" rtl="1">
              <a:lnSpc>
                <a:spcPct val="150000"/>
              </a:lnSpc>
            </a:pPr>
            <a:r>
              <a:rPr lang="fa-IR" sz="2400" b="1" dirty="0">
                <a:cs typeface="B Nazanin" panose="00000400000000000000" pitchFamily="2" charset="-78"/>
              </a:rPr>
              <a:t>                       «من که هر آنچه داشتم، اوّل ره گذاشتم                  حال برای چون تویی اگر که لایقم بگو»</a:t>
            </a:r>
          </a:p>
        </p:txBody>
      </p:sp>
    </p:spTree>
    <p:extLst>
      <p:ext uri="{BB962C8B-B14F-4D97-AF65-F5344CB8AC3E}">
        <p14:creationId xmlns:p14="http://schemas.microsoft.com/office/powerpoint/2010/main" val="1976406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55A511-C460-47E3-B14B-0531D97FF57B}"/>
              </a:ext>
            </a:extLst>
          </p:cNvPr>
          <p:cNvSpPr txBox="1"/>
          <p:nvPr/>
        </p:nvSpPr>
        <p:spPr>
          <a:xfrm>
            <a:off x="1139483" y="564775"/>
            <a:ext cx="10719582" cy="526297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1- بلند بودن هجای پایانی:</a:t>
            </a:r>
          </a:p>
          <a:p>
            <a:pPr algn="r" rtl="1">
              <a:lnSpc>
                <a:spcPct val="200000"/>
              </a:lnSpc>
            </a:pPr>
            <a:r>
              <a:rPr lang="fa-IR" sz="2400" b="1" dirty="0">
                <a:cs typeface="B Nazanin" panose="00000400000000000000" pitchFamily="2" charset="-78"/>
              </a:rPr>
              <a:t>هجای پایانی مصراع‌ها (چه کوتاه باشد،چه کشیده) همواره بلند به حساب می‌آید و با علامت (ــ ) نشان داده می‌شود:</a:t>
            </a:r>
          </a:p>
          <a:p>
            <a:pPr algn="r" rtl="1">
              <a:lnSpc>
                <a:spcPct val="200000"/>
              </a:lnSpc>
            </a:pPr>
            <a:r>
              <a:rPr lang="fa-IR" sz="2400" b="1" dirty="0">
                <a:cs typeface="B Nazanin" panose="00000400000000000000" pitchFamily="2" charset="-78"/>
              </a:rPr>
              <a:t>مثال:</a:t>
            </a:r>
          </a:p>
          <a:p>
            <a:pPr algn="r" rtl="1">
              <a:lnSpc>
                <a:spcPct val="200000"/>
              </a:lnSpc>
            </a:pPr>
            <a:r>
              <a:rPr lang="fa-IR" sz="2400" b="1" dirty="0">
                <a:cs typeface="B Nazanin" panose="00000400000000000000" pitchFamily="2" charset="-78"/>
              </a:rPr>
              <a:t>سرو را مانی ولیکن سرو را رفتار نه		 ماه را مانی ولیکن ماه را گفتار نیست	سعدی</a:t>
            </a:r>
          </a:p>
          <a:p>
            <a:pPr algn="r" rtl="1"/>
            <a:r>
              <a:rPr lang="fa-IR" sz="2400" b="1" dirty="0">
                <a:cs typeface="B Nazanin" panose="00000400000000000000" pitchFamily="2" charset="-78"/>
              </a:rPr>
              <a:t>			        </a:t>
            </a:r>
            <a:r>
              <a:rPr lang="en-US" sz="2400" b="1" dirty="0">
                <a:cs typeface="B Nazanin" panose="00000400000000000000" pitchFamily="2" charset="-78"/>
              </a:rPr>
              <a:t>U</a:t>
            </a:r>
            <a:r>
              <a:rPr lang="fa-IR" sz="2400" b="1" dirty="0">
                <a:cs typeface="B Nazanin" panose="00000400000000000000" pitchFamily="2" charset="-78"/>
              </a:rPr>
              <a:t>					        ــ </a:t>
            </a:r>
            <a:r>
              <a:rPr lang="en-US" sz="2400" b="1" dirty="0">
                <a:cs typeface="B Nazanin" panose="00000400000000000000" pitchFamily="2" charset="-78"/>
              </a:rPr>
              <a:t>U</a:t>
            </a:r>
          </a:p>
          <a:p>
            <a:pPr algn="r" rtl="1"/>
            <a:r>
              <a:rPr lang="en-US" sz="2400" b="1" dirty="0">
                <a:cs typeface="B Nazanin" panose="00000400000000000000" pitchFamily="2" charset="-78"/>
              </a:rPr>
              <a:t>     			     </a:t>
            </a:r>
            <a:r>
              <a:rPr lang="fa-IR" sz="2400" b="1" dirty="0">
                <a:cs typeface="B Nazanin" panose="00000400000000000000" pitchFamily="2" charset="-78"/>
              </a:rPr>
              <a:t>  ــ					           ــ</a:t>
            </a:r>
            <a:endParaRPr lang="en-US" sz="2400" b="1" dirty="0">
              <a:cs typeface="B Nazanin" panose="00000400000000000000" pitchFamily="2" charset="-78"/>
            </a:endParaRPr>
          </a:p>
        </p:txBody>
      </p:sp>
      <p:cxnSp>
        <p:nvCxnSpPr>
          <p:cNvPr id="4" name="Straight Connector 3">
            <a:extLst>
              <a:ext uri="{FF2B5EF4-FFF2-40B4-BE49-F238E27FC236}">
                <a16:creationId xmlns:a16="http://schemas.microsoft.com/office/drawing/2014/main" id="{702F1380-6959-7E47-AAB2-A76325B26D40}"/>
              </a:ext>
            </a:extLst>
          </p:cNvPr>
          <p:cNvCxnSpPr/>
          <p:nvPr/>
        </p:nvCxnSpPr>
        <p:spPr>
          <a:xfrm flipH="1">
            <a:off x="8229599" y="5036236"/>
            <a:ext cx="393895" cy="2672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68996EF-8F16-ED9C-4116-B21C1178747F}"/>
              </a:ext>
            </a:extLst>
          </p:cNvPr>
          <p:cNvCxnSpPr>
            <a:cxnSpLocks/>
          </p:cNvCxnSpPr>
          <p:nvPr/>
        </p:nvCxnSpPr>
        <p:spPr>
          <a:xfrm flipH="1">
            <a:off x="3359833" y="5050304"/>
            <a:ext cx="602569" cy="2672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126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111EEF-DE4D-FDF5-139B-476217788A14}"/>
              </a:ext>
            </a:extLst>
          </p:cNvPr>
          <p:cNvSpPr txBox="1"/>
          <p:nvPr/>
        </p:nvSpPr>
        <p:spPr>
          <a:xfrm>
            <a:off x="844062" y="0"/>
            <a:ext cx="11057205"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9-با توجه به بیت «شکر ایزد که به اقبال کُلَه گوشۀ گل   /  نخوَت باد دی و شوکت خار آخر شد» به سؤالات پاسخ دهید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در بیت چند  اختیار شاعر از نوع زبانی و چند اختیار وزنی هست؟</a:t>
            </a:r>
          </a:p>
          <a:p>
            <a:pPr algn="r" rtl="1">
              <a:lnSpc>
                <a:spcPct val="150000"/>
              </a:lnSpc>
            </a:pPr>
            <a:r>
              <a:rPr lang="fa-IR" sz="2400" b="1" dirty="0">
                <a:cs typeface="B Nazanin" panose="00000400000000000000" pitchFamily="2" charset="-78"/>
              </a:rPr>
              <a:t>ب) وزن شعر همسان است یا ناهمسان؟</a:t>
            </a:r>
          </a:p>
        </p:txBody>
      </p:sp>
    </p:spTree>
    <p:extLst>
      <p:ext uri="{BB962C8B-B14F-4D97-AF65-F5344CB8AC3E}">
        <p14:creationId xmlns:p14="http://schemas.microsoft.com/office/powerpoint/2010/main" val="13601197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C0D21E-6B60-62F2-2B75-D561C30D7307}"/>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10-پس از تقطیع هجایی بیت زیر «دو اختیار وزنی» به‌کار رفته در آن را پیدا کنید و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«بِه که ز بهر سُخن برنَگشاید زبان	 	گر نتوانَد که مرد سخن به پایان بَرَد</a:t>
            </a:r>
          </a:p>
        </p:txBody>
      </p:sp>
    </p:spTree>
    <p:extLst>
      <p:ext uri="{BB962C8B-B14F-4D97-AF65-F5344CB8AC3E}">
        <p14:creationId xmlns:p14="http://schemas.microsoft.com/office/powerpoint/2010/main" val="505738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305D85-07F2-B654-059E-5D6F08B8FAD3}"/>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11-در کدام رکن از بیت زیر اختیار شاعری «ابدال» به کار رفته است؟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«چو بشنوی سخن اهل دل مگو که خطاست / سخن شناس نه‌ای جان من خطا اینجاست»</a:t>
            </a:r>
          </a:p>
        </p:txBody>
      </p:sp>
    </p:spTree>
    <p:extLst>
      <p:ext uri="{BB962C8B-B14F-4D97-AF65-F5344CB8AC3E}">
        <p14:creationId xmlns:p14="http://schemas.microsoft.com/office/powerpoint/2010/main" val="37107153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5BA659-0FDE-2906-3774-9A71DD6895F0}"/>
              </a:ext>
            </a:extLst>
          </p:cNvPr>
          <p:cNvSpPr txBox="1"/>
          <p:nvPr/>
        </p:nvSpPr>
        <p:spPr>
          <a:xfrm>
            <a:off x="844062" y="0"/>
            <a:ext cx="11057205"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12-در بیت: «یاد باد آنکه ز ما وقت سفر یاد نکرد             به وداعی دل غمدیدۀ ما شاد نکرد»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تقطیع هجایی کنید.               </a:t>
            </a:r>
          </a:p>
          <a:p>
            <a:pPr algn="r" rtl="1">
              <a:lnSpc>
                <a:spcPct val="150000"/>
              </a:lnSpc>
            </a:pPr>
            <a:r>
              <a:rPr lang="fa-IR" sz="2400" b="1" dirty="0">
                <a:cs typeface="B Nazanin" panose="00000400000000000000" pitchFamily="2" charset="-78"/>
              </a:rPr>
              <a:t>    </a:t>
            </a:r>
          </a:p>
          <a:p>
            <a:pPr algn="r" rtl="1">
              <a:lnSpc>
                <a:spcPct val="150000"/>
              </a:lnSpc>
            </a:pPr>
            <a:r>
              <a:rPr lang="fa-IR" sz="2400" b="1" dirty="0">
                <a:cs typeface="B Nazanin" panose="00000400000000000000" pitchFamily="2" charset="-78"/>
              </a:rPr>
              <a:t> ب) نشانه‌های هجایی آن را بگذارید.             </a:t>
            </a:r>
          </a:p>
          <a:p>
            <a:pPr algn="r" rtl="1">
              <a:lnSpc>
                <a:spcPct val="150000"/>
              </a:lnSpc>
            </a:pPr>
            <a:r>
              <a:rPr lang="fa-IR" sz="2400" b="1" dirty="0">
                <a:cs typeface="B Nazanin" panose="00000400000000000000" pitchFamily="2" charset="-78"/>
              </a:rPr>
              <a:t>  </a:t>
            </a:r>
          </a:p>
          <a:p>
            <a:pPr algn="r" rtl="1">
              <a:lnSpc>
                <a:spcPct val="150000"/>
              </a:lnSpc>
            </a:pPr>
            <a:r>
              <a:rPr lang="fa-IR" sz="2400" b="1" dirty="0">
                <a:cs typeface="B Nazanin" panose="00000400000000000000" pitchFamily="2" charset="-78"/>
              </a:rPr>
              <a:t> ج) وزن بیت را بنویسید.</a:t>
            </a:r>
          </a:p>
        </p:txBody>
      </p:sp>
    </p:spTree>
    <p:extLst>
      <p:ext uri="{BB962C8B-B14F-4D97-AF65-F5344CB8AC3E}">
        <p14:creationId xmlns:p14="http://schemas.microsoft.com/office/powerpoint/2010/main" val="31065582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47590B-189C-916C-402D-D8CB0F3F14EF}"/>
              </a:ext>
            </a:extLst>
          </p:cNvPr>
          <p:cNvSpPr txBox="1"/>
          <p:nvPr/>
        </p:nvSpPr>
        <p:spPr>
          <a:xfrm>
            <a:off x="844062" y="0"/>
            <a:ext cx="11057205"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13-در بیت «همّت طلب از باطن پیران سحرخیز / زیرا که یکی را ز دو عالم طلبیدند» کدام اختیار شاعری به کار نرفته است؟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تغییر کمّیت مصوّت                 ب) حذف همزه                   د) بلند بودن هجای پایان مصراع</a:t>
            </a:r>
          </a:p>
        </p:txBody>
      </p:sp>
    </p:spTree>
    <p:extLst>
      <p:ext uri="{BB962C8B-B14F-4D97-AF65-F5344CB8AC3E}">
        <p14:creationId xmlns:p14="http://schemas.microsoft.com/office/powerpoint/2010/main" val="34948957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B96BE9-8365-E9B3-6305-1770026C0C89}"/>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14-با خوانش درست بیت زیر، به پرسش‌ها پاسخ دهید.‌</a:t>
            </a:r>
          </a:p>
          <a:p>
            <a:pPr algn="r" rtl="1">
              <a:lnSpc>
                <a:spcPct val="150000"/>
              </a:lnSpc>
            </a:pPr>
            <a:r>
              <a:rPr lang="fa-IR" sz="2400" b="1" dirty="0">
                <a:cs typeface="B Nazanin" panose="00000400000000000000" pitchFamily="2" charset="-78"/>
              </a:rPr>
              <a:t> باز آی و بر چشمم نشین، ای دل ستانِ نازنین	 	 کآشوب و فریاد از زمین، بر آسمانم می‌رود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آیا در بیت اختیار وزنی وجود دارد؟</a:t>
            </a:r>
          </a:p>
          <a:p>
            <a:pPr algn="r" rtl="1">
              <a:lnSpc>
                <a:spcPct val="150000"/>
              </a:lnSpc>
            </a:pPr>
            <a:r>
              <a:rPr lang="fa-IR" sz="2400" b="1" dirty="0">
                <a:cs typeface="B Nazanin" panose="00000400000000000000" pitchFamily="2" charset="-78"/>
              </a:rPr>
              <a:t>ب) در بیت چند اختیار حذف همزه وجود دارد؟</a:t>
            </a:r>
          </a:p>
          <a:p>
            <a:pPr algn="r" rtl="1">
              <a:lnSpc>
                <a:spcPct val="150000"/>
              </a:lnSpc>
            </a:pPr>
            <a:r>
              <a:rPr lang="fa-IR" sz="2400" b="1" dirty="0">
                <a:cs typeface="B Nazanin" panose="00000400000000000000" pitchFamily="2" charset="-78"/>
              </a:rPr>
              <a:t>پ) در کدام هجا حذف همزه با حذف نشدن آن در تعیین وزن شعر برابر است؟ </a:t>
            </a:r>
          </a:p>
        </p:txBody>
      </p:sp>
    </p:spTree>
    <p:extLst>
      <p:ext uri="{BB962C8B-B14F-4D97-AF65-F5344CB8AC3E}">
        <p14:creationId xmlns:p14="http://schemas.microsoft.com/office/powerpoint/2010/main" val="20605319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140671-1260-8E33-B6BA-2FD0A113BFFC}"/>
              </a:ext>
            </a:extLst>
          </p:cNvPr>
          <p:cNvSpPr txBox="1"/>
          <p:nvPr/>
        </p:nvSpPr>
        <p:spPr>
          <a:xfrm>
            <a:off x="844062" y="168816"/>
            <a:ext cx="11057205"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15- بیت زیر را متناسب با پایه‌های آوایی تفکیک کنید، سپس وزن واژه و نشانه‌های هجایی آن را بنویسید.‌</a:t>
            </a:r>
          </a:p>
          <a:p>
            <a:pPr algn="r" rtl="1">
              <a:lnSpc>
                <a:spcPct val="250000"/>
              </a:lnSpc>
            </a:pPr>
            <a:r>
              <a:rPr lang="fa-IR" sz="2400" b="1" dirty="0">
                <a:cs typeface="B Nazanin" panose="00000400000000000000" pitchFamily="2" charset="-78"/>
              </a:rPr>
              <a:t> «گر جانِ عاشق دم زند، آتش در این عالم زند	 	 وین عالم بی‌اصل را، چون ذره‌ها بر هم زند»</a:t>
            </a:r>
          </a:p>
        </p:txBody>
      </p:sp>
    </p:spTree>
    <p:extLst>
      <p:ext uri="{BB962C8B-B14F-4D97-AF65-F5344CB8AC3E}">
        <p14:creationId xmlns:p14="http://schemas.microsoft.com/office/powerpoint/2010/main" val="21126305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54BC87-1579-BA36-3E1A-57C1194AC72E}"/>
              </a:ext>
            </a:extLst>
          </p:cNvPr>
          <p:cNvSpPr txBox="1"/>
          <p:nvPr/>
        </p:nvSpPr>
        <p:spPr>
          <a:xfrm>
            <a:off x="844062" y="126612"/>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16-بیت زیر را متناسب با پایه‌های آوایی تفکیک کنید، سپس وزن واژه و نشانه‌های هجایی آن را بنویسید.</a:t>
            </a:r>
          </a:p>
          <a:p>
            <a:pPr algn="r" rtl="1">
              <a:lnSpc>
                <a:spcPct val="200000"/>
              </a:lnSpc>
            </a:pPr>
            <a:r>
              <a:rPr lang="fa-IR" sz="2400" b="1" dirty="0">
                <a:cs typeface="B Nazanin" panose="00000400000000000000" pitchFamily="2" charset="-78"/>
              </a:rPr>
              <a:t>«خدایا به خواری مَران از دَرم	 	 که صورت نبندد دری دیگرم»</a:t>
            </a:r>
          </a:p>
        </p:txBody>
      </p:sp>
    </p:spTree>
    <p:extLst>
      <p:ext uri="{BB962C8B-B14F-4D97-AF65-F5344CB8AC3E}">
        <p14:creationId xmlns:p14="http://schemas.microsoft.com/office/powerpoint/2010/main" val="14844995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819BBB-E2FC-F199-FF65-30E0532E4020}"/>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17-کدام‌یک از گزینه‌ها با مصراع «هین سخن تازه بگو تا دو جهان تازه شود» هم‌وزن است؟</a:t>
            </a:r>
          </a:p>
          <a:p>
            <a:pPr algn="r" rtl="1">
              <a:lnSpc>
                <a:spcPct val="200000"/>
              </a:lnSpc>
            </a:pPr>
            <a:r>
              <a:rPr lang="fa-IR" sz="2400" b="1" dirty="0">
                <a:cs typeface="B Nazanin" panose="00000400000000000000" pitchFamily="2" charset="-78"/>
              </a:rPr>
              <a:t>الف) ای نسیم سحر آرامگه یار کجاست</a:t>
            </a:r>
          </a:p>
          <a:p>
            <a:pPr algn="r" rtl="1">
              <a:lnSpc>
                <a:spcPct val="200000"/>
              </a:lnSpc>
            </a:pPr>
            <a:r>
              <a:rPr lang="fa-IR" sz="2400" b="1" dirty="0">
                <a:cs typeface="B Nazanin" panose="00000400000000000000" pitchFamily="2" charset="-78"/>
              </a:rPr>
              <a:t>ب) یار شدم یار شدم با غم تو یار شدم</a:t>
            </a:r>
          </a:p>
          <a:p>
            <a:pPr algn="r" rtl="1">
              <a:lnSpc>
                <a:spcPct val="200000"/>
              </a:lnSpc>
            </a:pPr>
            <a:r>
              <a:rPr lang="fa-IR" sz="2400" b="1" dirty="0">
                <a:cs typeface="B Nazanin" panose="00000400000000000000" pitchFamily="2" charset="-78"/>
              </a:rPr>
              <a:t>ج) سوزد مرا سازد مرا در آتش اندازد مرا</a:t>
            </a:r>
          </a:p>
          <a:p>
            <a:pPr algn="r" rtl="1">
              <a:lnSpc>
                <a:spcPct val="200000"/>
              </a:lnSpc>
            </a:pPr>
            <a:r>
              <a:rPr lang="fa-IR" sz="2400" b="1" dirty="0">
                <a:cs typeface="B Nazanin" panose="00000400000000000000" pitchFamily="2" charset="-78"/>
              </a:rPr>
              <a:t>د) ای به ازل بوده و نابود ما</a:t>
            </a:r>
          </a:p>
        </p:txBody>
      </p:sp>
    </p:spTree>
    <p:extLst>
      <p:ext uri="{BB962C8B-B14F-4D97-AF65-F5344CB8AC3E}">
        <p14:creationId xmlns:p14="http://schemas.microsoft.com/office/powerpoint/2010/main" val="937880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DE6386-377F-9881-B01B-644E6344686C}"/>
              </a:ext>
            </a:extLst>
          </p:cNvPr>
          <p:cNvSpPr txBox="1"/>
          <p:nvPr/>
        </p:nvSpPr>
        <p:spPr>
          <a:xfrm>
            <a:off x="844062" y="126612"/>
            <a:ext cx="11057205"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18-بیت زیر را متناسب با پایه‌های آوایی تفکیک کنید، سپس وزن واژه و نشانه‌های هجایی آن را بنویسید.</a:t>
            </a:r>
          </a:p>
          <a:p>
            <a:pPr algn="r" rtl="1">
              <a:lnSpc>
                <a:spcPct val="250000"/>
              </a:lnSpc>
            </a:pPr>
            <a:r>
              <a:rPr lang="fa-IR" sz="2400" b="1" dirty="0">
                <a:cs typeface="B Nazanin" panose="00000400000000000000" pitchFamily="2" charset="-78"/>
              </a:rPr>
              <a:t> تو حکیمی تو عظیمی تو کریمی تو رحیمی	 	 تو نماینده فضلی تو سزاوار ثنایی</a:t>
            </a:r>
          </a:p>
        </p:txBody>
      </p:sp>
    </p:spTree>
    <p:extLst>
      <p:ext uri="{BB962C8B-B14F-4D97-AF65-F5344CB8AC3E}">
        <p14:creationId xmlns:p14="http://schemas.microsoft.com/office/powerpoint/2010/main" val="3645451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25315E-D72C-BB78-60E4-5A303C8CD117}"/>
              </a:ext>
            </a:extLst>
          </p:cNvPr>
          <p:cNvSpPr txBox="1"/>
          <p:nvPr/>
        </p:nvSpPr>
        <p:spPr>
          <a:xfrm>
            <a:off x="787792" y="213082"/>
            <a:ext cx="11099410"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1- بلند بودن هجای پایانی:</a:t>
            </a:r>
          </a:p>
          <a:p>
            <a:pPr algn="r" rtl="1">
              <a:lnSpc>
                <a:spcPct val="15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1- هجای پایانی نیم مصراع وزن‌های همسان دولختی حکم هجای پایان مصراع دارد و بلند محسوب می‌شود:</a:t>
            </a:r>
          </a:p>
          <a:p>
            <a:pPr algn="r" rtl="1">
              <a:lnSpc>
                <a:spcPct val="150000"/>
              </a:lnSpc>
            </a:pPr>
            <a:r>
              <a:rPr lang="fa-IR" sz="2400" b="1" dirty="0">
                <a:cs typeface="B Nazanin" panose="00000400000000000000" pitchFamily="2" charset="-78"/>
              </a:rPr>
              <a:t>مثال1: زد نفس سربه</a:t>
            </a:r>
            <a:r>
              <a:rPr lang="fa-IR" sz="2400" b="1" dirty="0">
                <a:solidFill>
                  <a:srgbClr val="FF0000"/>
                </a:solidFill>
                <a:cs typeface="B Nazanin" panose="00000400000000000000" pitchFamily="2" charset="-78"/>
              </a:rPr>
              <a:t> مهر </a:t>
            </a:r>
            <a:r>
              <a:rPr lang="fa-IR" sz="2400" b="1" dirty="0">
                <a:cs typeface="B Nazanin" panose="00000400000000000000" pitchFamily="2" charset="-78"/>
              </a:rPr>
              <a:t>صبح ملمّع</a:t>
            </a:r>
            <a:r>
              <a:rPr lang="fa-IR" sz="2400" b="1" dirty="0">
                <a:solidFill>
                  <a:srgbClr val="FF0000"/>
                </a:solidFill>
                <a:cs typeface="B Nazanin" panose="00000400000000000000" pitchFamily="2" charset="-78"/>
              </a:rPr>
              <a:t>‌نقاب</a:t>
            </a:r>
            <a:r>
              <a:rPr lang="fa-IR" sz="2400" b="1" dirty="0">
                <a:cs typeface="B Nazanin" panose="00000400000000000000" pitchFamily="2" charset="-78"/>
              </a:rPr>
              <a:t>			خیمۀ روحانیان کرد معنبر</a:t>
            </a:r>
            <a:r>
              <a:rPr lang="fa-IR" sz="2400" b="1" dirty="0">
                <a:solidFill>
                  <a:srgbClr val="FF0000"/>
                </a:solidFill>
                <a:cs typeface="B Nazanin" panose="00000400000000000000" pitchFamily="2" charset="-78"/>
              </a:rPr>
              <a:t>طناب</a:t>
            </a:r>
          </a:p>
          <a:p>
            <a:pPr algn="r" rtl="1">
              <a:lnSpc>
                <a:spcPct val="150000"/>
              </a:lnSpc>
            </a:pPr>
            <a:r>
              <a:rPr lang="fa-IR" sz="2400" b="1" dirty="0">
                <a:cs typeface="B Nazanin" panose="00000400000000000000" pitchFamily="2" charset="-78"/>
              </a:rPr>
              <a:t>مثال2: با لب او چه خوش بود گفت و شنید و ماجرا	خاصه که درگشا</a:t>
            </a:r>
            <a:r>
              <a:rPr lang="fa-IR" sz="2400" b="1" dirty="0">
                <a:solidFill>
                  <a:srgbClr val="FF0000"/>
                </a:solidFill>
                <a:cs typeface="B Nazanin" panose="00000400000000000000" pitchFamily="2" charset="-78"/>
              </a:rPr>
              <a:t>ید و </a:t>
            </a:r>
            <a:r>
              <a:rPr lang="fa-IR" sz="2400" b="1" dirty="0">
                <a:cs typeface="B Nazanin" panose="00000400000000000000" pitchFamily="2" charset="-78"/>
              </a:rPr>
              <a:t>گوید خواجه اندرآ</a:t>
            </a:r>
            <a:endParaRPr lang="en-US"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8E9DCDD5-2BB5-F1E3-1941-D5F8388E6E6D}"/>
              </a:ext>
            </a:extLst>
          </p:cNvPr>
          <p:cNvGraphicFramePr>
            <a:graphicFrameLocks noGrp="1"/>
          </p:cNvGraphicFramePr>
          <p:nvPr>
            <p:extLst>
              <p:ext uri="{D42A27DB-BD31-4B8C-83A1-F6EECF244321}">
                <p14:modId xmlns:p14="http://schemas.microsoft.com/office/powerpoint/2010/main" val="3192759508"/>
              </p:ext>
            </p:extLst>
          </p:nvPr>
        </p:nvGraphicFramePr>
        <p:xfrm>
          <a:off x="1786595" y="3756071"/>
          <a:ext cx="9636372" cy="2616591"/>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72197">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72197">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872197">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2237806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DC116A-16CB-91C8-865D-9F99227F40BB}"/>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3731757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8F4F39-561C-22B0-AC01-C6532CAA9D89}"/>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13205160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EDDC3F-EA90-EBC5-2C08-BFDE6D9204F6}"/>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7459316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2B4991-1A3B-9BF4-94A7-5B799A40BBA6}"/>
              </a:ext>
            </a:extLst>
          </p:cNvPr>
          <p:cNvSpPr txBox="1"/>
          <p:nvPr/>
        </p:nvSpPr>
        <p:spPr>
          <a:xfrm>
            <a:off x="844062" y="126612"/>
            <a:ext cx="11057205"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20-با توجه به بیت زیر به پرسش‌ها پاسخ دهید.</a:t>
            </a:r>
          </a:p>
          <a:p>
            <a:pPr algn="r" rtl="1">
              <a:lnSpc>
                <a:spcPct val="250000"/>
              </a:lnSpc>
            </a:pPr>
            <a:r>
              <a:rPr lang="fa-IR" sz="2400" b="1" dirty="0">
                <a:cs typeface="B Nazanin" panose="00000400000000000000" pitchFamily="2" charset="-78"/>
              </a:rPr>
              <a:t> «یاد باد آن که ز ما وقت سفر یاد نکرد	 	 به وداعی دل غمدیدۀ ما شاد نکرد»</a:t>
            </a:r>
          </a:p>
          <a:p>
            <a:pPr algn="r" rtl="1">
              <a:lnSpc>
                <a:spcPct val="250000"/>
              </a:lnSpc>
            </a:pPr>
            <a:r>
              <a:rPr lang="fa-IR" sz="2400" b="1" dirty="0">
                <a:cs typeface="B Nazanin" panose="00000400000000000000" pitchFamily="2" charset="-78"/>
              </a:rPr>
              <a:t>الف) در رکن اول بیت، کدام اختیار «وزنی» به‌کار رفته است؟</a:t>
            </a:r>
          </a:p>
          <a:p>
            <a:pPr algn="r" rtl="1">
              <a:lnSpc>
                <a:spcPct val="250000"/>
              </a:lnSpc>
            </a:pPr>
            <a:r>
              <a:rPr lang="fa-IR" sz="2400" b="1" dirty="0">
                <a:cs typeface="B Nazanin" panose="00000400000000000000" pitchFamily="2" charset="-78"/>
              </a:rPr>
              <a:t>ب) هجای پایانی مصراع‌ها مشمول کدام اختیار وزنی است؟</a:t>
            </a:r>
          </a:p>
        </p:txBody>
      </p:sp>
    </p:spTree>
    <p:extLst>
      <p:ext uri="{BB962C8B-B14F-4D97-AF65-F5344CB8AC3E}">
        <p14:creationId xmlns:p14="http://schemas.microsoft.com/office/powerpoint/2010/main" val="3894112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68834-D2FD-2537-5D10-68C32814BA8B}"/>
              </a:ext>
            </a:extLst>
          </p:cNvPr>
          <p:cNvSpPr txBox="1"/>
          <p:nvPr/>
        </p:nvSpPr>
        <p:spPr>
          <a:xfrm>
            <a:off x="844062" y="126612"/>
            <a:ext cx="11057205"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21-با توجه به بیت:</a:t>
            </a:r>
          </a:p>
          <a:p>
            <a:pPr algn="r" rtl="1">
              <a:lnSpc>
                <a:spcPct val="250000"/>
              </a:lnSpc>
            </a:pPr>
            <a:r>
              <a:rPr lang="fa-IR" sz="2400" b="1" dirty="0">
                <a:cs typeface="B Nazanin" panose="00000400000000000000" pitchFamily="2" charset="-78"/>
              </a:rPr>
              <a:t> «کیسه هنوز فربه است، با تو از آن قوی دلم   /  چاره چه خاقانی اگر، کیسه رسد به لاغری»:</a:t>
            </a:r>
          </a:p>
          <a:p>
            <a:pPr algn="r" rtl="1">
              <a:lnSpc>
                <a:spcPct val="250000"/>
              </a:lnSpc>
            </a:pPr>
            <a:r>
              <a:rPr lang="fa-IR" sz="2400" b="1" dirty="0">
                <a:cs typeface="B Nazanin" panose="00000400000000000000" pitchFamily="2" charset="-78"/>
              </a:rPr>
              <a:t>الف) در چندمین رکن مصراع دوم به‌جای«مفاعلن»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ـ)، «مفتعلن» (ـ </a:t>
            </a:r>
            <a:r>
              <a:rPr lang="en-US" sz="2400" b="1" dirty="0">
                <a:cs typeface="B Nazanin" panose="00000400000000000000" pitchFamily="2" charset="-78"/>
              </a:rPr>
              <a:t>UU</a:t>
            </a:r>
            <a:r>
              <a:rPr lang="fa-IR" sz="2400" b="1" dirty="0">
                <a:cs typeface="B Nazanin" panose="00000400000000000000" pitchFamily="2" charset="-78"/>
              </a:rPr>
              <a:t> ـ) آمده‌است؟</a:t>
            </a:r>
          </a:p>
          <a:p>
            <a:pPr algn="r" rtl="1">
              <a:lnSpc>
                <a:spcPct val="250000"/>
              </a:lnSpc>
            </a:pPr>
            <a:r>
              <a:rPr lang="fa-IR" sz="2400" b="1" dirty="0">
                <a:cs typeface="B Nazanin" panose="00000400000000000000" pitchFamily="2" charset="-78"/>
              </a:rPr>
              <a:t>ب) نام این اختیار شاعری وزنی چیست؟</a:t>
            </a:r>
          </a:p>
        </p:txBody>
      </p:sp>
    </p:spTree>
    <p:extLst>
      <p:ext uri="{BB962C8B-B14F-4D97-AF65-F5344CB8AC3E}">
        <p14:creationId xmlns:p14="http://schemas.microsoft.com/office/powerpoint/2010/main" val="36428689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52FB5D-9B8D-01F5-90E3-CD63670448A4}"/>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22-بیت «چو بشنوی سخن اهل دل مگو که خطاست  /  سخن‌شناس نه‌ای جان من خطا اینجاست» را:</a:t>
            </a:r>
          </a:p>
          <a:p>
            <a:pPr algn="r" rtl="1">
              <a:lnSpc>
                <a:spcPct val="200000"/>
              </a:lnSpc>
            </a:pPr>
            <a:r>
              <a:rPr lang="fa-IR" sz="2400" b="1" dirty="0">
                <a:cs typeface="B Nazanin" panose="00000400000000000000" pitchFamily="2" charset="-78"/>
              </a:rPr>
              <a:t>الف)  تقطیع هجایی کنید. </a:t>
            </a:r>
          </a:p>
          <a:p>
            <a:pPr algn="r" rtl="1">
              <a:lnSpc>
                <a:spcPct val="200000"/>
              </a:lnSpc>
            </a:pPr>
            <a:r>
              <a:rPr lang="fa-IR" sz="2400" b="1" dirty="0">
                <a:cs typeface="B Nazanin" panose="00000400000000000000" pitchFamily="2" charset="-78"/>
              </a:rPr>
              <a:t>ب) نشانه‌های هجایی آن را بگذارید.</a:t>
            </a:r>
          </a:p>
          <a:p>
            <a:pPr algn="r" rtl="1">
              <a:lnSpc>
                <a:spcPct val="200000"/>
              </a:lnSpc>
            </a:pPr>
            <a:r>
              <a:rPr lang="fa-IR" sz="2400" b="1" dirty="0">
                <a:cs typeface="B Nazanin" panose="00000400000000000000" pitchFamily="2" charset="-78"/>
              </a:rPr>
              <a:t>پ) وزن بیت را بنویسید.</a:t>
            </a:r>
          </a:p>
          <a:p>
            <a:pPr algn="r" rtl="1">
              <a:lnSpc>
                <a:spcPct val="200000"/>
              </a:lnSpc>
            </a:pPr>
            <a:r>
              <a:rPr lang="fa-IR" sz="2400" b="1" dirty="0">
                <a:cs typeface="B Nazanin" panose="00000400000000000000" pitchFamily="2" charset="-78"/>
              </a:rPr>
              <a:t>ت) در رکن پایانی مصراع دوم، کدام اختیار شاعری وزنی، به کار رفته است؟ </a:t>
            </a:r>
          </a:p>
        </p:txBody>
      </p:sp>
    </p:spTree>
    <p:extLst>
      <p:ext uri="{BB962C8B-B14F-4D97-AF65-F5344CB8AC3E}">
        <p14:creationId xmlns:p14="http://schemas.microsoft.com/office/powerpoint/2010/main" val="5617568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779C38-29F6-C6A0-6CB4-ABE8B84E5E6A}"/>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23-با توجه به بیت «تو با خدای خود انداز کار و دل خوش دار / که رحم اگر نکند مدّعی، خدا بکند» به پرسش‌ها پاسخ دهید:</a:t>
            </a:r>
          </a:p>
          <a:p>
            <a:pPr algn="r" rtl="1">
              <a:lnSpc>
                <a:spcPct val="200000"/>
              </a:lnSpc>
            </a:pPr>
            <a:r>
              <a:rPr lang="fa-IR" sz="2400" b="1" dirty="0">
                <a:cs typeface="B Nazanin" panose="00000400000000000000" pitchFamily="2" charset="-78"/>
              </a:rPr>
              <a:t>الف) اختیارات وزنی این بیت را بنویسید.</a:t>
            </a:r>
          </a:p>
          <a:p>
            <a:pPr algn="r" rtl="1">
              <a:lnSpc>
                <a:spcPct val="200000"/>
              </a:lnSpc>
            </a:pPr>
            <a:r>
              <a:rPr lang="fa-IR" sz="2400" b="1" dirty="0">
                <a:cs typeface="B Nazanin" panose="00000400000000000000" pitchFamily="2" charset="-78"/>
              </a:rPr>
              <a:t>ب) وزن بیت همسان است یا ناهمسان؟</a:t>
            </a:r>
          </a:p>
          <a:p>
            <a:pPr algn="r" rtl="1">
              <a:lnSpc>
                <a:spcPct val="200000"/>
              </a:lnSpc>
            </a:pPr>
            <a:r>
              <a:rPr lang="fa-IR" sz="2400" b="1" dirty="0">
                <a:cs typeface="B Nazanin" panose="00000400000000000000" pitchFamily="2" charset="-78"/>
              </a:rPr>
              <a:t>پ) وزن بیت رت بنویسید.</a:t>
            </a:r>
          </a:p>
        </p:txBody>
      </p:sp>
    </p:spTree>
    <p:extLst>
      <p:ext uri="{BB962C8B-B14F-4D97-AF65-F5344CB8AC3E}">
        <p14:creationId xmlns:p14="http://schemas.microsoft.com/office/powerpoint/2010/main" val="10655798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DE284E-DD22-B04E-5817-EB3FFACFDD47}"/>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24-با در نظر گرفتن بیت زیر به سؤالات پاسخ دهید:‌</a:t>
            </a:r>
          </a:p>
          <a:p>
            <a:pPr algn="r" rtl="1">
              <a:lnSpc>
                <a:spcPct val="200000"/>
              </a:lnSpc>
            </a:pPr>
            <a:r>
              <a:rPr lang="fa-IR" sz="2400" b="1" dirty="0">
                <a:cs typeface="B Nazanin" panose="00000400000000000000" pitchFamily="2" charset="-78"/>
              </a:rPr>
              <a:t> همین حکایت، روزی به دوستان برسد	 	که سعدی از پی جانان برفت و جان انداخت </a:t>
            </a:r>
          </a:p>
          <a:p>
            <a:pPr algn="r" rtl="1">
              <a:lnSpc>
                <a:spcPct val="200000"/>
              </a:lnSpc>
            </a:pPr>
            <a:r>
              <a:rPr lang="fa-IR" sz="2400" b="1" dirty="0">
                <a:cs typeface="B Nazanin" panose="00000400000000000000" pitchFamily="2" charset="-78"/>
              </a:rPr>
              <a:t>1- مصراع دوم کدام اختیارات زبانی را دارد؟.</a:t>
            </a:r>
          </a:p>
          <a:p>
            <a:pPr algn="r" rtl="1">
              <a:lnSpc>
                <a:spcPct val="200000"/>
              </a:lnSpc>
            </a:pPr>
            <a:r>
              <a:rPr lang="fa-IR" sz="2400" b="1" dirty="0">
                <a:cs typeface="B Nazanin" panose="00000400000000000000" pitchFamily="2" charset="-78"/>
              </a:rPr>
              <a:t>2- در آخرین هجای بیت، کدام نوع اختیار شاعری به کار رفته است؟</a:t>
            </a:r>
          </a:p>
          <a:p>
            <a:pPr algn="r" rtl="1">
              <a:lnSpc>
                <a:spcPct val="200000"/>
              </a:lnSpc>
            </a:pPr>
            <a:r>
              <a:rPr lang="fa-IR" sz="2400" b="1" dirty="0">
                <a:cs typeface="B Nazanin" panose="00000400000000000000" pitchFamily="2" charset="-78"/>
              </a:rPr>
              <a:t>3- اختیار شاعری وزنی مشترک هر دو مصراع را بنویسید</a:t>
            </a:r>
          </a:p>
        </p:txBody>
      </p:sp>
    </p:spTree>
    <p:extLst>
      <p:ext uri="{BB962C8B-B14F-4D97-AF65-F5344CB8AC3E}">
        <p14:creationId xmlns:p14="http://schemas.microsoft.com/office/powerpoint/2010/main" val="11910698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D2C0A8-0630-E26B-6464-3E66E8C52392}"/>
              </a:ext>
            </a:extLst>
          </p:cNvPr>
          <p:cNvSpPr txBox="1"/>
          <p:nvPr/>
        </p:nvSpPr>
        <p:spPr>
          <a:xfrm>
            <a:off x="970671" y="2025750"/>
            <a:ext cx="11057205" cy="2031325"/>
          </a:xfrm>
          <a:prstGeom prst="rect">
            <a:avLst/>
          </a:prstGeom>
          <a:noFill/>
        </p:spPr>
        <p:txBody>
          <a:bodyPr wrap="square">
            <a:spAutoFit/>
          </a:bodyPr>
          <a:lstStyle/>
          <a:p>
            <a:pPr algn="ctr" rtl="1">
              <a:lnSpc>
                <a:spcPct val="200000"/>
              </a:lnSpc>
            </a:pPr>
            <a:r>
              <a:rPr lang="fa-IR" sz="7200" b="1" dirty="0">
                <a:cs typeface="B Titr" panose="00000700000000000000" pitchFamily="2" charset="-78"/>
              </a:rPr>
              <a:t>شاد و پیروز باشید</a:t>
            </a:r>
          </a:p>
        </p:txBody>
      </p:sp>
    </p:spTree>
    <p:extLst>
      <p:ext uri="{BB962C8B-B14F-4D97-AF65-F5344CB8AC3E}">
        <p14:creationId xmlns:p14="http://schemas.microsoft.com/office/powerpoint/2010/main" val="3386629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90BA2E-A6B9-AE50-9B6F-09238DFBF683}"/>
              </a:ext>
            </a:extLst>
          </p:cNvPr>
          <p:cNvSpPr txBox="1"/>
          <p:nvPr/>
        </p:nvSpPr>
        <p:spPr>
          <a:xfrm>
            <a:off x="787792" y="213082"/>
            <a:ext cx="11099410" cy="669414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1- بلند بودن هجای پایانی:</a:t>
            </a:r>
          </a:p>
          <a:p>
            <a:pPr algn="r" rtl="1">
              <a:lnSpc>
                <a:spcPct val="15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1- هجای پایانی نیم مصراع وزن‌های همسان دولختی حکم هجای پایان مصراع دارد و بلند محسوب می‌شود:</a:t>
            </a:r>
          </a:p>
          <a:p>
            <a:pPr algn="r" rtl="1">
              <a:lnSpc>
                <a:spcPct val="150000"/>
              </a:lnSpc>
            </a:pPr>
            <a:r>
              <a:rPr lang="fa-IR" sz="2400" b="1" dirty="0">
                <a:cs typeface="B Nazanin" panose="00000400000000000000" pitchFamily="2" charset="-78"/>
              </a:rPr>
              <a:t>مثال1: زد نفس سربه</a:t>
            </a:r>
            <a:r>
              <a:rPr lang="fa-IR" sz="2400" b="1" dirty="0">
                <a:solidFill>
                  <a:srgbClr val="FF0000"/>
                </a:solidFill>
                <a:cs typeface="B Nazanin" panose="00000400000000000000" pitchFamily="2" charset="-78"/>
              </a:rPr>
              <a:t> مهر </a:t>
            </a:r>
            <a:r>
              <a:rPr lang="fa-IR" sz="2400" b="1" dirty="0">
                <a:cs typeface="B Nazanin" panose="00000400000000000000" pitchFamily="2" charset="-78"/>
              </a:rPr>
              <a:t>صبح ملمّع</a:t>
            </a:r>
            <a:r>
              <a:rPr lang="fa-IR" sz="2400" b="1" dirty="0">
                <a:solidFill>
                  <a:srgbClr val="FF0000"/>
                </a:solidFill>
                <a:cs typeface="B Nazanin" panose="00000400000000000000" pitchFamily="2" charset="-78"/>
              </a:rPr>
              <a:t>‌نقاب</a:t>
            </a:r>
            <a:r>
              <a:rPr lang="fa-IR" sz="2400" b="1" dirty="0">
                <a:cs typeface="B Nazanin" panose="00000400000000000000" pitchFamily="2" charset="-78"/>
              </a:rPr>
              <a:t>			خیمۀ روحانیان کرد معنبر</a:t>
            </a:r>
            <a:r>
              <a:rPr lang="fa-IR" sz="2400" b="1" dirty="0">
                <a:solidFill>
                  <a:srgbClr val="FF0000"/>
                </a:solidFill>
                <a:cs typeface="B Nazanin" panose="00000400000000000000" pitchFamily="2" charset="-78"/>
              </a:rPr>
              <a:t>طناب</a:t>
            </a:r>
          </a:p>
          <a:p>
            <a:pPr algn="r" rtl="1">
              <a:lnSpc>
                <a:spcPct val="150000"/>
              </a:lnSpc>
            </a:pPr>
            <a:r>
              <a:rPr lang="fa-IR" sz="2400" b="1" dirty="0">
                <a:cs typeface="B Nazanin" panose="00000400000000000000" pitchFamily="2" charset="-78"/>
              </a:rPr>
              <a:t>مثال2: با لب او چه خوش بود گفت و شنید و ماجرا	خاصه که درگشا</a:t>
            </a:r>
            <a:r>
              <a:rPr lang="fa-IR" sz="2400" b="1" dirty="0">
                <a:solidFill>
                  <a:srgbClr val="FF0000"/>
                </a:solidFill>
                <a:cs typeface="B Nazanin" panose="00000400000000000000" pitchFamily="2" charset="-78"/>
              </a:rPr>
              <a:t>ید و </a:t>
            </a:r>
            <a:r>
              <a:rPr lang="fa-IR" sz="2400" b="1" dirty="0">
                <a:cs typeface="B Nazanin" panose="00000400000000000000" pitchFamily="2" charset="-78"/>
              </a:rPr>
              <a:t>گوید خواجه اندرآ</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r>
              <a:rPr lang="fa-IR" sz="2400" b="1" dirty="0">
                <a:solidFill>
                  <a:srgbClr val="FF0000"/>
                </a:solidFill>
                <a:cs typeface="B Nazanin" panose="00000400000000000000" pitchFamily="2" charset="-78"/>
              </a:rPr>
              <a:t>نکته: </a:t>
            </a:r>
            <a:r>
              <a:rPr lang="fa-IR" sz="2400" b="1" dirty="0">
                <a:cs typeface="B Nazanin" panose="00000400000000000000" pitchFamily="2" charset="-78"/>
              </a:rPr>
              <a:t>هجای پایانی هرگز اختیار زبانی بلند تلفظ شدن مصوت کوتاه نمی‌پذیرد. </a:t>
            </a:r>
          </a:p>
        </p:txBody>
      </p:sp>
      <p:graphicFrame>
        <p:nvGraphicFramePr>
          <p:cNvPr id="3" name="Table 2">
            <a:extLst>
              <a:ext uri="{FF2B5EF4-FFF2-40B4-BE49-F238E27FC236}">
                <a16:creationId xmlns:a16="http://schemas.microsoft.com/office/drawing/2014/main" id="{44BEC1C1-F5A8-AF43-9CAA-E73BE3113EF5}"/>
              </a:ext>
            </a:extLst>
          </p:cNvPr>
          <p:cNvGraphicFramePr>
            <a:graphicFrameLocks noGrp="1"/>
          </p:cNvGraphicFramePr>
          <p:nvPr>
            <p:extLst>
              <p:ext uri="{D42A27DB-BD31-4B8C-83A1-F6EECF244321}">
                <p14:modId xmlns:p14="http://schemas.microsoft.com/office/powerpoint/2010/main" val="845572509"/>
              </p:ext>
            </p:extLst>
          </p:nvPr>
        </p:nvGraphicFramePr>
        <p:xfrm>
          <a:off x="1786595" y="3671664"/>
          <a:ext cx="9636372" cy="2489985"/>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516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937806">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700527">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304854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029B8B-96C4-9343-38F7-1C2CBF07CCAA}"/>
              </a:ext>
            </a:extLst>
          </p:cNvPr>
          <p:cNvSpPr txBox="1"/>
          <p:nvPr/>
        </p:nvSpPr>
        <p:spPr>
          <a:xfrm>
            <a:off x="1139483" y="564775"/>
            <a:ext cx="10719582" cy="447814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1- بلند بودن هجای پایانی:</a:t>
            </a:r>
          </a:p>
          <a:p>
            <a:pPr algn="r" rtl="1">
              <a:lnSpc>
                <a:spcPct val="20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2- «ن» ساکن پس از مصوت بلند هجای کشیده نمی‌سازد</a:t>
            </a:r>
          </a:p>
          <a:p>
            <a:pPr algn="r" rtl="1">
              <a:lnSpc>
                <a:spcPct val="150000"/>
              </a:lnSpc>
            </a:pPr>
            <a:r>
              <a:rPr lang="fa-IR" sz="2400" b="1" dirty="0">
                <a:cs typeface="B Nazanin" panose="00000400000000000000" pitchFamily="2" charset="-78"/>
              </a:rPr>
              <a:t>مثال1: زد نفس سربه مهر صبح ملمّع‌نقاب			خیمۀ روحانی</a:t>
            </a:r>
            <a:r>
              <a:rPr lang="fa-IR" sz="2400" b="1" dirty="0">
                <a:solidFill>
                  <a:srgbClr val="FF0000"/>
                </a:solidFill>
                <a:cs typeface="B Nazanin" panose="00000400000000000000" pitchFamily="2" charset="-78"/>
              </a:rPr>
              <a:t>ان</a:t>
            </a:r>
            <a:r>
              <a:rPr lang="fa-IR" sz="2400" b="1" dirty="0">
                <a:cs typeface="B Nazanin" panose="00000400000000000000" pitchFamily="2" charset="-78"/>
              </a:rPr>
              <a:t> کرد معنبرطناب</a:t>
            </a:r>
          </a:p>
          <a:p>
            <a:pPr algn="r" rtl="1">
              <a:lnSpc>
                <a:spcPct val="150000"/>
              </a:lnSpc>
            </a:pPr>
            <a:r>
              <a:rPr lang="fa-IR" sz="2400" b="1" dirty="0">
                <a:cs typeface="B Nazanin" panose="00000400000000000000" pitchFamily="2" charset="-78"/>
              </a:rPr>
              <a:t>پس در نیم‌مصراع سوم اختیار وجود ندارد.</a:t>
            </a:r>
          </a:p>
          <a:p>
            <a:pPr algn="r" rtl="1">
              <a:lnSpc>
                <a:spcPct val="150000"/>
              </a:lnSpc>
            </a:pPr>
            <a:r>
              <a:rPr lang="fa-IR" sz="2400" b="1" dirty="0">
                <a:cs typeface="B Nazanin" panose="00000400000000000000" pitchFamily="2" charset="-78"/>
              </a:rPr>
              <a:t>مثال2: سوسن کافوربوی گلبن گوهرفروش			زمی ز اریبهشت گشته بهشت بر</a:t>
            </a:r>
            <a:r>
              <a:rPr lang="fa-IR" sz="2400" b="1" dirty="0">
                <a:solidFill>
                  <a:srgbClr val="FF0000"/>
                </a:solidFill>
                <a:cs typeface="B Nazanin" panose="00000400000000000000" pitchFamily="2" charset="-78"/>
              </a:rPr>
              <a:t>ین</a:t>
            </a:r>
          </a:p>
        </p:txBody>
      </p:sp>
    </p:spTree>
    <p:extLst>
      <p:ext uri="{BB962C8B-B14F-4D97-AF65-F5344CB8AC3E}">
        <p14:creationId xmlns:p14="http://schemas.microsoft.com/office/powerpoint/2010/main" val="1583106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556DBD-C24F-8106-39A8-0453CEB7C1BB}"/>
              </a:ext>
            </a:extLst>
          </p:cNvPr>
          <p:cNvSpPr txBox="1"/>
          <p:nvPr/>
        </p:nvSpPr>
        <p:spPr>
          <a:xfrm>
            <a:off x="1139483" y="2061"/>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2- آوردن «فاعلاتن» به جای «فعلاتن» در آغاز مصراع</a:t>
            </a:r>
          </a:p>
          <a:p>
            <a:pPr algn="r" rtl="1">
              <a:lnSpc>
                <a:spcPct val="200000"/>
              </a:lnSpc>
            </a:pPr>
            <a:r>
              <a:rPr lang="fa-IR" sz="2400" b="1" dirty="0">
                <a:cs typeface="B Nazanin" panose="00000400000000000000" pitchFamily="2" charset="-78"/>
              </a:rPr>
              <a:t>شاعر می‌تواند فقط در رکن اول مصراع به جای «فعلاتن»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a:t>
            </a:r>
            <a:r>
              <a:rPr lang="fa-IR" sz="2400" b="1" dirty="0">
                <a:cs typeface="B Nazanin" panose="00000400000000000000" pitchFamily="2" charset="-78"/>
              </a:rPr>
              <a:t>ـ ـ)، «فاعلاتن» (ـ </a:t>
            </a:r>
            <a:r>
              <a:rPr lang="en-US" sz="2400" b="1" dirty="0">
                <a:cs typeface="B Nazanin" panose="00000400000000000000" pitchFamily="2" charset="-78"/>
              </a:rPr>
              <a:t>U</a:t>
            </a:r>
            <a:r>
              <a:rPr lang="fa-IR" sz="2400" b="1" dirty="0">
                <a:cs typeface="B Nazanin" panose="00000400000000000000" pitchFamily="2" charset="-78"/>
              </a:rPr>
              <a:t> ـ ـ) بیاورد.</a:t>
            </a:r>
          </a:p>
          <a:p>
            <a:pPr algn="r" rtl="1">
              <a:lnSpc>
                <a:spcPct val="200000"/>
              </a:lnSpc>
            </a:pPr>
            <a:r>
              <a:rPr lang="fa-IR" sz="2400" b="1" dirty="0">
                <a:cs typeface="B Nazanin" panose="00000400000000000000" pitchFamily="2" charset="-78"/>
              </a:rPr>
              <a:t>توجّه: برعکس این اختیار درست نیست؛ یعنی نمی‌توان در به جای «فاعلاتن»، «فعلاتن» آورد.</a:t>
            </a:r>
          </a:p>
          <a:p>
            <a:pPr algn="r" rtl="1">
              <a:lnSpc>
                <a:spcPct val="200000"/>
              </a:lnSpc>
            </a:pPr>
            <a:r>
              <a:rPr lang="fa-IR" sz="2400" b="1" dirty="0">
                <a:cs typeface="B Nazanin" panose="00000400000000000000" pitchFamily="2" charset="-78"/>
              </a:rPr>
              <a:t> مثال: یاد باد آن که ز ما وقت سفر یاد نکرد	 به وداعی دل غمدیدۀ ما شاد نکرد		حافظ</a:t>
            </a:r>
          </a:p>
        </p:txBody>
      </p:sp>
      <p:graphicFrame>
        <p:nvGraphicFramePr>
          <p:cNvPr id="3" name="Table 2">
            <a:extLst>
              <a:ext uri="{FF2B5EF4-FFF2-40B4-BE49-F238E27FC236}">
                <a16:creationId xmlns:a16="http://schemas.microsoft.com/office/drawing/2014/main" id="{0013EEF4-15DF-2994-81FA-5A23ECBEB096}"/>
              </a:ext>
            </a:extLst>
          </p:cNvPr>
          <p:cNvGraphicFramePr>
            <a:graphicFrameLocks noGrp="1"/>
          </p:cNvGraphicFramePr>
          <p:nvPr>
            <p:extLst>
              <p:ext uri="{D42A27DB-BD31-4B8C-83A1-F6EECF244321}">
                <p14:modId xmlns:p14="http://schemas.microsoft.com/office/powerpoint/2010/main" val="1299355714"/>
              </p:ext>
            </p:extLst>
          </p:nvPr>
        </p:nvGraphicFramePr>
        <p:xfrm>
          <a:off x="1856935" y="3756076"/>
          <a:ext cx="9636372" cy="3038625"/>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1112008">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1124937">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801680">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532534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0293F5-279E-6C8B-F388-F7CFF795A6E7}"/>
              </a:ext>
            </a:extLst>
          </p:cNvPr>
          <p:cNvSpPr txBox="1"/>
          <p:nvPr/>
        </p:nvSpPr>
        <p:spPr>
          <a:xfrm>
            <a:off x="1139483" y="2061"/>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2- آوردن «فاعلاتن» به جای «فعلاتن» در آغاز مصراع</a:t>
            </a:r>
          </a:p>
          <a:p>
            <a:pPr algn="r" rtl="1">
              <a:lnSpc>
                <a:spcPct val="200000"/>
              </a:lnSpc>
            </a:pPr>
            <a:r>
              <a:rPr lang="fa-IR" sz="2400" b="1" dirty="0">
                <a:cs typeface="B Nazanin" panose="00000400000000000000" pitchFamily="2" charset="-78"/>
              </a:rPr>
              <a:t>نکته: </a:t>
            </a:r>
          </a:p>
          <a:p>
            <a:pPr algn="r" rtl="1">
              <a:lnSpc>
                <a:spcPct val="200000"/>
              </a:lnSpc>
            </a:pPr>
            <a:r>
              <a:rPr lang="fa-IR" sz="2400" b="1" dirty="0">
                <a:cs typeface="B Nazanin" panose="00000400000000000000" pitchFamily="2" charset="-78"/>
              </a:rPr>
              <a:t>در وزن فعلاتن مفاعلن فعلن (بحر خفیف) معمولاً رکن آغازین «فاعلاتن» می‌آید.</a:t>
            </a:r>
          </a:p>
          <a:p>
            <a:pPr algn="r" rtl="1">
              <a:lnSpc>
                <a:spcPct val="200000"/>
              </a:lnSpc>
            </a:pPr>
            <a:r>
              <a:rPr lang="fa-IR" sz="2400" b="1" dirty="0">
                <a:cs typeface="B Nazanin" panose="00000400000000000000" pitchFamily="2" charset="-78"/>
              </a:rPr>
              <a:t>اصل بحر خفیف اگر خواهی	فعلاتن مفاعلن فعلن</a:t>
            </a:r>
          </a:p>
          <a:p>
            <a:pPr algn="r" rtl="1">
              <a:lnSpc>
                <a:spcPct val="200000"/>
              </a:lnSpc>
            </a:pPr>
            <a:r>
              <a:rPr lang="fa-IR" sz="2400" b="1" dirty="0">
                <a:cs typeface="B Nazanin" panose="00000400000000000000" pitchFamily="2" charset="-78"/>
              </a:rPr>
              <a:t>مثال: هرچه داری اگر به عشق دهی		کافرم گر جوی زیان بینی</a:t>
            </a:r>
          </a:p>
        </p:txBody>
      </p:sp>
    </p:spTree>
    <p:extLst>
      <p:ext uri="{BB962C8B-B14F-4D97-AF65-F5344CB8AC3E}">
        <p14:creationId xmlns:p14="http://schemas.microsoft.com/office/powerpoint/2010/main" val="194140950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TotalTime>
  <Words>3505</Words>
  <Application>Microsoft Office PowerPoint</Application>
  <PresentationFormat>Widescreen</PresentationFormat>
  <Paragraphs>313</Paragraphs>
  <Slides>58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Ali</cp:lastModifiedBy>
  <cp:revision>8</cp:revision>
  <dcterms:created xsi:type="dcterms:W3CDTF">2025-01-14T14:02:54Z</dcterms:created>
  <dcterms:modified xsi:type="dcterms:W3CDTF">2025-01-19T12:51:21Z</dcterms:modified>
</cp:coreProperties>
</file>