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5" r:id="rId2"/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7" r:id="rId13"/>
    <p:sldId id="450" r:id="rId14"/>
    <p:sldId id="396" r:id="rId15"/>
    <p:sldId id="437" r:id="rId16"/>
    <p:sldId id="398" r:id="rId17"/>
    <p:sldId id="438" r:id="rId18"/>
    <p:sldId id="399" r:id="rId19"/>
    <p:sldId id="439" r:id="rId20"/>
    <p:sldId id="400" r:id="rId21"/>
    <p:sldId id="440" r:id="rId22"/>
    <p:sldId id="401" r:id="rId23"/>
    <p:sldId id="442" r:id="rId24"/>
    <p:sldId id="402" r:id="rId25"/>
    <p:sldId id="443" r:id="rId26"/>
    <p:sldId id="403" r:id="rId27"/>
    <p:sldId id="444" r:id="rId28"/>
    <p:sldId id="404" r:id="rId29"/>
    <p:sldId id="405" r:id="rId30"/>
    <p:sldId id="445" r:id="rId31"/>
    <p:sldId id="406" r:id="rId32"/>
    <p:sldId id="446" r:id="rId33"/>
    <p:sldId id="409" r:id="rId34"/>
    <p:sldId id="447" r:id="rId35"/>
    <p:sldId id="448" r:id="rId36"/>
    <p:sldId id="449" r:id="rId37"/>
    <p:sldId id="407" r:id="rId38"/>
    <p:sldId id="411" r:id="rId39"/>
    <p:sldId id="413" r:id="rId40"/>
    <p:sldId id="414" r:id="rId41"/>
    <p:sldId id="415" r:id="rId42"/>
    <p:sldId id="416" r:id="rId43"/>
    <p:sldId id="417" r:id="rId44"/>
    <p:sldId id="451" r:id="rId45"/>
    <p:sldId id="418" r:id="rId46"/>
    <p:sldId id="419" r:id="rId47"/>
    <p:sldId id="420" r:id="rId48"/>
    <p:sldId id="421" r:id="rId49"/>
    <p:sldId id="422" r:id="rId50"/>
    <p:sldId id="423" r:id="rId51"/>
    <p:sldId id="424" r:id="rId52"/>
    <p:sldId id="425" r:id="rId53"/>
    <p:sldId id="426" r:id="rId54"/>
    <p:sldId id="427" r:id="rId55"/>
    <p:sldId id="428" r:id="rId56"/>
    <p:sldId id="429" r:id="rId57"/>
    <p:sldId id="430" r:id="rId58"/>
    <p:sldId id="431" r:id="rId59"/>
    <p:sldId id="432" r:id="rId60"/>
    <p:sldId id="433" r:id="rId61"/>
    <p:sldId id="434" r:id="rId62"/>
    <p:sldId id="435" r:id="rId63"/>
    <p:sldId id="436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6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4DCD0-D298-8A6F-8220-C8CD76A24E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D1FAF-0867-E0B1-B3ED-862810E22B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A4466-5768-3EB4-CF5A-749A0D792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D4D4D-F866-B9F1-FD96-D67C937F3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84525-2FFA-473F-66A8-EBF0AA06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11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CF3E2-1D02-7061-3B78-437461A0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2F0EE1-61E2-3F26-6D57-234397002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4A8FE-6169-37F5-42FE-5C5CDB79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92539-E3C5-3E9D-D4F7-6FCD40835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4C613-3851-73A7-E23D-02C010FA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542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243640-81AA-B6AE-8E61-227989054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16DAF-415C-7D6F-F3DB-BB0FB9B7F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A69A4-AE62-D184-64BE-BAB94C063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26A1B-4119-FB07-D44D-DA6D655AE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29457-6752-5537-4AE3-8F2164394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766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8" y="-118570"/>
            <a:ext cx="5354763" cy="4883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کارگاه تحلیل فصل 3 و مرور تستی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دوازدهم انسانی</a:t>
            </a:r>
            <a:endParaRPr lang="en-US" sz="14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4516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517EE-238E-BEC6-2421-D1E8622E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53812-430B-4EE1-093A-78B495E90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39D9F-B1CC-259F-5183-946EE70CE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39761-B2DD-512C-24ED-1D1BDD3F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85931-DDDB-6970-B456-B08BA184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41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6465-331A-DD4D-CB6C-236B5ABFA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9BF00-FC40-2371-0348-D7DA155ED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863BA-6296-07C6-9E19-68A370AFE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9841B-1329-85F5-686B-730D56ACB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FC01B-7A18-4D20-A638-DE1DAD0CD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45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AA8F4-BE3A-D0E9-4C48-C2F642F71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0AAE4-2FAD-AA62-83E0-385D3D303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8DCB3-9385-B9E7-2C76-50878886C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7D400A-F8FE-AF6F-9999-4F21ACAC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51EF7E-211B-D6B1-B51B-2010E628E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33AD4A-A361-9BFF-4162-C5DB73A7E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7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C257D-2519-CEB1-56E1-8A05A6F47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921D5-A80D-5B94-505C-52A93DD6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E86C8-6BE9-4781-8DA6-D70376DEA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39F45D-654A-0931-E844-FC93BB6372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0F6513-677D-7207-B148-143D8E442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383106-C088-1CD0-FE89-3D6A4B251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9200BE-2F93-4B3A-DE29-D54EAB127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63CB73-004D-C8EF-2FAC-E369FFD5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8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67AC7-FDA5-B756-F50C-920F81E8C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CE3204-3180-63D8-981C-64A893C42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68C956-3CA3-0E97-C442-05392CE78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3B22AE-BB08-C78A-30CE-8C75B3A41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066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0C2EA4-270D-603D-A1CF-3516F592F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D4883-FA13-002D-F2B8-EA61D859D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4E7953-1E82-F8A5-48B6-3AAF48AD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2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7730D-D1F6-F411-60ED-406D30611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3F19B-DEB8-9E9B-05E3-48E1C5449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5C474E-7E65-E8B1-9BC9-824899D64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C85F3-378E-D9BB-2A7C-9B193997A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38770A-B1D0-DCA0-E96A-8AA25728B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40E03-D2E7-0FFC-7535-4BEB59755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8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1A77E-D3BC-F226-1A79-52FC0333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FB0CC8-8465-A490-1032-A75D334DA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3D6732-F910-20EA-903F-18FC48C0D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2C77DC-6B35-CD50-912C-99FEDC6C2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43B87E-410C-11F4-D7B7-7DA3A0396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4A7192-632B-7FEC-4D53-4D12261D9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97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DA3092-E6F8-8ADC-A246-E9F2B55F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89B2E-5DDE-58F8-9E6A-B124AED27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4D577-4399-A5D2-E327-C60B81943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03A40-8C8E-48DA-A028-4F28692DF9A8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C51FB-0206-B914-2228-BD0A5AD9B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E938F-E5B7-880A-00FF-1A3F6222D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3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کارگاه تحلیل فصل و مرور تستی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30D0-DD1B-BAA6-E302-EAD6BA763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FFB9CA-D45F-5380-DA45-0A7EEB445A00}"/>
              </a:ext>
            </a:extLst>
          </p:cNvPr>
          <p:cNvSpPr txBox="1"/>
          <p:nvPr/>
        </p:nvSpPr>
        <p:spPr>
          <a:xfrm>
            <a:off x="858130" y="968555"/>
            <a:ext cx="111416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2- در بیت‌های صفحه بعد اغراق، ایهام و ایهام تناسب را بیابید و توضیح دهید.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چندین که بر شمردم از ماجرای عشقت،		 اندوه دل نگفتم الا یک از هزاران		سعدی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0081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79B85-5E20-D759-7C14-39E38BFF8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47121C-E291-6DBD-EEB6-82A9A7AA0CD2}"/>
              </a:ext>
            </a:extLst>
          </p:cNvPr>
          <p:cNvSpPr txBox="1"/>
          <p:nvPr/>
        </p:nvSpPr>
        <p:spPr>
          <a:xfrm>
            <a:off x="858130" y="968555"/>
            <a:ext cx="1114161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دو مورد از ویژگیهای ادبیات دوره انقلاب را در شعر «در سایه سار نخل ولایت» پیدا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چگونه شمشیری زهرآگین / پیشانی بلند تو / این کتاب خداوند را / از هم می‌گشاید؟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/ چگونه می‌توان به شمشیری، دریایی را شکافت؟ / هنگام که همتاب آفتاب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/ به خانۀ یتیمکان بیوه زنی تابیدی / و صولت حیدری را / دست مای شادی کودکانه‌شان کردی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/ و بر آن شانه که پیامبر پا ننهاد / کودکان را نشاندی /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 و از آن دهان که هُر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ّای شیر می‌خروشید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/ کلمات کودکانه تراوید /  آیا تاریخ، بر درِ سرای /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به تحی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ّر / خشک و لرزان نمانده بود؟ </a:t>
            </a:r>
          </a:p>
          <a:p>
            <a:pPr marL="0" marR="0" lvl="0" indent="0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سید علی موسوی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گرمارودی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72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A28F5-116D-36D4-0183-A12C670EE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5EF1F9-502A-8229-0619-6BD9DE933389}"/>
              </a:ext>
            </a:extLst>
          </p:cNvPr>
          <p:cNvSpPr txBox="1"/>
          <p:nvPr/>
        </p:nvSpPr>
        <p:spPr>
          <a:xfrm>
            <a:off x="858130" y="968555"/>
            <a:ext cx="11141612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1-زبانی: زبان استوار و فخیم به سبک خراسانی نو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ادبی: قالب سپید (شاعران عصر انقلاب علاوه بر شعر سّنتی، به‌ویژه غزل، مثنوی، رباعی و دوبیتی در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قالب‌های نو؛ مانند: نیمایی و سپید هم طبع‌آزمایی کرده‌اند. 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3- فکری: ستایش حضرت علی ع (طرح اسوه‌های تاریخی به ویژه تاریخ اسلام مانند پیامبر اکرم ، امام علی و...)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664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کارگاه تحلیل فصل و مرور تستی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lang="fa-IR" sz="3200" b="1" noProof="0" dirty="0" smtClean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9496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F7F11-032D-8757-CC3C-8C87CC40C0D5}"/>
              </a:ext>
            </a:extLst>
          </p:cNvPr>
          <p:cNvSpPr txBox="1"/>
          <p:nvPr/>
        </p:nvSpPr>
        <p:spPr>
          <a:xfrm>
            <a:off x="858130" y="574656"/>
            <a:ext cx="1114161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1-در دوران معاصر، پس از نویسندگان نسل اول، چه کسانی وارد ادبیّات داستانی شدند و سبک آنان چه بود؟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1) صادق هدایت، بزرگ علوی، جلال آل احمد (سبک نوین)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2) صادق چوبک، سیمین دانشور، بزرگ علوی (سبک تلفیقی)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3) غلامحسین ساعدی، صادق هدایت، صادق چوبک (سبک نوین)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4) جلال آل احمد، غلامحسین ساعدی، جمال میرصادقی (سبک تلفیقی)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95435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3AE27-5209-A907-974F-7B62E4969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4BC7B1-74DE-6C84-4D07-53637FD648AF}"/>
              </a:ext>
            </a:extLst>
          </p:cNvPr>
          <p:cNvSpPr txBox="1"/>
          <p:nvPr/>
        </p:nvSpPr>
        <p:spPr>
          <a:xfrm>
            <a:off x="858130" y="574656"/>
            <a:ext cx="1114161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گزینه 4صادق هدایت، صادق چوبک و بزرگ علوی که در سایر گزینه‌ها به نام ایشان اشاره شده، افرادی بودند که داستان‌نویسی نوین با آثار آن‌ها گسترش یافت و پس از آنان نویسندگانی با سبک تلفیقی روی کار آمدند.</a:t>
            </a:r>
          </a:p>
        </p:txBody>
      </p:sp>
    </p:spTree>
    <p:extLst>
      <p:ext uri="{BB962C8B-B14F-4D97-AF65-F5344CB8AC3E}">
        <p14:creationId xmlns:p14="http://schemas.microsoft.com/office/powerpoint/2010/main" val="3102604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1663A-0A21-E8AF-6E2C-B94CA49E6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2D9844-6E6C-9ED5-93F5-C2B5ACB79DBA}"/>
              </a:ext>
            </a:extLst>
          </p:cNvPr>
          <p:cNvSpPr txBox="1"/>
          <p:nvPr/>
        </p:nvSpPr>
        <p:spPr>
          <a:xfrm>
            <a:off x="858130" y="574656"/>
            <a:ext cx="1114161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2-پدیدآورندگان «ظهور - گوشوارۀ عرش - تلخ و شیرین - آتش خاموش» به‌ترتیب، دارای کدام آثار دیگر نیز هستند؟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1) ضیافت - زمستان ۶۲ - زیارت – سووشون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سفر ششم - صدای سبز - راه آب نامه - شهری چون بهشت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دلاویزتر از سبز - خواب ارغوانی - یکی بود یکی نبود – زمستان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3) ملاقات در شب آفتابی - برآشفتن گیسوی تاک - زمین سوخته - دید و بازدید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3619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1585B-51E9-8B86-5D8B-D67C2011A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85028B-E0B1-F494-FC25-E63B9AB235BE}"/>
              </a:ext>
            </a:extLst>
          </p:cNvPr>
          <p:cNvSpPr txBox="1"/>
          <p:nvPr/>
        </p:nvSpPr>
        <p:spPr>
          <a:xfrm>
            <a:off x="858130" y="265162"/>
            <a:ext cx="11141612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گزینه 2آثار علی مؤذنی: ظهور - سفر ششم - ملاقات در شب آفتابی - دلاویزتر از سبز (رد گزینۀ ۱)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آثار سیدعلی موسوی گرمارودی: گوشوارۀ عرش - صدای سبز - خواب ارغوانی - برآشفتن گیسوی تاک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آثار محمدعلی جمال‌زاده: تلخ و شیرین - راه آب‌نامه - یکی بود، یکی نبود (رد  گزینۀ ۴)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آثار سیمین دانشور: آتش خاموش - سووشون - شهری چون بهشت (رد گزینۀ ۳)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نویسندگان دیگر آثار مطرح در گزینه‌ها عبارت‌اند از: زمستان ۶۲ (اسماعیل فصیح) - زیارت و دید و بازدید (جلال آل احمد) - زمستان (مهدی اخوان ثالث) - زمین سوخته (احمد محمود) ضیافت (سید مهدی شجاعی)</a:t>
            </a:r>
          </a:p>
        </p:txBody>
      </p:sp>
    </p:spTree>
    <p:extLst>
      <p:ext uri="{BB962C8B-B14F-4D97-AF65-F5344CB8AC3E}">
        <p14:creationId xmlns:p14="http://schemas.microsoft.com/office/powerpoint/2010/main" val="1361800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55787-E173-595A-8F0A-E7972BE13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1F386F-7C26-EE2A-1669-94FA31604E71}"/>
              </a:ext>
            </a:extLst>
          </p:cNvPr>
          <p:cNvSpPr txBox="1"/>
          <p:nvPr/>
        </p:nvSpPr>
        <p:spPr>
          <a:xfrm>
            <a:off x="858130" y="574656"/>
            <a:ext cx="11141612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3-پدیدآورندگان «خسی در میقات - راه‌آب‌نامه - زمستان - شهری چون بهشت» به‌ترتیب، دارای آثاری مانند  ..................  نیز هستند.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سه تار - یکی بود یکی نبود - همسایه‌ها - سووشون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دید و بازدید - دهکدۀ پُرملال - آخر شاهنامه - تنگسیر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مدیر مدرسه - تلخ و شیرین - از این اوستا - آتش خاموش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ارزیابی شتابزده - شوهر آهو خانم – چشم‌هایش - سگ ولگرد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144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10794-5474-67B4-F396-91E8685C8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09D763-B4FD-0991-0EAD-A3A990203F94}"/>
              </a:ext>
            </a:extLst>
          </p:cNvPr>
          <p:cNvSpPr txBox="1"/>
          <p:nvPr/>
        </p:nvSpPr>
        <p:spPr>
          <a:xfrm>
            <a:off x="858130" y="251099"/>
            <a:ext cx="11141612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3-گزینه 3خسی در میقات و مدیر مدرسه از جلال آل احمد، راه‌آب‌نامه و تلخ و شیرین از محمدعلی جمالزاده، زمستان و از این اوستا از مهدی اخوان ثالث و شهری چون بهشت و آتش خاموش از سیمین دانشور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سه تار، دید و بازدید و ارزیابی شتاب‌زده: جلال آل احمد/ سووشون: سیمین دانشور‌/ یکی بود یکی نبود: محمدعلی جمال‌زاده/ همسایه‌ها: احمد محمود/ دهکده پرملال: امین فقیری/ آخر شاهنامه: مهدی اخوان ثالث/ تنگسیر: صادق چوبک/ شوهر آهو خانم: محمدعلی افغانی/ چشمهایش: بزرگ علوی/ سگ ولگرد: صادق هدایت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631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3713DB-0EBD-201C-1A04-DCF480C5DC1B}"/>
              </a:ext>
            </a:extLst>
          </p:cNvPr>
          <p:cNvSpPr txBox="1"/>
          <p:nvPr/>
        </p:nvSpPr>
        <p:spPr>
          <a:xfrm>
            <a:off x="815926" y="968555"/>
            <a:ext cx="11169748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هرچه داری اگر به عشق دهی		 کافرم گر جوی زیان بینی			هاتف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3431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BAA16-B1D2-1FC9-3C01-6FACF747F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EC2C0-BD60-DAAE-6EEF-C18825429533}"/>
              </a:ext>
            </a:extLst>
          </p:cNvPr>
          <p:cNvSpPr txBox="1"/>
          <p:nvPr/>
        </p:nvSpPr>
        <p:spPr>
          <a:xfrm>
            <a:off x="689317" y="433976"/>
            <a:ext cx="11502683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4-هریک از عبارات زیر به‌ترتیب، معرّف چه کسی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نویسندگان مشهور معاصر است و به فعالیت‌های مطبوعاتی در مجله‌های رشد، سوره و پویش پرداخته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تحصیل‌کردۀ ادبیات نمایشی و صاحب چند نمایش‌نامه، در داستان‌نویسی و ادبیات کودکانه آثاری نیز دارد.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جمله نویسندگان عصر انقلاب است که در عرصۀ داستان کوتاه، بلند، رمان و فیلم‌نامه قلم می‌زند.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پیشتازان شعر مذهبی قبل از انقلاب است. وی در غزل و قصیده بیشتر طبع‌آزمایی کرده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علی مؤذّنی - هوشنگ گلشیری - سید مهدی شجاعی - سلمان هراتی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) محمدرضا سرشار - موسوی گرمارودی - علی مؤذّنی - حمید سبزواری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رضا رهگذر - سید مهدی شجاعی - علی مؤذّنی - موسوی گرمارودی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اسماعیل فصیح - سید مهدی شجاعی - هوشنگ گلشیری - نصرالله مردانی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120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20644-266F-9CE0-EBF0-FA8060516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27C040-6881-5645-8E44-E4D98168658C}"/>
              </a:ext>
            </a:extLst>
          </p:cNvPr>
          <p:cNvSpPr txBox="1"/>
          <p:nvPr/>
        </p:nvSpPr>
        <p:spPr>
          <a:xfrm>
            <a:off x="689317" y="433976"/>
            <a:ext cx="11502683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4-هریک از عبارات زیر به‌ترتیب، معرّف چه کسی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نویسندگان مشهور معاصر است و به فعالیت‌های مطبوعاتی در مجله‌های رشد، سوره و پویش پرداخته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تحصیل‌کردۀ ادبیات نمایشی و صاحب چند نمایش‌نامه، در داستان‌نویسی و ادبیات کودکانه آثاری نیز دارد.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جمله نویسندگان عصر انقلاب است که در عرصۀ داستان کوتاه، بلند، رمان و فیلم‌نامه قلم می‌زند.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پیشتازان شعر مذهبی قبل از انقلاب است. وی در غزل و قصیده بیشتر طبع‌آزمایی کرده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علی مؤذّنی - هوشنگ گلشیری - سید مهدی شجاعی - سلمان هراتی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محمدرضا سرشار - موسوی گرمارودی - علی مؤذّنی - حمید سبزواری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رضا رهگذر - سید مهدی شجاعی - علی مؤذّنی - موسوی گرمارودی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اسماعیل فصیح - سید مهدی شجاعی - هوشنگ گلشیری - نصرالله مردانی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32251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47467-5D7D-188B-B2FB-EFF45362A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CEB7FD-7DE1-904A-74E1-762127F68E4E}"/>
              </a:ext>
            </a:extLst>
          </p:cNvPr>
          <p:cNvSpPr txBox="1"/>
          <p:nvPr/>
        </p:nvSpPr>
        <p:spPr>
          <a:xfrm>
            <a:off x="689317" y="433976"/>
            <a:ext cx="11502683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5-از دیدگاه تاریخ ادبیات در متن زیر چند خطا به چشم می‌خورد؟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«نثر در دورۀ انقلاب اسلامی به‌ویژه در داستان‌نویسی ادامه می‌یابد و مضمون‌های اجتماعی و تاریخی مورد توجّه نویسندگان قرار می‌گیرد. برخلاف شعر، در داستان‌نویسی دهۀ شصت جایگاه نسل جوان پررنگ‌تر است. در این دوره نویسندگانی چون احمد محمود با رمان «زمین سوخته» و اسماعیل فصیح با داستان «آینه‌های دردار» را می‌توان نام برد.»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سه			2) چهار			3) دو			4) یک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91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601E0-74D6-EA75-1C69-941D08508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E4DE4-79FE-1F73-CD21-434B69584092}"/>
              </a:ext>
            </a:extLst>
          </p:cNvPr>
          <p:cNvSpPr txBox="1"/>
          <p:nvPr/>
        </p:nvSpPr>
        <p:spPr>
          <a:xfrm>
            <a:off x="689317" y="433976"/>
            <a:ext cx="11502683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5-گزینه 1 موارد نادرست عبارتند از: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در دورۀ انقلاب تجربه‌های بدیع و کم‌سابقه‌ای در کنار دیگر مضامین اجتماعی و فلسفی مورد توجه نویسندگان قرار می‌گیرد.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در داستان‌نویسی دهۀ شصت جایگاه نسل جوان کم‌رنگ‌تر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ج) «آینه‌های دردار» نوشتۀ هوشنگ گلشیری است. رمان اسماعیل فصیح در این دوره «زمستان ۶۲»  نام دارد.</a:t>
            </a:r>
          </a:p>
        </p:txBody>
      </p:sp>
    </p:spTree>
    <p:extLst>
      <p:ext uri="{BB962C8B-B14F-4D97-AF65-F5344CB8AC3E}">
        <p14:creationId xmlns:p14="http://schemas.microsoft.com/office/powerpoint/2010/main" val="2075636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EE3D8-20C5-4AC9-945B-223444476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769136-BDC9-CC41-F5E9-68FEADA7B703}"/>
              </a:ext>
            </a:extLst>
          </p:cNvPr>
          <p:cNvSpPr txBox="1"/>
          <p:nvPr/>
        </p:nvSpPr>
        <p:spPr>
          <a:xfrm>
            <a:off x="689317" y="433976"/>
            <a:ext cx="11502683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6-با توجّه به نثر دورۀ معاصر در متن زیر، «چند خطا» به چشم می‌خورد؟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«نخستین رمان تاریخی این دوره را محمدباقر میرزا خسروی با نام «شمس و طغرا» نوشت. نثر داستانی معاصر با عنوان «جعفرخان از فرنگ برگشته» به قلم حسن مقدم آغاز شد. داستان‌نویسی نوین با افرادی مانند محمدعلی جمال‌زاده گسترش یافت. بزرگ علوی نویسندۀ «چشم‌هایش» و صادق چوبک نویسندۀ «تنگسیر» از معروف‌ترین نویسندگان سبک تلفیقی هستند.»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چهار			2) سه			3) دو			4) یک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1660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BF81E-D4E1-4AA7-7F83-541B45609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66E8E6-8C10-EAFE-CC93-397AF948C390}"/>
              </a:ext>
            </a:extLst>
          </p:cNvPr>
          <p:cNvSpPr txBox="1"/>
          <p:nvPr/>
        </p:nvSpPr>
        <p:spPr>
          <a:xfrm>
            <a:off x="689317" y="433976"/>
            <a:ext cx="11502683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پاسخ تشریحی: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6-گزینه 2خطاهای موجود در متن سوال: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یک) اولين نمايشنامه با عنوان «جعفرخان از فرنگ برگشته» به قلم حسن مقدم نوشته شد.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دو) داستان‌نويسی نوين با افرادی مانند صادق هدايت، بزرگ علوی و صادق چوبک گسترش يافت.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سه) بزرگ علوی نويسندۀ «چشم‌هايش» و صادق چوبک نويسندۀ «تنگسير» موسوم به نويسندگان نسل اول هستند.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2910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6E931-010A-EC09-0A10-900450DC2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DF8989-5DEE-41F5-42B8-FAA383F76513}"/>
              </a:ext>
            </a:extLst>
          </p:cNvPr>
          <p:cNvSpPr txBox="1"/>
          <p:nvPr/>
        </p:nvSpPr>
        <p:spPr>
          <a:xfrm>
            <a:off x="647113" y="433976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7-کدام عبارت در خصوص شعر یا نثر معاصر «درست» است؟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تصرف نیما در ماهیت شعر قدیم و ارائه ماهیتی نو از آن به تغییر قالب و ویژگی‌های سخن شاعران قدیم انجامید.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2) از مهم‌ترین رویدادهای دورۀ سوم شعر معاصر ظهور شعر نو تغزلی و تشکیل اولین کنگرۀ نویسندگان و شاعران بود.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تقی مدرسی، غلامحسین ساعدی و جمال میرصادقی با روی آوردن به مضامین مبارزه و پایداری از نویسندگان دورۀ مقاومت هستند.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داستان‌نویسی نوین با افرادی مانند صادق هدایت، جلال آل احمد و سیمین دانشور که به نویسندگان نسل اول معروفند، آغاز شد.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7439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F0B4F-C438-6F28-AC03-CCA2756C8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7473DF-5EF3-93A6-28D0-FE5B230F6684}"/>
              </a:ext>
            </a:extLst>
          </p:cNvPr>
          <p:cNvSpPr txBox="1"/>
          <p:nvPr/>
        </p:nvSpPr>
        <p:spPr>
          <a:xfrm>
            <a:off x="689317" y="433976"/>
            <a:ext cx="11502683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پاسخ تشریحی: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7-گزینه 1عبارت گزینه ۱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صحیح ذکر شده است.‌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تشریح سایر گزینه‌ها: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گزینه ۲: شعر نو تغزلی در دورۀ دوم (و نه سوم) ظهور کرد.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گزینه ۳: این گروه از رهروان نویسندگان نسل اول هستند و از نویسندگان دورۀ مقاومت نیستند.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گزینه ۴: داستان‌‌نویسی نوین با افرادی مانند صادق هدایت، بزرگ علوی و صادق چوبک (نویسندگان نسل اول) آغاز شد.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23052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11710-53E7-67B5-4165-5D9C219A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10B4DA-5559-E856-6BEA-98EC00BF288F}"/>
              </a:ext>
            </a:extLst>
          </p:cNvPr>
          <p:cNvSpPr txBox="1"/>
          <p:nvPr/>
        </p:nvSpPr>
        <p:spPr>
          <a:xfrm>
            <a:off x="647113" y="237024"/>
            <a:ext cx="11502683" cy="663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8-نویسندۀ متن زیر چه کسی است و از کدام اثر برگزیده شده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«رفتن هر دومان را با هم قبول نمی‌کرد؛ می‌گفت رائد برود؛ وقتی برگشت، نوبت حامد و ما که گفتیم – مثل همیشه – یا هر دو یا هیچ کدام، پدر پاسخ داد که: پس هیچ‌کدام»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محمدرضا سرشار – کشتی پهلو گرفته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احمد یوسف‌زاده – آن بیست و سه نفر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محمدرضا سرشار – اگه بابا بمیره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سیدمهدی شجاعی – دو کبوتر، دو پنجره، یک پرواز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8047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DE02F-ADAF-DC6B-330C-CB5692BAC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46490F-6BAD-C19A-4328-EA3A478D63AD}"/>
              </a:ext>
            </a:extLst>
          </p:cNvPr>
          <p:cNvSpPr txBox="1"/>
          <p:nvPr/>
        </p:nvSpPr>
        <p:spPr>
          <a:xfrm>
            <a:off x="647113" y="237024"/>
            <a:ext cx="11502683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9-کدام نویسندگان «همگی» در داستان‌نویسی «سبک تلفیقی» را برگزیدند؟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محمود اعتمادزاده، صادق چوبک، احمد محمود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جلال آل احمد، علی‌محمد افغانی، امین فقیری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غلامحسین ساعدی، جمال میرصادقی، تقی مدرسی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سیمین دانشور، بزرگ علوی، هوشنگ گلشیری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486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01D22-7362-51FF-1FBB-B5B4C8590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BA52CF-619A-8008-9E88-CD6B86ADCEE1}"/>
              </a:ext>
            </a:extLst>
          </p:cNvPr>
          <p:cNvSpPr txBox="1"/>
          <p:nvPr/>
        </p:nvSpPr>
        <p:spPr>
          <a:xfrm>
            <a:off x="815926" y="968555"/>
            <a:ext cx="11169748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من ندانستم از اوّل که تو بی مهر و وفایی		عهد نابستن از آن به که ببندی و نپایی	 سعدی</a:t>
            </a:r>
          </a:p>
        </p:txBody>
      </p:sp>
    </p:spTree>
    <p:extLst>
      <p:ext uri="{BB962C8B-B14F-4D97-AF65-F5344CB8AC3E}">
        <p14:creationId xmlns:p14="http://schemas.microsoft.com/office/powerpoint/2010/main" val="2798889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65595-E470-082C-38A0-FE3488B54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53153F-07AF-C7EC-993A-DECD52806AF3}"/>
              </a:ext>
            </a:extLst>
          </p:cNvPr>
          <p:cNvSpPr txBox="1"/>
          <p:nvPr/>
        </p:nvSpPr>
        <p:spPr>
          <a:xfrm>
            <a:off x="647113" y="237024"/>
            <a:ext cx="11502683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9-گزینه 3پس از نویسندگان نسل اول، کسانی چون: آل احمد، دانشور، ساعدی، مدرسی، میرصادقی و اعتمادزاده روی کار آمدند که شیوۀ تلفیقی را برگزیدند. سبک آنان تلفیقی بود از آنچه خود داشتیم و آنچه از شیوه‌های غربی گرفتیم.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5195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B1329-6187-8329-3ADF-64178A679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465111-EF63-CD95-F26F-258FDEA932BB}"/>
              </a:ext>
            </a:extLst>
          </p:cNvPr>
          <p:cNvSpPr txBox="1"/>
          <p:nvPr/>
        </p:nvSpPr>
        <p:spPr>
          <a:xfrm>
            <a:off x="647113" y="237024"/>
            <a:ext cx="11502683" cy="663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10-چند اثر درست، معرفی شده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(زیارت: جلال آل احمد) (شهری چون بهشت: سیمین دانشور) (راه‌آب‌نامه: علی‌اکبر دهخدا) (دهکدۀ پرملال: احمد محمود) (برۀ گمشدۀ راعی: هوشنگ گلشیری) (جعفرخان از فرنگ برگشته: مشفق کاظمی) (دیدوبازدید: علی‌محمد افغانی) (تهران مخوف: مشفق کاظمی)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سه			2) چهار			3) پنج			4) شش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03163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62778-EF2E-252C-3CCB-5ECB3E145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6E4B34-274B-62F7-4E3C-F8FA916172B9}"/>
              </a:ext>
            </a:extLst>
          </p:cNvPr>
          <p:cNvSpPr txBox="1"/>
          <p:nvPr/>
        </p:nvSpPr>
        <p:spPr>
          <a:xfrm>
            <a:off x="647113" y="237024"/>
            <a:ext cx="11502683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پاسخ تشریحی: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10-گزینه 2نادرستی‌های موجود در کتاب‌های ذکرشده: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راه‌آب‌نامه: محمدعلی جمالزاده / دهکدۀ پرملال: امین فقیری / جعفرخان از فرنگ برگشته: حسن مقدم / دید و بازدید: جلال آل احمد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8211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90276-6DD1-F8A4-2190-C5D119A3C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4A13E3-0572-8A32-97AE-243197991F04}"/>
              </a:ext>
            </a:extLst>
          </p:cNvPr>
          <p:cNvSpPr txBox="1"/>
          <p:nvPr/>
        </p:nvSpPr>
        <p:spPr>
          <a:xfrm>
            <a:off x="689317" y="221119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11-هریک از موارد زیر به‌ترتیب، معرّف کدام چهرۀ ادبی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ایجادکنندۀ زمینه‌های گرایش به رمان‌نویسی و نثر داستانی به معنای نوین آن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اولین نویسندۀ رمان اجتماعی در سال ۱۳۰۱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چهره‌های معروف نویسندگان سبک تلفیقی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شناخته‌ترین نویسندگان دورۀ مقاومت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زین‌العابدین مراغه‌ای - محمدباقر میرزا خسروی - غلامحسین ساعدی - امین فقیری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عبدالرحیم طالبوف - مشفق کاظمی - جمال میرصادقی - هوشنگ گلشیری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محمد باقر میرزا خسروی - حسن مقدم - علی محمد افغانی - احمد محمود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زین‌العابدین مراغه‌ای - مشفق کاظمی - جلال آل احمد - محمود اعتمادزاده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521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6917F-34BB-F84D-B910-B7E3DFEDC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DAC373-7F61-6977-78FD-5D374D939087}"/>
              </a:ext>
            </a:extLst>
          </p:cNvPr>
          <p:cNvSpPr txBox="1"/>
          <p:nvPr/>
        </p:nvSpPr>
        <p:spPr>
          <a:xfrm>
            <a:off x="647113" y="82276"/>
            <a:ext cx="11502683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پاسخ تشریحی: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11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-گزینه 2- ایجادکنندۀ زمینه‌های گرایش به رمان‌نویسی و نثر داستانی به معنای نوین آن: عبدالرحیم طالبوف و زین‌العابدین مراغه‌ای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اولین نویسندۀ رمان اجتماعی در سال ۱۳۰۱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: مرتضی مشفق کاظمی با رمان «تهران مخوف»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چهره‌های معروف نویسندگان سبک تلفیقی: جلال آل احمد، سیمین دانشور، تقی مدرسی، محمود اعتمادزاده، غلامحسین ساعدی و جمال میرصادقی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از شناخته‌ترین نویسندگان دورۀ مقاومت: احمد محمود، علی‌محمد افغانی، هوشنگ گلشیری و امین فقیری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7660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807CF-FCD6-4459-6AED-4F82CDD83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722A79-7FD3-0189-51CC-C8C16071E189}"/>
              </a:ext>
            </a:extLst>
          </p:cNvPr>
          <p:cNvSpPr txBox="1"/>
          <p:nvPr/>
        </p:nvSpPr>
        <p:spPr>
          <a:xfrm>
            <a:off x="647113" y="237024"/>
            <a:ext cx="11502683" cy="7791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12-از دیدگاه تاریخ ادبیات کدام مورد، نادرست است؟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در دهۀ هفتاد و پس از آن، گرایش به خاطره‌نگاری، زندگی‌نامه‌نویسی، نثر ادبی و ادبیات نمایشی قابل توجّه است.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«بدوک» حاصل تجربه‌های داستانی سیدمهدی شجاعی و «ضیافت» و «جای پای خون» از فیلم‌نامه‌های مشهور اوست.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برخلاف شعر، در داستان‌نویسی دهۀ شصت، جایگاه نسل جوان کم‌رنگ‌تر است و اغلب نویسندگان از پیش‌کسوتان هستند.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کانون نویسندگان ایران، پس از پیروزی انقلاب، فعالیت خود را مجدد آغاز کرد و به‌خاطر کشمکش سیاسی ـ عقیدتی، در نهایت به انشعاب حزب توده از آن انجامید.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7247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0805A-7AD8-AECA-D6AD-B074BF3DB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3EFFD6-C145-C5AC-26FE-56D8412C7F62}"/>
              </a:ext>
            </a:extLst>
          </p:cNvPr>
          <p:cNvSpPr txBox="1"/>
          <p:nvPr/>
        </p:nvSpPr>
        <p:spPr>
          <a:xfrm>
            <a:off x="647113" y="237024"/>
            <a:ext cx="11502683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پاسخ تشریحی: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13-گزینه 2بدوک از فیلم‌نامه‌ها و ضیافت و جای پای خون حاصل تجربه‌های داستانی سید مهدی شجاعی هستند. سایر عبارات درست ذکر شده‌اند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17915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12AA9-4B86-8EB8-6A8B-F93D842EA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370506-CF8C-17C4-C069-EB06D11C6C3C}"/>
              </a:ext>
            </a:extLst>
          </p:cNvPr>
          <p:cNvSpPr txBox="1"/>
          <p:nvPr/>
        </p:nvSpPr>
        <p:spPr>
          <a:xfrm>
            <a:off x="647113" y="237024"/>
            <a:ext cx="11254155" cy="663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14-در کدام بیت «سه نوع اختیار وزنی و دو اختیار زبانی» می‌توان یافت؟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آه اگر دامن پاک تو نیارند به دست	 	خستگانی که دریدند گریبانی چند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مستان بزم عیش شرابی نداشتند	 	در عین بی‌خودی میِ نابی نداشتند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چو مطربان سحر آهنگ زیر و بام کنند	 	معاشران صبوحی هوای جام کنند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کسی است صاحب بخت بلند و عمر دراز	 	که دست بر سر آن زلف خم‌به‌خم دارد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86448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F2266-A856-C3AD-4E1F-0956984AF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BD0A7E-4277-EE8F-092E-2D50B2C72C98}"/>
              </a:ext>
            </a:extLst>
          </p:cNvPr>
          <p:cNvSpPr txBox="1"/>
          <p:nvPr/>
        </p:nvSpPr>
        <p:spPr>
          <a:xfrm>
            <a:off x="647113" y="237024"/>
            <a:ext cx="11502683" cy="663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15-در کدام بیت اختیارات شاعری «تغییر کمیت مصوت‌ها قلب و حذف همزه» یافت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درد زده است جان من میوۀ جان من کجا	 	درد مرا نشانه کو دردنشان من کجا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نالۀ خاقانی اگر دادستان شد از فلک 	 	نالۀ من ببست غم دادستان من کجا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یار ز من گسست و من بهر موافقت کنون 	 	بند روان گسسته‌ام انس روان من کجا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روزبه‌روز بر فلک بخشش عیش می‌کند 	 	آن همه را رسید بخش ای فلک آن من کج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74980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FE368-0B24-7D47-95D1-C9398B170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A24A77-8F97-1384-A039-936E45F9D93B}"/>
              </a:ext>
            </a:extLst>
          </p:cNvPr>
          <p:cNvSpPr txBox="1"/>
          <p:nvPr/>
        </p:nvSpPr>
        <p:spPr>
          <a:xfrm>
            <a:off x="647113" y="237024"/>
            <a:ext cx="11502683" cy="7237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16-با توجه به اختیارات شاعری به‌ترتیب وزن کدام مصراع‌ها «مستفعلُ مستفعلُ مستفعلُ فع» و کدام مصراع‌ها «مستفعلن مستفعلن مستفعلن فع»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الف: من بر همان عهدم که با زلف تو بستم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ج: هنوز عشق تو امیدبخش جان من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هـ) با تلخ‌کامی صبر کن ای جان شیرین	 	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ب: افتاده ز بام خاک درگه شده‌ام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د: من آن صبحم که ناگاهان چو آتش در شب افتادم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و: گر خون دلی بیهده خوردم، خوردم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«الف، و» - «ب، ج» 	2) «الف، هـ» - «ب، د» 	3) «ب، هـ» - «الف، ج» 	4) «ب، و» - «الف، هـ»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2606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E25FE-C30E-7BA3-7426-FDE0E16EE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ABAB12-4D88-8A91-8EB5-BB91C672925A}"/>
              </a:ext>
            </a:extLst>
          </p:cNvPr>
          <p:cNvSpPr txBox="1"/>
          <p:nvPr/>
        </p:nvSpPr>
        <p:spPr>
          <a:xfrm>
            <a:off x="1125415" y="940419"/>
            <a:ext cx="1083212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مرا بسود و فرو ریخت هرچه دندان بود	 	نبود دندان البل چراغ تابان بود	رودکی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80319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0334F-419D-D097-E175-710B8F3EC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DF028-1D5B-565F-2049-77EA227C6ADF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17-همۀ موارد کاملاً در ابیات زیر مصداق پیدا می‌کند؛ به‌جز: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«دل‌تنگ و قدم تنگ و ره بادیه پرسنگ	 	در راه طلب کس به گران‌باری من نیست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بیداری مردم همه خواب از پی آن هست	 	در عشق تو خواب از پی بیداری من نیست»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بیت دوم با «تا تو را دیدۀ خود دیدم ای نور دو چشم / همچو چشم خود ندیدم خواب را دیگر به خواب» تناسب مفهومی دارد.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قافیۀ اشعار براساس قاعدۀ «۲» سروده شده است و آرایۀ «تضاد، جناس و کنایه» در آن یافت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ابیات را می‌توان به دو گونه دسته‌بندی هجایی کرد و همۀ اختیارات زبانی در آن یافت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 سروده حرف روی «ر» است و یک نوع اختیار وزنی در آن می‌توان یافت.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99728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CF499-7AA6-2545-C846-313825DE1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117D86-BA72-099A-7830-DFA0B4F4B6B1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18-در کدام بیت، سه بار اختیار شاعری «قلب» به کار گرفته شده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ماهی و چون عیان شوی شمع هزار مجلسی	 	سروی و چون روان شوی عشق هزار لشکری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ای رخ نورپاش تو پیشه گرفته دلبری	 	رونق آفتاب شد زان رخ همچو مشتری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سینۀ خاقانی اگر بشویی از زنگ عنا 	 	پیش خدایگان تو را بیش کند ثناگری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اشک مرا چو روی خود دار عزیز اگر تو را	 	در خورد آب و آفتاب ازپی ساز گازری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46142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7DE79-DC61-64FB-7C14-99D464014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93E8A4-A348-A15C-464B-2D3F9EC18A62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19-در بیت زیر همۀ اختیارات شاعری یافت می‌شود: به‌جز: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‌«مردگان چمن از دعوت حق زنده شدند 	 	 کفرهاشان همه از رحمت حق ایمان شد»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ابدال ـ بلند تلفظ کردن مصوت کوتاه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2) کوتاه تلفظ کردن مصوت بلند ـ حذف همزه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حذف همزه ـ بلند تلفظ کردن هجای پایانی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4) آوردن فاعلاتن به جای فعلاتن ـ ابدال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70922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9F115-6335-56F8-3F43-47631B736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1BE08A-6901-611E-C382-D76D86E5EE02}"/>
              </a:ext>
            </a:extLst>
          </p:cNvPr>
          <p:cNvSpPr txBox="1"/>
          <p:nvPr/>
        </p:nvSpPr>
        <p:spPr>
          <a:xfrm>
            <a:off x="647113" y="237024"/>
            <a:ext cx="11502683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20- با در نظر گرفتن اختیارات شاعری تقطیع کدام سروده «غلط» است؟ 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تو در نماز عشق چه خواندی	 	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ـ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ـ /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ـ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/ ـ ـ) 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جان من و تو تشنۀ پیوند مهر بود	( ـ ـ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ـ /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ـ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/ ـ ـ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ـ /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ـ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گامی به تو نزدیک و گامی دور	 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(ـ ـ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ـ /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ـ ـ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ـ /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ـ ـ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پشت لبخندی پنهان هر چیز 	 	 (ـ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ـ ـ / ـ ـ ـ / ـ ـ)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75799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سی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کارگاه تحلیل فصل و مرور تستی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26113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51098-650E-EA1B-EE16-33622BDC0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9BD7BA-DD07-4E25-930D-DA454A6C4CA2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21-با توجّه به عروض و قافیه کدام گزینه، در مورد رباعیِ زیر «غلط» ذکر شده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 بازار قبول گل چو شد خوش خوش تیز 	گفتم که به باغ درشو ای دلبر خیز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 گفت کـه آب قدمـش خیـره مریـز 	ما دست گلابگر گرفتــیم و گریز»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ابیات را می‌توان به دو صورت دسته‌بندی هجایی کرد.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در بیت اوّل از اختیار شاعری ابدال استفاده شده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در بیت دوم شاعر دو بار مصوت کوتاه را بلند تلفظ کرده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قافیۀ رباعی براساس قاعدۀ «2» آمده است و حرف روی «ز»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82782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EBAAC-8B7D-5DCE-128E-65DA58C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1C043-8009-BCB6-0000-8EA0469BE832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22-اختیار شاعری در مقابل کدام بیت، درست آمده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ز در درآ و شبستان ما منوّر کن	 	 هوای مجلس روحانیان معطر کن (کوتاه تلفظ کردن مصوت بلند)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گر کند آن بی‌وفا از من جدایی چون کنم 	 من که از اهل وفایم بی‌وفایی چون کنم (حذف همزه)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همچون حباب دیده به روی قدح گشای 	 وین خانه را اساس قیاس از حباب کن 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(بلند تلفظ کردن مصوت کوتاه)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گفتم اگر نبینمت مهر فرامشم شود 	 می‌روی و مقابلی غایب و در تصوّری (قلب)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28542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6CE82-025A-CBA5-0D8B-650E7A061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F99C0D-626D-506E-05BF-35E3BE79A93E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23-در کدام بیت، اختیارات شاعریِ «کوتاه تلفظ کردن مصوت بلند، بلند تلفظ کردن مصوت کوتاه، ابدال و آوردن فاعلاتن به جای فعلاتن» یافت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دل چو طوطی بود و جور دلارام شکر 		 طوطی‌ای دید کسی کاو ز شکر بگریزد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این کبوتربچه هم عزم هوا کرد و پرید	 	 چون صفیری و ندایی ز سوی غیب شنید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هله پیوسته سرت سبز و لبت خندان باد	 	 هله پیوسته دل عشق ز تو شادان باد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جان سپاریم بدان بادۀ جان دست نهیم	 	 پیش‌تر زان که خردمان سوی افسانه برد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58148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701EA-0A30-09DF-78A0-46C230C57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F40DF2-1397-7A61-F190-8CA451F1DB20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24-با توجه به سرودۀ زیر کدام مورد نادرست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سر آن ندارد امشب که برآید آفتابی / تو خود آفتاب خود باش و طلسم کار بشکن / بسُرای تا که هستی، که سرودن است بودن / به ترنّمی دژِ وحشتِ این دیار بشکن»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وزن سرودۀ فوق با مصراع «چه غریب ماندی ای دل، نه غمی نه غمگساری» یکسان و دوری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اختیار شاعری حذف همزه «۴» بار و ابدال «۲» بار در سروده به چشم می‌خورد.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در سروده قافیه براساس قاعدۀ «۲» آمده است و حرف روی «ر»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در شعر آرایه‌های «تضمین، مجاز، تشبیه و استعاره» وجود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72084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53F88-0787-1EB2-8B24-6225EAB51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95357-903F-F96F-4A24-16D10768DF27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25-بیت زیر «فاقد» کدام اختیار شاعری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«ز خنده‌رویی گردون فریب رحم مخور  	که رخنه‌های قفس رخنۀ رهایی نیست»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ابدال					2) بلند تلفظ کردن مصوت کوتاه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3)کوتاه تلفظ کردن مصوت بلند		4) آوردن فاعلاتن به جای فعلاتن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9548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8F8CC-B288-6701-39C8-BF1CAF5AA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917D26-E414-E795-8229-A82BCEC1DFD9}"/>
              </a:ext>
            </a:extLst>
          </p:cNvPr>
          <p:cNvSpPr txBox="1"/>
          <p:nvPr/>
        </p:nvSpPr>
        <p:spPr>
          <a:xfrm>
            <a:off x="815926" y="968555"/>
            <a:ext cx="111416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نماند تیری در ترکش قضا که فلک	 سوی دلم به سرانگشت امتحان نگشود	سعدی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993677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2AEAE-4136-6DA9-EABB-2C56CAA08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29D8A9-B5F6-4B7B-D874-BFCE79DC86BF}"/>
              </a:ext>
            </a:extLst>
          </p:cNvPr>
          <p:cNvSpPr txBox="1"/>
          <p:nvPr/>
        </p:nvSpPr>
        <p:spPr>
          <a:xfrm>
            <a:off x="647113" y="237024"/>
            <a:ext cx="11502683" cy="7237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26-با توجه به «علوم و فنون ادبی» کدام گزینه غلط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«ترک دنیا به مردم آموزند         خویشتن سیم و غلّه اندوزند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عالم آن کس بود که بد نکند        نه بگوید به خلق و خود نکند»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شعر را در ردۀ «ادبیات تعلیمی» می‌توان جا داد.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ابیات براساس قاعده «۲» و تبصرۀ قافیه سروده شده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در سرودۀ فوق، اختیار شاعری آوردن فاعلاتن به جای فعلاتن یافت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حذف همزه و کوتاه تلفظ کردن مصوت بلند «هر دو» در ابیات مشهود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2936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1C4F2-0AF7-0718-DAE4-78B8DCB39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27991A-75A7-E9A1-F82C-7096D9C6AB4F}"/>
              </a:ext>
            </a:extLst>
          </p:cNvPr>
          <p:cNvSpPr txBox="1"/>
          <p:nvPr/>
        </p:nvSpPr>
        <p:spPr>
          <a:xfrm>
            <a:off x="647113" y="237024"/>
            <a:ext cx="11502683" cy="8345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27-آرایه‌های «لفّ‌و‌نشر، جناس، تشبیه، استعارۀ مصرحه، ایهام» به‌ترتیب، در کدام ابیات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الف- خیاط وفا در ره آن سرو قباپوش	 	هر جامه که بر قامت ما دوخت، دریدیم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ب- در بوستان حریفان مانند لاله و گل	 	هر یک گرفته جامی بر یاد روی یاری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ج- از عفو و خشم تو دو نمونه است روز و شب	 وز مهر و کین تو دو نمونه است شهد و سم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د- خادم غیر شدم با همۀ غیرت عشق	 	آه کز دوستی‌ات خدمت دشمن کردم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هـ- چو چشم مست تو را عین فتنه می‌بینم	 	چگونه چشم تو در خواب و فتنه بیدار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ب – د – الف – هـ - ج				2) ب – د – ج – الف – هـ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3)ج – ب – الف – هـ - د				4) ج – ب – هـ - د – الف.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0284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4E730-75E8-B664-0D1B-59720322E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1A691C-B340-D1C8-3CF2-5412310E0A12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28-آرایه‌های مشترک در ابیات زیر کدام‌اند؟</a:t>
            </a: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- هر دم غم فراقش بر دل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نهاد باری		هر لحظه دست هجرش در دل شکست خاری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- شب نیست که در پایش تا روز به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صد زاری		یا جبهه نمی‌سایم یا روی نمی‌مالم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چگونه از خط حکم تو سر بگردانم		 که من مطیعم و حکم تو پیش بنده مطاع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مجاز - جناس – کنایه			2) مجاز - تشبیه - مراعات‌نظیر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3)کنایه - اغراق - واج‌آرایی		4) تضاد - مراعات‌نظیر - جناس ناقص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84607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AC4B1-7B74-250A-67B1-7C33CFD10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ED7B4A-4FE3-4CFD-CC17-987829E03F43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29-در کدام بیت، «استعارۀ مکنیه، ایهام تناسب و چهار تشبیه» یافت می‌شود؟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بگوی کان مگس عنبرین به بوی نبات 	 	 چرا بر آن لب لعل شکرشکن بنشست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فلک به یاد تن سیمگون مهرویان	 	 درست روی من از مهر دل چو زر می‌کرد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مرغ جان را تا نسوزد ز آتش دل بال و پر	 	 پیش‌ روی شمع چون پروانه نتوانم نشست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به فروغ مهر رویش که مه است از آن عبارت	 به فریب چشم مستش که دهد جهان به غارت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03251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16C54-E50E-8983-7CA0-63CB3371B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AC053C-1A65-0C6C-0DFB-C10D43453163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30-در کدام بیت «سه تشبیه و یک ایهام»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الا ای شمع دلسوزان چراغ مجلس افروزان 	 	 به جبهت ماه مهرویان به طلعت شاه عیاران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میدان ملامت را چون گوی شدی شاید 	 	که ایوان سلامت را بنیاد نخواهی شد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چشمه خورشید رویش چشم را بی‌تاب ساخت 	 	حلقۀ زنجیر مویش عقل را دیوانه کرد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همچو چنگ ار به کناری ندهی کام دلم 	 	از لب خویش چو نی یک نفسی بنوازم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16625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FFFC2-95BA-3249-8841-0E5E99AC7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5B061D-2ED1-DDFC-D1FF-5B13E5795B77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31-بیت زیر به کدام آرایه‌های ادبی آراسته شده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«خاک صحرای عدم از خون هستی بهتر است 	 	بر سر جان این‌قدر ای شمع لرزیدن چرا»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استعاره، ایهام، مراعات نظیر، کنایه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تشبیه، کنایه، لف و نشر، تضاد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استعاره، تشبیه، جناس، تضاد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تشبیه، تضاد، ایهام، مجاز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72377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31072-7EED-EE84-D94A-D730AA3A5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D938B1-C95F-9835-B631-0CDE5CF6B27A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32-در کدام بیت آرایه‌های «ایهام، ایهام تناسب، تشبیه و مجاز» مشهود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هرکه شد مشتری مهر رخت	 		خرمن مه به نیم جو نخرید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چو عکس روی تو در ساغر شراب افتاد	 	چه جای تاب که آتش در آفتاب افتاد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 صدبرگ را دگر در دام	 		همچو بلبل هزار می‌افتد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 که از سنبل مشکین تو عنبر بویی است	 خنک آن باد که از زلف تو بویی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37012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958B0-CA32-D918-734E-8F8E3E63B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697B3-70B9-2706-0D8C-767C442974F1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33-کدام بیت را شاعر «دو بار» به ایهام و «سه بار» به تشبیه آراسته است؟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گفت که تو شمع شدی قبلۀ این جمع شدی	 	 جمع نی‌ام شمع نی‌ام دود پراکنده شدم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چشمۀ خورشید تویی سایه‌گه بید منم	 	 چون که زدی بر سر من پست و گدازنده شدم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میرشکار فلکی تیر بزن در دل من	 	 ور بزنی تیر جفا همچو زمین پی سپرم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باز توأم باز توأم چون شنوم طبل تو را	 	 ای شه و شاهنشه من باز شود بال و پرم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84844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86BA3-94DB-ED31-D241-D3D88CC3F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EA4FBD-BB94-1E5A-D665-F8CB90F5F159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34-کدام بیت «فاقد» لف‌ونشر و دارای «جناس، مجاز، استعاره و ایهام»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اگر صباح قیامت ببینی آن رخ و قامت	 	جمال حور نجویی، وصال سدره نخواهی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قوی به چنگ من افتاده بود دامن وصل 	 	ولی دریغ که دولت به تیزچنگی نیست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همه عالم صنم چین به حکایت گویند	 	صنم ماست که در هر خم زلفش چین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عجب مدار که در عین درد خاموشم	 	که درد یار پری‌چهره عین درمان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60587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03D99-AA69-F329-2B5E-B4D67C1FA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B437F2-F7B3-930A-8799-B806B0A1208F}"/>
              </a:ext>
            </a:extLst>
          </p:cNvPr>
          <p:cNvSpPr txBox="1"/>
          <p:nvPr/>
        </p:nvSpPr>
        <p:spPr>
          <a:xfrm>
            <a:off x="647113" y="237024"/>
            <a:ext cx="11502683" cy="7791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35-با توجه به ابیات زیر، کدام مورد نادرست است؟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«هر دل که اسیر محنت اوست خوش است	 	 هر سر که غبار آن سر کوست خوش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از دوست به ناوک غم آزرده مشو		 	خوش باش که هرچه آید از دوست خوش است»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در ابیات فوق «ت» حرف روی است و اختیار شاعری قلب در آن یافت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قافیۀ ابیات براساس قاعدۀ «۲» آمده است و در آن تشبیه، مجاز، ایهام و تمثیل می‌توان یافت.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اشعار را می‌توان به دو گونه دسته‌بندی هجایی کرد و در آن اختیار شاعری تغییر کمیت مصوت وجود دارد.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مفهوم ابیات با «طرفه می‌دارند یاران صبر من بر داغ و درد / داغ و دردی کز تو باشد خوش‌تر است از باغ و ورد» یکسان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3930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F919D-C6E9-6F29-B035-229651F59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154C97-4E5D-C608-16F4-687FFA8A0A4A}"/>
              </a:ext>
            </a:extLst>
          </p:cNvPr>
          <p:cNvSpPr txBox="1"/>
          <p:nvPr/>
        </p:nvSpPr>
        <p:spPr>
          <a:xfrm>
            <a:off x="815926" y="968555"/>
            <a:ext cx="11141612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ث) همه در خورد رای و قیمت خویش	 از تو خواهند و من تو را خواهم		سعدی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28400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9D6A5-9F80-8C6A-56B2-C5D82AEC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4F27AF-029F-13B8-B751-E3EF272349BA}"/>
              </a:ext>
            </a:extLst>
          </p:cNvPr>
          <p:cNvSpPr txBox="1"/>
          <p:nvPr/>
        </p:nvSpPr>
        <p:spPr>
          <a:xfrm>
            <a:off x="647113" y="237024"/>
            <a:ext cx="11502683" cy="7791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36-آرایه‌های «مجاز، لف‌ونشر، تمثیل، ایهام تناسب و استعاره» به‌ترتیب، در کدام ابیات آمده است؟</a:t>
            </a:r>
          </a:p>
          <a:p>
            <a:pPr algn="r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الف: تب عشق آمد و کشت آتش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جانسوز حسد	تاز قانون محبّت که شفا داد مرا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ب: سرم به هیچ کتابی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فرو نمی‌آید			ولی خط تو به صد حرص و آز می‌خوانم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ج: گر کام جان توان یافت از روی و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موی دلبر		روزی به شب توان برد شامی سحر توان کرد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د: گرچه صد بار غمت خاک مرا داد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به باد		نیست بر خاطر من از تو غباری باری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هـ: معشوق نداند غم محرومی عاشق	 	آزاد ندارد خبر از حال گرفتار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«ب» - «ج» - «هـ» - «الف» - «د»		2) «د» - «ج» - «ب» - «الف» - «هـ»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3)«ب» - «الف» - «هـ» - «ج» - «د»		4) «د» - «الف» - «ج» - «ب» - «هـ»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22102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105C-0441-249C-1EF7-71EA4C7B2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220CEE-10BB-E85F-B407-3B8C4442D1F4}"/>
              </a:ext>
            </a:extLst>
          </p:cNvPr>
          <p:cNvSpPr txBox="1"/>
          <p:nvPr/>
        </p:nvSpPr>
        <p:spPr>
          <a:xfrm>
            <a:off x="647113" y="237024"/>
            <a:ext cx="11502683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37-آرایه‌های مقابل همۀ ابیات «کاملاً» درست هستند؛ به جز: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 هلال عید اگر پیوسته بودی ماه من دیگر	 / به ابروی تو نسبت دادمی او را سر مویی (تشبیه - ایهام‌ تناسب)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ز رنج و راحت گیتی مرنجان دل مشو خرّم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/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که آیین جهان گاهی چنان گاهی چنین باد (مجاز - لف و نشر)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گلبن عمر مرا هجر تو از بیخ بکند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 / 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تا نگویی که من از باد هوا افتادم (ایهام - جناس)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صبح محشر که من از خواب گران برخیزم	 / به جمال تو چو نرگس نگران برخیزم (تلمیح - جناس)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922525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D7370-8013-4E06-9167-DAB91D3C5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87D6CF-C510-3AA5-CE14-4C672F34A1CC}"/>
              </a:ext>
            </a:extLst>
          </p:cNvPr>
          <p:cNvSpPr txBox="1"/>
          <p:nvPr/>
        </p:nvSpPr>
        <p:spPr>
          <a:xfrm>
            <a:off x="647113" y="237024"/>
            <a:ext cx="11502683" cy="8345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مرور تستی: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38-آرایه‌های «تشبیه، ایهام، لف و نشر و مجاز» به‌ترتیب، در کدام ابیات آمده است؟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الف: بی‌خبر شد ز جهان هر که گرفتار تو شد	 	 فیضِ زنجیر تو و سلسلۀ تاک یکی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ب: لطف و قهر تو به چشم من غمناک یکی است	 نظر مرحمت و حلقۀ فتراک یکی است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ج: قلب من گردیده از اکسیر خرسندی طلا	 	 چهرۀ زرّین و قصر زرنگار من یکی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د: در حلاوت‌خانۀ وحدت دویی را بار نیست	 	 قند شیرین‌کار و زهر جانگزای او یکی است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«الف» ـ «ب» ـ «د» ـ «ج»		2) «ب» ـ «د» ـ «الف» ـ «ج»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3)«د» ـ «الف» ـ «ج» ـ «ب» 		4) «د» ـ «ج» ـ «ب» ـ «الف»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25628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4632A6-03AF-7672-EE98-5DBD7A20DB99}"/>
              </a:ext>
            </a:extLst>
          </p:cNvPr>
          <p:cNvSpPr txBox="1"/>
          <p:nvPr/>
        </p:nvSpPr>
        <p:spPr>
          <a:xfrm>
            <a:off x="1533378" y="2337610"/>
            <a:ext cx="831400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وپیروز باشید</a:t>
            </a:r>
            <a:endParaRPr kumimoji="0" lang="fa-IR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1955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23906-2381-8D12-693D-B7C96D3D4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562E86-2B22-6224-D8CA-57D98E24C490}"/>
              </a:ext>
            </a:extLst>
          </p:cNvPr>
          <p:cNvSpPr txBox="1"/>
          <p:nvPr/>
        </p:nvSpPr>
        <p:spPr>
          <a:xfrm>
            <a:off x="858130" y="968555"/>
            <a:ext cx="111416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1- پس از تعیین پایه‌های آوایی، نشانه‌های هجایی ابیات زیر را بنویسید و نوع اختیارات وزنی به کار رفته در بیت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ج) ای بیخبر بکوش که صاحب خبر شوی 	تا راهرو نباشی کی راهبر شوی		حافظ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3385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8AA7E7-948E-41D5-B40A-6D63FD3E61A4}"/>
              </a:ext>
            </a:extLst>
          </p:cNvPr>
          <p:cNvSpPr txBox="1"/>
          <p:nvPr/>
        </p:nvSpPr>
        <p:spPr>
          <a:xfrm>
            <a:off x="858130" y="968555"/>
            <a:ext cx="111416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2- در بیت‌های صفحه بعد اغراق، ایهام و ایهام تناسب را بیابید و توضیح دهید.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جان ریخته شد با تو، آمیخته شد با تو		 چون بوی تو دارد جان، جان را هله بنوازم	مولوی</a:t>
            </a:r>
          </a:p>
        </p:txBody>
      </p:sp>
    </p:spTree>
    <p:extLst>
      <p:ext uri="{BB962C8B-B14F-4D97-AF65-F5344CB8AC3E}">
        <p14:creationId xmlns:p14="http://schemas.microsoft.com/office/powerpoint/2010/main" val="2300258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6DCA8-8F1D-CED1-1378-522DF703C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36EB4-47D0-EB72-F53D-645D0448FD33}"/>
              </a:ext>
            </a:extLst>
          </p:cNvPr>
          <p:cNvSpPr txBox="1"/>
          <p:nvPr/>
        </p:nvSpPr>
        <p:spPr>
          <a:xfrm>
            <a:off x="858130" y="968555"/>
            <a:ext cx="111416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2- در بیت‌های صفحه بعد اغراق، ایهام و ایهام تناسب را بیابید و توضیح دهید.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گویند روی سرخ تو سعدی که زرد کرد		 اکسیر عشق بر مسم افتاد و زر شدم	سعدی</a:t>
            </a:r>
          </a:p>
        </p:txBody>
      </p:sp>
    </p:spTree>
    <p:extLst>
      <p:ext uri="{BB962C8B-B14F-4D97-AF65-F5344CB8AC3E}">
        <p14:creationId xmlns:p14="http://schemas.microsoft.com/office/powerpoint/2010/main" val="3648369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3519</Words>
  <Application>Microsoft Office PowerPoint</Application>
  <PresentationFormat>Widescreen</PresentationFormat>
  <Paragraphs>506</Paragraphs>
  <Slides>63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avini.4</cp:lastModifiedBy>
  <cp:revision>10</cp:revision>
  <dcterms:created xsi:type="dcterms:W3CDTF">2025-02-06T12:02:26Z</dcterms:created>
  <dcterms:modified xsi:type="dcterms:W3CDTF">2025-02-07T12:13:58Z</dcterms:modified>
</cp:coreProperties>
</file>