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4"/>
  </p:notesMasterIdLst>
  <p:sldIdLst>
    <p:sldId id="385" r:id="rId2"/>
    <p:sldId id="386" r:id="rId3"/>
    <p:sldId id="387" r:id="rId4"/>
    <p:sldId id="388" r:id="rId5"/>
    <p:sldId id="389" r:id="rId6"/>
    <p:sldId id="390" r:id="rId7"/>
    <p:sldId id="391" r:id="rId8"/>
    <p:sldId id="393" r:id="rId9"/>
    <p:sldId id="394" r:id="rId10"/>
    <p:sldId id="395" r:id="rId11"/>
    <p:sldId id="396" r:id="rId12"/>
    <p:sldId id="397" r:id="rId13"/>
    <p:sldId id="398" r:id="rId14"/>
    <p:sldId id="399" r:id="rId15"/>
    <p:sldId id="437" r:id="rId16"/>
    <p:sldId id="403" r:id="rId17"/>
    <p:sldId id="400" r:id="rId18"/>
    <p:sldId id="401" r:id="rId19"/>
    <p:sldId id="402" r:id="rId20"/>
    <p:sldId id="404" r:id="rId21"/>
    <p:sldId id="405" r:id="rId22"/>
    <p:sldId id="406" r:id="rId23"/>
    <p:sldId id="407" r:id="rId24"/>
    <p:sldId id="408" r:id="rId25"/>
    <p:sldId id="409" r:id="rId26"/>
    <p:sldId id="410" r:id="rId27"/>
    <p:sldId id="411" r:id="rId28"/>
    <p:sldId id="412" r:id="rId29"/>
    <p:sldId id="436" r:id="rId30"/>
    <p:sldId id="413" r:id="rId31"/>
    <p:sldId id="414" r:id="rId32"/>
    <p:sldId id="438" r:id="rId33"/>
    <p:sldId id="415" r:id="rId34"/>
    <p:sldId id="416" r:id="rId35"/>
    <p:sldId id="417" r:id="rId36"/>
    <p:sldId id="418" r:id="rId37"/>
    <p:sldId id="419" r:id="rId38"/>
    <p:sldId id="420" r:id="rId39"/>
    <p:sldId id="421" r:id="rId40"/>
    <p:sldId id="422" r:id="rId41"/>
    <p:sldId id="423" r:id="rId42"/>
    <p:sldId id="424" r:id="rId43"/>
    <p:sldId id="425" r:id="rId44"/>
    <p:sldId id="426" r:id="rId45"/>
    <p:sldId id="427" r:id="rId46"/>
    <p:sldId id="428" r:id="rId47"/>
    <p:sldId id="429" r:id="rId48"/>
    <p:sldId id="430" r:id="rId49"/>
    <p:sldId id="432" r:id="rId50"/>
    <p:sldId id="433" r:id="rId51"/>
    <p:sldId id="434" r:id="rId52"/>
    <p:sldId id="435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A25D3-614D-4BE4-9A22-F677C5174A2C}" type="datetimeFigureOut">
              <a:rPr lang="en-US" smtClean="0"/>
              <a:t>1/26/2025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85B184-9558-49BB-88ED-C26C47BE82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805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85B184-9558-49BB-88ED-C26C47BE829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79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4DCD0-D298-8A6F-8220-C8CD76A24E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D1FAF-0867-E0B1-B3ED-862810E22B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5A4466-5768-3EB4-CF5A-749A0D792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1/26/2025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3D4D4D-F866-B9F1-FD96-D67C937F3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84525-2FFA-473F-66A8-EBF0AA063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60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CF3E2-1D02-7061-3B78-437461A0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2F0EE1-61E2-3F26-6D57-2343970026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04A8FE-6169-37F5-42FE-5C5CDB792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1/26/2025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D92539-E3C5-3E9D-D4F7-6FCD40835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24C613-3851-73A7-E23D-02C010FA9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132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243640-81AA-B6AE-8E61-227989054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816DAF-415C-7D6F-F3DB-BB0FB9B7FB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A69A4-AE62-D184-64BE-BAB94C063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1/26/2025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26A1B-4119-FB07-D44D-DA6D655AE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29457-6752-5537-4AE3-8F2164394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3862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-112541"/>
            <a:ext cx="11612880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70339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3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547258" y="-118570"/>
            <a:ext cx="5354763" cy="4883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solidFill>
                  <a:srgbClr val="FFFF00"/>
                </a:solidFill>
                <a:cs typeface="B Titr" panose="00000700000000000000" pitchFamily="2" charset="-78"/>
              </a:rPr>
              <a:t>درس نهم(اغراق، ایهام و ایهام تناسب)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424380" y="2950697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solidFill>
                  <a:srgbClr val="FFFF00"/>
                </a:solidFill>
                <a:cs typeface="B Titr" panose="00000700000000000000" pitchFamily="2" charset="-78"/>
              </a:rPr>
              <a:t>دوازدهم انسانی</a:t>
            </a:r>
            <a:endParaRPr lang="en-US" sz="140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747938" y="5032709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6628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517EE-238E-BEC6-2421-D1E8622EE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053812-430B-4EE1-093A-78B495E903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39D9F-B1CC-259F-5183-946EE70CE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1/26/2025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39761-B2DD-512C-24ED-1D1BDD3F8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B85931-DDDB-6970-B456-B08BA184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813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B6465-331A-DD4D-CB6C-236B5ABFA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69BF00-FC40-2371-0348-D7DA155ED5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863BA-6296-07C6-9E19-68A370AFE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1/26/2025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49841B-1329-85F5-686B-730D56ACB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DFC01B-7A18-4D20-A638-DE1DAD0CD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12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AA8F4-BE3A-D0E9-4C48-C2F642F71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D0AAE4-2FAD-AA62-83E0-385D3D3039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18DCB3-9385-B9E7-2C76-50878886C3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7D400A-F8FE-AF6F-9999-4F21ACACF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1/26/2025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51EF7E-211B-D6B1-B51B-2010E628E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33AD4A-A361-9BFF-4162-C5DB73A7E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955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C257D-2519-CEB1-56E1-8A05A6F47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0921D5-A80D-5B94-505C-52A93DD69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EE86C8-6BE9-4781-8DA6-D70376DEA1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39F45D-654A-0931-E844-FC93BB6372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0F6513-677D-7207-B148-143D8E4428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383106-C088-1CD0-FE89-3D6A4B251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1/26/2025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9200BE-2F93-4B3A-DE29-D54EAB127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63CB73-004D-C8EF-2FAC-E369FFD5B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268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67AC7-FDA5-B756-F50C-920F81E8C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CE3204-3180-63D8-981C-64A893C42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1/26/2025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68C956-3CA3-0E97-C442-05392CE78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3B22AE-BB08-C78A-30CE-8C75B3A41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795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0C2EA4-270D-603D-A1CF-3516F592F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1/26/2025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BD4883-FA13-002D-F2B8-EA61D859D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4E7953-1E82-F8A5-48B6-3AAF48ADA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79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7730D-D1F6-F411-60ED-406D30611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53F19B-DEB8-9E9B-05E3-48E1C54494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5C474E-7E65-E8B1-9BC9-824899D64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2C85F3-378E-D9BB-2A7C-9B193997A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1/26/2025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38770A-B1D0-DCA0-E96A-8AA25728B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840E03-D2E7-0FFC-7535-4BEB59755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578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1A77E-D3BC-F226-1A79-52FC03334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FB0CC8-8465-A490-1032-A75D334DA5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3D6732-F910-20EA-903F-18FC48C0D3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2C77DC-6B35-CD50-912C-99FEDC6C2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3A40-8C8E-48DA-A028-4F28692DF9A8}" type="datetimeFigureOut">
              <a:rPr lang="en-US" smtClean="0"/>
              <a:t>1/26/2025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43B87E-410C-11F4-D7B7-7DA3A0396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4A7192-632B-7FEC-4D53-4D12261D9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755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DA3092-E6F8-8ADC-A246-E9F2B55FC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F89B2E-5DDE-58F8-9E6A-B124AED27D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4D577-4399-A5D2-E327-C60B81943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03A40-8C8E-48DA-A028-4F28692DF9A8}" type="datetimeFigureOut">
              <a:rPr lang="en-US" smtClean="0"/>
              <a:t>1/26/2025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C51FB-0206-B914-2228-BD0A5AD9B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9E938F-E5B7-880A-00FF-1A3F6222D6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B9442-846C-4535-A666-E908709E5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630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-49735"/>
            <a:ext cx="7965830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دوازدهم،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3 (دوازدهم)، فصل سوم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نهم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(اغراق، ایهام و ایهام تناسب)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835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9E3165-B833-FC3C-A284-780558078581}"/>
              </a:ext>
            </a:extLst>
          </p:cNvPr>
          <p:cNvSpPr txBox="1"/>
          <p:nvPr/>
        </p:nvSpPr>
        <p:spPr>
          <a:xfrm>
            <a:off x="787791" y="494447"/>
            <a:ext cx="11085339" cy="4420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ایهام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توجه: زمانی می‌توانیم آرایة ایهام را دریابیم که با معانی مختلف واژه‌ها آشنا باشیم.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مثال: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اگـــر ســـنت اوســـت نـــوآوری، 		نگاهـی هـم از نـو بـه سـنت کنیـم</a:t>
            </a:r>
          </a:p>
          <a:p>
            <a:pPr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قیصر امین‌پور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عبارت « از نو»  در دو معنای مجدد و قالب شعر نو آمده است.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40029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1D03AB-1AC1-3043-B7EF-81ACF3A0AED1}"/>
              </a:ext>
            </a:extLst>
          </p:cNvPr>
          <p:cNvSpPr txBox="1"/>
          <p:nvPr/>
        </p:nvSpPr>
        <p:spPr>
          <a:xfrm>
            <a:off x="787791" y="494447"/>
            <a:ext cx="11085339" cy="4420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ایهام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چند نمونه: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عهد کردی که کشی فرصت خود را روزی		 فرصت ار یافتی، آن عهد فراموش مکن</a:t>
            </a:r>
          </a:p>
          <a:p>
            <a:pPr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فرصت شیرازی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چون جام شفق موج زند خون به دل من 		با این همه دور از تو مرا چهر زردی است</a:t>
            </a:r>
          </a:p>
          <a:p>
            <a:pPr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مهرداد اوستا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82455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B7135C-EC1D-1BF5-EBFA-33C616D6EC0E}"/>
              </a:ext>
            </a:extLst>
          </p:cNvPr>
          <p:cNvSpPr txBox="1"/>
          <p:nvPr/>
        </p:nvSpPr>
        <p:spPr>
          <a:xfrm>
            <a:off x="787791" y="494447"/>
            <a:ext cx="11085339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ایهام تناسب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آوردن واژهای است با دو معنی که یک معنای آن مورد نظر و پذیرفتنی است و معنای دیگر ـ که مورد نظر نیست ـ با بعضی از اجزای کلام تناسب دارد.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به این نمونه توجه کنید: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روی خوبت آیتی از لطف بر ما کشف کرد		 زان زمان جز لطف و خوبی نیست در تفسیر ما</a:t>
            </a:r>
          </a:p>
          <a:p>
            <a:pPr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حافظ</a:t>
            </a:r>
          </a:p>
        </p:txBody>
      </p:sp>
    </p:spTree>
    <p:extLst>
      <p:ext uri="{BB962C8B-B14F-4D97-AF65-F5344CB8AC3E}">
        <p14:creationId xmlns:p14="http://schemas.microsoft.com/office/powerpoint/2010/main" val="6195976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672775-7D84-1257-4A26-67FA47E70FE6}"/>
              </a:ext>
            </a:extLst>
          </p:cNvPr>
          <p:cNvSpPr txBox="1"/>
          <p:nvPr/>
        </p:nvSpPr>
        <p:spPr>
          <a:xfrm>
            <a:off x="787791" y="494447"/>
            <a:ext cx="11085339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ایهام تناسب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مثال دیگر: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گـر هـزار اسـت بلبـل ایـن بـاغ			 همـه را نغمـه و ترانـه یکـی اسـت</a:t>
            </a:r>
          </a:p>
          <a:p>
            <a:pPr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صائب تبریزی</a:t>
            </a:r>
          </a:p>
        </p:txBody>
      </p:sp>
    </p:spTree>
    <p:extLst>
      <p:ext uri="{BB962C8B-B14F-4D97-AF65-F5344CB8AC3E}">
        <p14:creationId xmlns:p14="http://schemas.microsoft.com/office/powerpoint/2010/main" val="12389209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7D1A69-247E-9243-30C1-6DF1C340CA78}"/>
              </a:ext>
            </a:extLst>
          </p:cNvPr>
          <p:cNvSpPr txBox="1"/>
          <p:nvPr/>
        </p:nvSpPr>
        <p:spPr>
          <a:xfrm>
            <a:off x="787791" y="494447"/>
            <a:ext cx="11085339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ایهام تناسب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نمونه‌های دیگر: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یک روز که خسرو زنگ قرآن در شهناز شوری به پا کرده بود، مدیر مدرسه آواز خسرو را شنید.</a:t>
            </a:r>
          </a:p>
          <a:p>
            <a:pPr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عبدالحسین وجدانی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چنـان سـایه گسـترد بـر عالمـی			 کـه زالـی نیندیشـد از رسـتمی		سعدی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پرسـتش بـه مسـتی اسـت در کیـش مهر 		برون‌انـد زیـن جرگـه هشـیارها</a:t>
            </a:r>
          </a:p>
          <a:p>
            <a:pPr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علامه طباطبایی</a:t>
            </a:r>
          </a:p>
        </p:txBody>
      </p:sp>
    </p:spTree>
    <p:extLst>
      <p:ext uri="{BB962C8B-B14F-4D97-AF65-F5344CB8AC3E}">
        <p14:creationId xmlns:p14="http://schemas.microsoft.com/office/powerpoint/2010/main" val="20241923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-49735"/>
            <a:ext cx="7965830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دوازدهم،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3 (دوازدهم)، فصل سوم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نهم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(اغراق، ایهام و ایهام تناسب)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</a:t>
            </a: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دوم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825693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C4CF89-8739-5CEB-9D1D-DDA7959D7024}"/>
              </a:ext>
            </a:extLst>
          </p:cNvPr>
          <p:cNvSpPr txBox="1"/>
          <p:nvPr/>
        </p:nvSpPr>
        <p:spPr>
          <a:xfrm>
            <a:off x="787791" y="494447"/>
            <a:ext cx="11085339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خودارزیابی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در هر یک از ابیات زیر آرایة ایهام و ایهام تناسب را مشخص کنید و معانی مختلف واژهای که این آرایه را به وجود آورده است، بنویسید.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بگفتـا عشـق شـیرین بر تو چون اسـت بگفـت از جـان شـیرینم فـزون اسـت	نظامی</a:t>
            </a:r>
          </a:p>
        </p:txBody>
      </p:sp>
    </p:spTree>
    <p:extLst>
      <p:ext uri="{BB962C8B-B14F-4D97-AF65-F5344CB8AC3E}">
        <p14:creationId xmlns:p14="http://schemas.microsoft.com/office/powerpoint/2010/main" val="3123755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B446F1-353D-5569-240F-3D843714C502}"/>
              </a:ext>
            </a:extLst>
          </p:cNvPr>
          <p:cNvSpPr txBox="1"/>
          <p:nvPr/>
        </p:nvSpPr>
        <p:spPr>
          <a:xfrm>
            <a:off x="787791" y="494447"/>
            <a:ext cx="11085339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خودارزیابی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در هر یک از ابیات زیر آرایة ایهام و ایهام تناسب را مشخص کنید و معانی مختلف واژهای که این آرایه را به وجود آورده است، بنویسید.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چون شبنم اوفتاده بدم پیش آفتاب	 مهرم به جان رسید و به عیوق برشدم	سعدی</a:t>
            </a:r>
          </a:p>
        </p:txBody>
      </p:sp>
    </p:spTree>
    <p:extLst>
      <p:ext uri="{BB962C8B-B14F-4D97-AF65-F5344CB8AC3E}">
        <p14:creationId xmlns:p14="http://schemas.microsoft.com/office/powerpoint/2010/main" val="3722256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1E38F79-7952-839D-EFEA-002B3B725968}"/>
              </a:ext>
            </a:extLst>
          </p:cNvPr>
          <p:cNvSpPr txBox="1"/>
          <p:nvPr/>
        </p:nvSpPr>
        <p:spPr>
          <a:xfrm>
            <a:off x="787791" y="494447"/>
            <a:ext cx="11085339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خودارزیابی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در هر یک از ابیات زیر آرایة ایهام و ایهام تناسب را مشخص کنید و معانی مختلف واژهای که این آرایه را به وجود آورده است، بنویسید.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پ) عرضه کردم دو جهان بر دل کار افتاده 		به جز از عشق تو باقی همه فانی دانست	حافظ</a:t>
            </a:r>
          </a:p>
        </p:txBody>
      </p:sp>
    </p:spTree>
    <p:extLst>
      <p:ext uri="{BB962C8B-B14F-4D97-AF65-F5344CB8AC3E}">
        <p14:creationId xmlns:p14="http://schemas.microsoft.com/office/powerpoint/2010/main" val="16456138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E0A25C2-CF06-20AA-C096-3DCDC498DEBA}"/>
              </a:ext>
            </a:extLst>
          </p:cNvPr>
          <p:cNvSpPr txBox="1"/>
          <p:nvPr/>
        </p:nvSpPr>
        <p:spPr>
          <a:xfrm>
            <a:off x="787791" y="494447"/>
            <a:ext cx="1108533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خودارزیابی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در هر یک از ابیات زیر آرایة ایهام و ایهام تناسب را مشخص کنید و معانی مختلف واژهای که این آرایه را به وجود آورده است، بنویسید.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ت) نگران با من استاده سحر/ صبح می‌خواهد از من/ کز مبارک دم او آورم این قوم به جان باخته را/ بلکه خبر</a:t>
            </a:r>
          </a:p>
        </p:txBody>
      </p:sp>
    </p:spTree>
    <p:extLst>
      <p:ext uri="{BB962C8B-B14F-4D97-AF65-F5344CB8AC3E}">
        <p14:creationId xmlns:p14="http://schemas.microsoft.com/office/powerpoint/2010/main" val="1186864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3732071-D6DA-5D86-9C66-3A803BF02EEF}"/>
              </a:ext>
            </a:extLst>
          </p:cNvPr>
          <p:cNvSpPr txBox="1"/>
          <p:nvPr/>
        </p:nvSpPr>
        <p:spPr>
          <a:xfrm>
            <a:off x="1012873" y="494447"/>
            <a:ext cx="10860257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اغراق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در لغت به معنی سخت کشیدن کمان است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 اصطلاح بدیع، زیاده‌روی در توصیف یا مدح یا ذم را گویند؛ چنان که از حد معمول بگذرد و برای شنونده شگفت‌انگیز و زیبا باشد.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به عبارت دیگر بازنمود دگرگونة مفاهیم و موضوعات سخن است، به صورتی که معانی خرد را بزرگ گرداند و معانی بزرگ را خرد بنماید تا تأثیر سخن را بیشتر کند.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894533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37EB44-8329-596A-59D3-A87F8D7DBFB3}"/>
              </a:ext>
            </a:extLst>
          </p:cNvPr>
          <p:cNvSpPr txBox="1"/>
          <p:nvPr/>
        </p:nvSpPr>
        <p:spPr>
          <a:xfrm>
            <a:off x="787791" y="494447"/>
            <a:ext cx="11085339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خودارزیابی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 – اغراق‌های به کار رفته در بیت‌ها و عبارت‌های زیر را بیابید و توضیح دهید.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گـر بـرگ گل سـرخ کنـی پیرهنش را 		از نازکـی آزار رسـاند بدنـش را	طرب اصفهانی</a:t>
            </a:r>
          </a:p>
        </p:txBody>
      </p:sp>
    </p:spTree>
    <p:extLst>
      <p:ext uri="{BB962C8B-B14F-4D97-AF65-F5344CB8AC3E}">
        <p14:creationId xmlns:p14="http://schemas.microsoft.com/office/powerpoint/2010/main" val="13302372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FBAE2E-0729-C9B0-77C9-75B174892B75}"/>
              </a:ext>
            </a:extLst>
          </p:cNvPr>
          <p:cNvSpPr txBox="1"/>
          <p:nvPr/>
        </p:nvSpPr>
        <p:spPr>
          <a:xfrm>
            <a:off x="787791" y="494447"/>
            <a:ext cx="11085339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خودارزیابی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 – اغراق‌های به کار رفته در بیت‌ها و عبارت‌های زیر را بیابید و توضیح دهید.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آن فرو مایه هزار من سنگ بر می‌دارد و طاقت یک حرف نمی‌آرد.			 سعدی</a:t>
            </a:r>
          </a:p>
        </p:txBody>
      </p:sp>
    </p:spTree>
    <p:extLst>
      <p:ext uri="{BB962C8B-B14F-4D97-AF65-F5344CB8AC3E}">
        <p14:creationId xmlns:p14="http://schemas.microsoft.com/office/powerpoint/2010/main" val="38705357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9FFFEE-A7C0-D7C4-5158-680337070225}"/>
              </a:ext>
            </a:extLst>
          </p:cNvPr>
          <p:cNvSpPr txBox="1"/>
          <p:nvPr/>
        </p:nvSpPr>
        <p:spPr>
          <a:xfrm>
            <a:off x="787791" y="494447"/>
            <a:ext cx="1108533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خودارزیابی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 با توجه به بیت زیر به پرسشها پاسخ دهید.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از خـون و گل و شـکوفه تابوت شـهید	 بـر مـوج بلنـد دسـت‌ها رنگیـن بـود	نصرالله مردانی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اختیارات وزنی بیت را بیابید و نوع آن را مشخص کنید.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بیت را از نظر قلمرو فکری تحلیل کنید.</a:t>
            </a:r>
          </a:p>
        </p:txBody>
      </p:sp>
    </p:spTree>
    <p:extLst>
      <p:ext uri="{BB962C8B-B14F-4D97-AF65-F5344CB8AC3E}">
        <p14:creationId xmlns:p14="http://schemas.microsoft.com/office/powerpoint/2010/main" val="16211037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84E64E-F755-8083-92A7-D35A58FCE47A}"/>
              </a:ext>
            </a:extLst>
          </p:cNvPr>
          <p:cNvSpPr txBox="1"/>
          <p:nvPr/>
        </p:nvSpPr>
        <p:spPr>
          <a:xfrm>
            <a:off x="787791" y="494447"/>
            <a:ext cx="1108533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1-در بیت: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«چنان سایه گسترد بر عالمی 	که زالی نیندیشد از رستمی»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در کدام واژه آرایۀ «ایهام تناسب» به کار رفته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واژۀ موردنظر با کدام کلمه «تناسب» دارد؟</a:t>
            </a:r>
          </a:p>
        </p:txBody>
      </p:sp>
    </p:spTree>
    <p:extLst>
      <p:ext uri="{BB962C8B-B14F-4D97-AF65-F5344CB8AC3E}">
        <p14:creationId xmlns:p14="http://schemas.microsoft.com/office/powerpoint/2010/main" val="34832596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E8B29F-C122-06F5-BA1E-17EC0FA3E3A2}"/>
              </a:ext>
            </a:extLst>
          </p:cNvPr>
          <p:cNvSpPr txBox="1"/>
          <p:nvPr/>
        </p:nvSpPr>
        <p:spPr>
          <a:xfrm>
            <a:off x="787791" y="494447"/>
            <a:ext cx="1108533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2-با توجه به بیت «خانه زندان است و تنهایی ضلال / هر که چون سعدی گلستانیش نیست» به سؤالات پاسخ دهید.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کدام واژه موجب پیدایش آرایۀ «ایهام» شده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دو معنی متفاوت این واژه را بنویسید.</a:t>
            </a:r>
          </a:p>
        </p:txBody>
      </p:sp>
    </p:spTree>
    <p:extLst>
      <p:ext uri="{BB962C8B-B14F-4D97-AF65-F5344CB8AC3E}">
        <p14:creationId xmlns:p14="http://schemas.microsoft.com/office/powerpoint/2010/main" val="18142325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C87D10-3F48-CD2A-BE92-105CD185B1FE}"/>
              </a:ext>
            </a:extLst>
          </p:cNvPr>
          <p:cNvSpPr txBox="1"/>
          <p:nvPr/>
        </p:nvSpPr>
        <p:spPr>
          <a:xfrm>
            <a:off x="787791" y="494447"/>
            <a:ext cx="11085339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3-در بیت «از اسب پیاده شو، بر نطع زمین رخ نه / زیر پی پیلش بین شهمات شده نعمان» واژه‌هایی که زیر آنها خط کشیده شده است، کدام آرایۀ ادبی را ایجاد نموده است؟</a:t>
            </a:r>
          </a:p>
        </p:txBody>
      </p:sp>
    </p:spTree>
    <p:extLst>
      <p:ext uri="{BB962C8B-B14F-4D97-AF65-F5344CB8AC3E}">
        <p14:creationId xmlns:p14="http://schemas.microsoft.com/office/powerpoint/2010/main" val="3738586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BB7726-CAA3-C335-8E1C-8FFB14B16DA4}"/>
              </a:ext>
            </a:extLst>
          </p:cNvPr>
          <p:cNvSpPr txBox="1"/>
          <p:nvPr/>
        </p:nvSpPr>
        <p:spPr>
          <a:xfrm>
            <a:off x="787791" y="494447"/>
            <a:ext cx="11085339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4-در بیت زیر شاعر برای تصویرآفرینی در حماسه از چه آرایه‌ای بهره گرفته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«به تنها یکی گور بریان کنی 	 هوا را به شمشیر گریان کنی»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‌</a:t>
            </a:r>
          </a:p>
        </p:txBody>
      </p:sp>
    </p:spTree>
    <p:extLst>
      <p:ext uri="{BB962C8B-B14F-4D97-AF65-F5344CB8AC3E}">
        <p14:creationId xmlns:p14="http://schemas.microsoft.com/office/powerpoint/2010/main" val="13580229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828486-144F-60A6-6B53-09B377EE1257}"/>
              </a:ext>
            </a:extLst>
          </p:cNvPr>
          <p:cNvSpPr txBox="1"/>
          <p:nvPr/>
        </p:nvSpPr>
        <p:spPr>
          <a:xfrm>
            <a:off x="787791" y="494447"/>
            <a:ext cx="11085339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r>
              <a:rPr lang="fa-IR" sz="2400" b="1" dirty="0">
                <a:cs typeface="B Nazanin" panose="00000400000000000000" pitchFamily="2" charset="-78"/>
              </a:rPr>
              <a:t>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5-آرایه‌های (اغراق - تناسب - تضمین - تلمیح) به ترتیب در کدام گزینه دیده می‌شود؟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الف)سر من مست جمالت، دل من دام خیالت 	 گُهر دیده نثارِ کفِ دریای تو دارد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ب) گفت آن یار کزو گشت سرِ دار بلند	 	 جُرمش این بود که اسرار هویدا می‌‌کرد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ج) حافظ از جور تو، حاشا که بگرداند روی 		 من از آن روز که در بند تواَم، آزادم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د) چو رامین گه‌گهی بنواختی چنگ	 	 زِشادی بر سر آب آمدی سنگ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۱)  ج - الف - ب - د                     ۲) الف - ب - د - ج                      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۳) ب - الف - ج - د                    ۴) د - الف - ج - ب‌</a:t>
            </a:r>
          </a:p>
        </p:txBody>
      </p:sp>
    </p:spTree>
    <p:extLst>
      <p:ext uri="{BB962C8B-B14F-4D97-AF65-F5344CB8AC3E}">
        <p14:creationId xmlns:p14="http://schemas.microsoft.com/office/powerpoint/2010/main" val="2242885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4FEC02-99A2-9D09-CD93-A2CC4B02DA4C}"/>
              </a:ext>
            </a:extLst>
          </p:cNvPr>
          <p:cNvSpPr txBox="1"/>
          <p:nvPr/>
        </p:nvSpPr>
        <p:spPr>
          <a:xfrm>
            <a:off x="829994" y="213093"/>
            <a:ext cx="11085339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6-در بیت زیر واژۀ  ..................  در دو معنا به کار رفته‌ است و کاربرد این واژه باعث خلق آرایۀ  ..................  شده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«بی مهر رُخت روز مرا نور نمانده است 	 وز عمرِ مرا جز شب دیجور نمانده است»</a:t>
            </a:r>
          </a:p>
        </p:txBody>
      </p:sp>
    </p:spTree>
    <p:extLst>
      <p:ext uri="{BB962C8B-B14F-4D97-AF65-F5344CB8AC3E}">
        <p14:creationId xmlns:p14="http://schemas.microsoft.com/office/powerpoint/2010/main" val="16445243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97A918-8E6D-1C93-5B3B-27C9886C636C}"/>
              </a:ext>
            </a:extLst>
          </p:cNvPr>
          <p:cNvSpPr txBox="1"/>
          <p:nvPr/>
        </p:nvSpPr>
        <p:spPr>
          <a:xfrm>
            <a:off x="787791" y="494447"/>
            <a:ext cx="11085339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7-در بیت «پرستش به مستی است در کیش مهر / برون‌اند زین جرگه هوشیارها» واژۀ «مهر» در معنای «عشق و مهرورزی» پذیرفتنی است و دارای آرایۀ  .................. است؛ معنی دیگر آن با واژه‌های  .................. و  .................. تناسب دارد.</a:t>
            </a:r>
          </a:p>
        </p:txBody>
      </p:sp>
    </p:spTree>
    <p:extLst>
      <p:ext uri="{BB962C8B-B14F-4D97-AF65-F5344CB8AC3E}">
        <p14:creationId xmlns:p14="http://schemas.microsoft.com/office/powerpoint/2010/main" val="3452549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B2CD99-CA13-0BFB-1E74-4C64E31B9092}"/>
              </a:ext>
            </a:extLst>
          </p:cNvPr>
          <p:cNvSpPr txBox="1"/>
          <p:nvPr/>
        </p:nvSpPr>
        <p:spPr>
          <a:xfrm>
            <a:off x="1012873" y="494447"/>
            <a:ext cx="10860257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اغراق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مثال: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به کردار افسانه از هر کسی		 شنیدم همی داستانت بسی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به تنها یکی گور بریان کنی		 هوا را به شمشیر گریان کنی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برهنه چو تیغ تو بیند عقاب،	 نیارد به نخجیر کردن شتاب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نشان کمند تو دارد هژبر		 ز بیم سنان تو خون بارد ابر</a:t>
            </a:r>
          </a:p>
          <a:p>
            <a:pPr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فردوسی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زیاده‌روی در توصیف شجاعت و قدرت رستم از زبان تهمینه، موجب زیبایی‌آفرینی و موسیقی معنوی در این ابیات شده است؛ به گونه‌ای که این بزرگ‌نمایی، تصویری زیبا در ذهن شنونده یا خواننده ایجاد می‌کند و تصویرآفرینی حماسی را در این ابیات به اوج می‌رساند.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29789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810DF3-B522-5E6E-FE9F-14B330EF76F0}"/>
              </a:ext>
            </a:extLst>
          </p:cNvPr>
          <p:cNvSpPr txBox="1"/>
          <p:nvPr/>
        </p:nvSpPr>
        <p:spPr>
          <a:xfrm>
            <a:off x="787791" y="494447"/>
            <a:ext cx="1108533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8-در بیت زیر: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«گر هزار است بلبل این باغ 	 همه را نغمه و ترانه یکی است»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در کدام واژه آرایۀ «ایهام تناسب» به‌کار رفته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واژۀ مورد‌نظر با کدام کلمه‌ها «تناسب» دارد؟</a:t>
            </a:r>
          </a:p>
        </p:txBody>
      </p:sp>
    </p:spTree>
    <p:extLst>
      <p:ext uri="{BB962C8B-B14F-4D97-AF65-F5344CB8AC3E}">
        <p14:creationId xmlns:p14="http://schemas.microsoft.com/office/powerpoint/2010/main" val="30644698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9890D4-E0B7-DCE5-847E-97756DC70094}"/>
              </a:ext>
            </a:extLst>
          </p:cNvPr>
          <p:cNvSpPr txBox="1"/>
          <p:nvPr/>
        </p:nvSpPr>
        <p:spPr>
          <a:xfrm>
            <a:off x="787791" y="494447"/>
            <a:ext cx="1108533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9-آرایه‌های شاخص هر بیت را از کمانک مقابل آن بیابید و بنویسید.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ز دیوارها خشت و از بام سنگ	 	به کوی اندرون تیغ و تیر و خدنگ (اغراق - مراعات نظیر)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باز آی که در غم تو ما را	 	چشمی و هزار چشمه آب است (مراعات نظیر - اغراق)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8093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-49735"/>
            <a:ext cx="7965830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دوازدهم،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3 (دوازدهم)، فصل سوم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نهم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(اغراق، ایهام و ایهام تناسب)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</a:t>
            </a:r>
            <a:r>
              <a:rPr lang="fa-IR" sz="3200" b="1" dirty="0" smtClean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سوم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375764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EE551C-D728-D6B8-64AA-8D79F93FBAF4}"/>
              </a:ext>
            </a:extLst>
          </p:cNvPr>
          <p:cNvSpPr txBox="1"/>
          <p:nvPr/>
        </p:nvSpPr>
        <p:spPr>
          <a:xfrm>
            <a:off x="787791" y="114612"/>
            <a:ext cx="11085339" cy="64171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10-در ابیات زیر، کدام واژه‌ها دارای ایهام است؟ معنای آن‌ها را بنویسید.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«ناگهان انگار / بر لب آن چاه / سایه‌ای را دید / او شغاد، آن نابرادر بود.»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 ب) کافر شدم از دستش، باشد که بدین دستان	  زلفش به میانم بر، زنّار شود روزی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پ) امید هست که روی ملال در نکشد		  از این سخن که گلستان نه جای دلتنگی است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ت) ما در پیاله عکس رخ یار دیده‌ایم	 	 ای بی‌خبر ز لذت شُربِ مُدام ما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ث) جز قلب تیره هیچ نشد حاصل و هنوز	 	 باطل در این خیال که اکسیر می‌کنند</a:t>
            </a:r>
          </a:p>
        </p:txBody>
      </p:sp>
    </p:spTree>
    <p:extLst>
      <p:ext uri="{BB962C8B-B14F-4D97-AF65-F5344CB8AC3E}">
        <p14:creationId xmlns:p14="http://schemas.microsoft.com/office/powerpoint/2010/main" val="40677845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B2D4D7-D823-63BD-44B5-B75C1620E9C8}"/>
              </a:ext>
            </a:extLst>
          </p:cNvPr>
          <p:cNvSpPr txBox="1"/>
          <p:nvPr/>
        </p:nvSpPr>
        <p:spPr>
          <a:xfrm>
            <a:off x="787791" y="494447"/>
            <a:ext cx="1108533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11-با توجه به «ایهام تناسب» به کار رفته در بیت زیر: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«ز شور عشق، دل خویش چون سبک سازیم	 	نمک جدا به چه تدبیر از این کباب کنیم»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واژۀ «شور» در این بیت به معنی  ..................  است؛ و معنی دیگر آن « .................. »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معنایی که موردنظر نیست، واژۀ «شور» با « .................. » تناسب دارد.</a:t>
            </a:r>
          </a:p>
        </p:txBody>
      </p:sp>
    </p:spTree>
    <p:extLst>
      <p:ext uri="{BB962C8B-B14F-4D97-AF65-F5344CB8AC3E}">
        <p14:creationId xmlns:p14="http://schemas.microsoft.com/office/powerpoint/2010/main" val="14013024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C2634E7-EE75-905A-C6F6-A55C75B1ECAB}"/>
              </a:ext>
            </a:extLst>
          </p:cNvPr>
          <p:cNvSpPr txBox="1"/>
          <p:nvPr/>
        </p:nvSpPr>
        <p:spPr>
          <a:xfrm>
            <a:off x="787791" y="494447"/>
            <a:ext cx="11085339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12-با توجه به ابیات زیر به پرسش‌ها پاسخ دهید.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به کردار افسانه از هر کسی	 	 شنیدم همی داستانت بسی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به تنها یکی گور بریان کنی	 	 هوا را به شمشیر گریان کنی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برهنه چو تیغ تو بیند عقاب	 	 نیارد به نخجیر کردن شتاب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نشان کمند تو دارد هژبر 	 	  ز بیم سنان تو خون بارد ابر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شاعر در بیان کدام‌یک از ویژگی‌های رستم زیاده‌روی کرده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با توجه به این‌ توصیف، مناسب‌ترین آرایه براي تصویرآفرینی در حماسه .................. است.</a:t>
            </a:r>
          </a:p>
        </p:txBody>
      </p:sp>
    </p:spTree>
    <p:extLst>
      <p:ext uri="{BB962C8B-B14F-4D97-AF65-F5344CB8AC3E}">
        <p14:creationId xmlns:p14="http://schemas.microsoft.com/office/powerpoint/2010/main" val="6532229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340EDB-87AB-94DC-8E4A-0F39AA8BF170}"/>
              </a:ext>
            </a:extLst>
          </p:cNvPr>
          <p:cNvSpPr txBox="1"/>
          <p:nvPr/>
        </p:nvSpPr>
        <p:spPr>
          <a:xfrm>
            <a:off x="787791" y="494447"/>
            <a:ext cx="1108533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13-در شعر «نگران با من اِستاده سحر / صبح می‌خواهد از من /  کز مبارک دم او آورم این قوم به جان باخته را / بلکه خبر»: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کدام واژه آرایۀ ایهام را پدید آورده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دو معنی این واژه را بنویسید.</a:t>
            </a:r>
          </a:p>
        </p:txBody>
      </p:sp>
    </p:spTree>
    <p:extLst>
      <p:ext uri="{BB962C8B-B14F-4D97-AF65-F5344CB8AC3E}">
        <p14:creationId xmlns:p14="http://schemas.microsoft.com/office/powerpoint/2010/main" val="36796355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A9896F-4785-AB27-E353-6308FA727F52}"/>
              </a:ext>
            </a:extLst>
          </p:cNvPr>
          <p:cNvSpPr txBox="1"/>
          <p:nvPr/>
        </p:nvSpPr>
        <p:spPr>
          <a:xfrm>
            <a:off x="787791" y="494447"/>
            <a:ext cx="11085339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14-برای بیت زیر، آرایۀ مناسب را از داخل کمانک انتخاب کنید.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گر برگ گل سرخ کنی پیرهنش را / از نازکی آزار رساند بدنش را (اغراق - تضاد)</a:t>
            </a:r>
          </a:p>
        </p:txBody>
      </p:sp>
    </p:spTree>
    <p:extLst>
      <p:ext uri="{BB962C8B-B14F-4D97-AF65-F5344CB8AC3E}">
        <p14:creationId xmlns:p14="http://schemas.microsoft.com/office/powerpoint/2010/main" val="40095745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7EA4D5-395D-2DCB-4ABE-F7EB7E31EB96}"/>
              </a:ext>
            </a:extLst>
          </p:cNvPr>
          <p:cNvSpPr txBox="1"/>
          <p:nvPr/>
        </p:nvSpPr>
        <p:spPr>
          <a:xfrm>
            <a:off x="787791" y="494447"/>
            <a:ext cx="11085339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15-با توجه به ابیات زیر به پرسش‌ها پاسخ دهید: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۱- جان ریخته شد با تو آمیخته شد با تو / چون بوی تو دارد جان، جان را هله بنوازم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۲- پرستش به مستی است در کیش مهر / برون‌اند زین جرگه هوشیارها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در کدام‌یک از ابیات، آرایۀ «ایهام تناسب» وجود دارد؟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کدام واژه این آرایه را پدید آورده است؟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پ) معانی مختلف این واژه را بنویسید.</a:t>
            </a:r>
          </a:p>
        </p:txBody>
      </p:sp>
    </p:spTree>
    <p:extLst>
      <p:ext uri="{BB962C8B-B14F-4D97-AF65-F5344CB8AC3E}">
        <p14:creationId xmlns:p14="http://schemas.microsoft.com/office/powerpoint/2010/main" val="34080942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330567-5FD3-7260-5D8A-2DF0B2DD5CA2}"/>
              </a:ext>
            </a:extLst>
          </p:cNvPr>
          <p:cNvSpPr txBox="1"/>
          <p:nvPr/>
        </p:nvSpPr>
        <p:spPr>
          <a:xfrm>
            <a:off x="787791" y="494447"/>
            <a:ext cx="11085339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16-بخش‌های مشخص‌شده در ابیات زیر، کدام «آرایۀ معنوی» را پدید آورده است؟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عرضه کردم دو جهان بر دل کارافتاده 	 	 به جز از عشق تو</a:t>
            </a:r>
            <a:r>
              <a:rPr lang="fa-IR" sz="2400" b="1" u="sng" dirty="0">
                <a:cs typeface="B Nazanin" panose="00000400000000000000" pitchFamily="2" charset="-78"/>
              </a:rPr>
              <a:t> باقی </a:t>
            </a:r>
            <a:r>
              <a:rPr lang="fa-IR" sz="2400" b="1" dirty="0">
                <a:cs typeface="B Nazanin" panose="00000400000000000000" pitchFamily="2" charset="-78"/>
              </a:rPr>
              <a:t>همه فانی دانست</a:t>
            </a:r>
          </a:p>
        </p:txBody>
      </p:sp>
    </p:spTree>
    <p:extLst>
      <p:ext uri="{BB962C8B-B14F-4D97-AF65-F5344CB8AC3E}">
        <p14:creationId xmlns:p14="http://schemas.microsoft.com/office/powerpoint/2010/main" val="3961813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B93AF1-34F3-7BFD-816C-6B907B0B4033}"/>
              </a:ext>
            </a:extLst>
          </p:cNvPr>
          <p:cNvSpPr txBox="1"/>
          <p:nvPr/>
        </p:nvSpPr>
        <p:spPr>
          <a:xfrm>
            <a:off x="1012873" y="494447"/>
            <a:ext cx="10860257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اغراق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توجّه: اغراق مناسب‌ترین آرایه برای تصویرآفرینی در حماسه است؛ بنابراین در شاهنامه و آثار حماسی دیگر از آن بسیار استفاده شده است.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44714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3E3AA5-51A2-8749-8424-469F9E7312E0}"/>
              </a:ext>
            </a:extLst>
          </p:cNvPr>
          <p:cNvSpPr txBox="1"/>
          <p:nvPr/>
        </p:nvSpPr>
        <p:spPr>
          <a:xfrm>
            <a:off x="787791" y="494447"/>
            <a:ext cx="11085339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17-با توجه به بیت‌ زیر آرایۀ مناسب هر بیت را از داخل کمانک انتخاب کنید و بنویسید.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چنان سایه گسترد بر عالمی 	 	 که زالی نیندیشد از رستمی                  (ایهام ـ ایهام تناسب)</a:t>
            </a:r>
          </a:p>
        </p:txBody>
      </p:sp>
    </p:spTree>
    <p:extLst>
      <p:ext uri="{BB962C8B-B14F-4D97-AF65-F5344CB8AC3E}">
        <p14:creationId xmlns:p14="http://schemas.microsoft.com/office/powerpoint/2010/main" val="3113965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053A4C-8588-64C5-F3B1-E626EC92A097}"/>
              </a:ext>
            </a:extLst>
          </p:cNvPr>
          <p:cNvSpPr txBox="1"/>
          <p:nvPr/>
        </p:nvSpPr>
        <p:spPr>
          <a:xfrm>
            <a:off x="787791" y="494447"/>
            <a:ext cx="11085339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18-با توجه به ابیات زیر به پرسش‌ها پاسخ دهید.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۱) گفتم که بوی زلفت گمراه عالمم کرد	 	 گفتا اگر بدانی هم اوت رهبر آید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۲) یکی را حکایت کنند از مُلوک 	 	 که بیماری رشته کردش چو دوک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در کدام بیت آرایۀ ایهام وجود دارد؟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با ذکر واژۀ ایهام‌دار، معانی مختلف آن را بنویسید. </a:t>
            </a:r>
          </a:p>
        </p:txBody>
      </p:sp>
    </p:spTree>
    <p:extLst>
      <p:ext uri="{BB962C8B-B14F-4D97-AF65-F5344CB8AC3E}">
        <p14:creationId xmlns:p14="http://schemas.microsoft.com/office/powerpoint/2010/main" val="35610696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5B3814-7950-2347-9B17-29FF3DE3C2B8}"/>
              </a:ext>
            </a:extLst>
          </p:cNvPr>
          <p:cNvSpPr txBox="1"/>
          <p:nvPr/>
        </p:nvSpPr>
        <p:spPr>
          <a:xfrm>
            <a:off x="787791" y="494447"/>
            <a:ext cx="11085339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19-آرایۀ مناسب  بیت زیر  را از کمانک مقابل آن انتخاب کنید.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دست در دامن مولا زد در / که علی بگذر و از ما مگذر (ایهام / اغراق)</a:t>
            </a:r>
          </a:p>
        </p:txBody>
      </p:sp>
    </p:spTree>
    <p:extLst>
      <p:ext uri="{BB962C8B-B14F-4D97-AF65-F5344CB8AC3E}">
        <p14:creationId xmlns:p14="http://schemas.microsoft.com/office/powerpoint/2010/main" val="21158747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23A251-B65B-85EA-3893-51AD01A3B10F}"/>
              </a:ext>
            </a:extLst>
          </p:cNvPr>
          <p:cNvSpPr txBox="1"/>
          <p:nvPr/>
        </p:nvSpPr>
        <p:spPr>
          <a:xfrm>
            <a:off x="787791" y="494447"/>
            <a:ext cx="11085339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20-در بیت «گر هزار است بلبل این باغ / همه را نغمه و ترانه یکی است»: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واژه «هزار» علاوه بر عدد، چه معنایی را در ذهن خواننده تداعی می‌کند؟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توهّم در معنیِ دیگر این واژه، کدام آرایۀ ادبی را پدید آورده است؟ </a:t>
            </a:r>
          </a:p>
        </p:txBody>
      </p:sp>
    </p:spTree>
    <p:extLst>
      <p:ext uri="{BB962C8B-B14F-4D97-AF65-F5344CB8AC3E}">
        <p14:creationId xmlns:p14="http://schemas.microsoft.com/office/powerpoint/2010/main" val="88779128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72F610-9461-620E-04F6-891EB75F30C0}"/>
              </a:ext>
            </a:extLst>
          </p:cNvPr>
          <p:cNvSpPr txBox="1"/>
          <p:nvPr/>
        </p:nvSpPr>
        <p:spPr>
          <a:xfrm>
            <a:off x="787791" y="494447"/>
            <a:ext cx="11085339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21-در بیت «گویند: روی سرخ تو سعدی، که زرد کرد؟ / اکسیر عشق بر مسم افتاد و زر شدم»: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کدام واژه آرایۀ «ایهام تناسب» را پدید آورده است؟ </a:t>
            </a:r>
          </a:p>
        </p:txBody>
      </p:sp>
    </p:spTree>
    <p:extLst>
      <p:ext uri="{BB962C8B-B14F-4D97-AF65-F5344CB8AC3E}">
        <p14:creationId xmlns:p14="http://schemas.microsoft.com/office/powerpoint/2010/main" val="22142210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6B259A-34D0-6C8C-B2CF-9B31C962F95E}"/>
              </a:ext>
            </a:extLst>
          </p:cNvPr>
          <p:cNvSpPr txBox="1"/>
          <p:nvPr/>
        </p:nvSpPr>
        <p:spPr>
          <a:xfrm>
            <a:off x="787791" y="494447"/>
            <a:ext cx="1108533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22-جاهای خالی را به‌درستی پُر کنید.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بیت «چون شبنم اوفتاده بدم پیش آفتاب	 	مهرم به جان رسید و به عیّوق بر شدم»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و‌اژۀ ....... دارای دو معناست: یک معنای آن پذیرفتنی و به معنیِ ....... است و معنای دیگر آن ـ که مورد نظر نیست ـ با واژه‌های آفتاب و عیّوق، آرایۀ «ایهام تناسب» را پدید آورده است.</a:t>
            </a:r>
          </a:p>
        </p:txBody>
      </p:sp>
    </p:spTree>
    <p:extLst>
      <p:ext uri="{BB962C8B-B14F-4D97-AF65-F5344CB8AC3E}">
        <p14:creationId xmlns:p14="http://schemas.microsoft.com/office/powerpoint/2010/main" val="65731470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997010-2172-BCE4-A1A6-0EEDE09127A4}"/>
              </a:ext>
            </a:extLst>
          </p:cNvPr>
          <p:cNvSpPr txBox="1"/>
          <p:nvPr/>
        </p:nvSpPr>
        <p:spPr>
          <a:xfrm>
            <a:off x="787791" y="494447"/>
            <a:ext cx="11085339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23-آرایۀ درست را انتخاب کنید.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چندین که برشمردم از ماجرای عشقت / اندوه دل نگفتم الّا یک از هزاران (اغراق - ایهام تناسب)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اگر سنّت اوست نوآوری / نگاهی هم از نو به سنّت کنیم (تلمیح - ایهام)</a:t>
            </a:r>
          </a:p>
        </p:txBody>
      </p:sp>
    </p:spTree>
    <p:extLst>
      <p:ext uri="{BB962C8B-B14F-4D97-AF65-F5344CB8AC3E}">
        <p14:creationId xmlns:p14="http://schemas.microsoft.com/office/powerpoint/2010/main" val="5317969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F8066E-4DB7-AC25-7500-0BF16FC69DEC}"/>
              </a:ext>
            </a:extLst>
          </p:cNvPr>
          <p:cNvSpPr txBox="1"/>
          <p:nvPr/>
        </p:nvSpPr>
        <p:spPr>
          <a:xfrm>
            <a:off x="787791" y="494447"/>
            <a:ext cx="1108533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24-مناسب‌ترین آرایه برای تصویرآفرینی در حماسه چیست؟ کدام‌یک از ابیات زیر، دربردارندۀ این آرایه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به کردار افسانه از هر کسی		شنیدم همی داستانت بسی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به تنها یکی گور بریان کنی	 	هوا را به شمشیر، گریان کنی</a:t>
            </a:r>
          </a:p>
        </p:txBody>
      </p:sp>
    </p:spTree>
    <p:extLst>
      <p:ext uri="{BB962C8B-B14F-4D97-AF65-F5344CB8AC3E}">
        <p14:creationId xmlns:p14="http://schemas.microsoft.com/office/powerpoint/2010/main" val="39036159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800EB3-CB1F-599F-FD7A-BEEA32A85174}"/>
              </a:ext>
            </a:extLst>
          </p:cNvPr>
          <p:cNvSpPr txBox="1"/>
          <p:nvPr/>
        </p:nvSpPr>
        <p:spPr>
          <a:xfrm>
            <a:off x="773723" y="100552"/>
            <a:ext cx="11085339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25-شاعر با به کار بردن کدام بخش از بیت زیر، آرایۀ ادبی «ایهام» را خلق نموده است؟ معانی دوگانۀ آن را بنویسید..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«چون جام شفق موج زند خون به دل من	 	با این همه دور از  تو مرا چهره زردی است»</a:t>
            </a:r>
          </a:p>
        </p:txBody>
      </p:sp>
    </p:spTree>
    <p:extLst>
      <p:ext uri="{BB962C8B-B14F-4D97-AF65-F5344CB8AC3E}">
        <p14:creationId xmlns:p14="http://schemas.microsoft.com/office/powerpoint/2010/main" val="1373394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EBC4B4-00BF-56CD-3EF3-FFF4D1966432}"/>
              </a:ext>
            </a:extLst>
          </p:cNvPr>
          <p:cNvSpPr txBox="1"/>
          <p:nvPr/>
        </p:nvSpPr>
        <p:spPr>
          <a:xfrm>
            <a:off x="717453" y="0"/>
            <a:ext cx="11085339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26-سعدی در بیت زیر با کاربرد کدام آرایۀ ادبی برای بزرگ‌نمایی در توصیح روز وداع یار، اوج احساسات و عواطف درونی خود را نشان داده است؟ 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بگذار تا بگریم چون ابر در بهاران	 	کز سنگ ناله خیزد روز وداع یاران </a:t>
            </a:r>
          </a:p>
        </p:txBody>
      </p:sp>
    </p:spTree>
    <p:extLst>
      <p:ext uri="{BB962C8B-B14F-4D97-AF65-F5344CB8AC3E}">
        <p14:creationId xmlns:p14="http://schemas.microsoft.com/office/powerpoint/2010/main" val="414712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E7E079-FD19-9FD6-C5EC-F1DFADDFA0B5}"/>
              </a:ext>
            </a:extLst>
          </p:cNvPr>
          <p:cNvSpPr txBox="1"/>
          <p:nvPr/>
        </p:nvSpPr>
        <p:spPr>
          <a:xfrm>
            <a:off x="787791" y="494447"/>
            <a:ext cx="1108533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اغراق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مثال دیگر: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بگـذار تـا بگریـم چـون ابـر در بهـاران 	کـز سـنگ نالـه خیـزد روز وداع یـاران</a:t>
            </a:r>
          </a:p>
          <a:p>
            <a:pPr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سعدی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سعدی با بزرگ‌نمایی در توصیف روز وداع یار، اوج احساسات و عواطف سرشار درونی خود را نشان می‌دهد.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099653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4F1DC7-71C6-BEB7-4187-50C08D092678}"/>
              </a:ext>
            </a:extLst>
          </p:cNvPr>
          <p:cNvSpPr txBox="1"/>
          <p:nvPr/>
        </p:nvSpPr>
        <p:spPr>
          <a:xfrm>
            <a:off x="787791" y="494447"/>
            <a:ext cx="11085339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27-در بیت‌« ارغوان جام عقیقی به سمن خواهد داد	 چشم نرگس به شقایق نگران خواهد شد»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ا‌لف) کدام واژه ایهام دارد؟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معانی واژۀ ایهامی آن را بنویسید.</a:t>
            </a:r>
          </a:p>
        </p:txBody>
      </p:sp>
    </p:spTree>
    <p:extLst>
      <p:ext uri="{BB962C8B-B14F-4D97-AF65-F5344CB8AC3E}">
        <p14:creationId xmlns:p14="http://schemas.microsoft.com/office/powerpoint/2010/main" val="416478257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CE1375-6CB2-2015-5569-631ABA18208C}"/>
              </a:ext>
            </a:extLst>
          </p:cNvPr>
          <p:cNvSpPr txBox="1"/>
          <p:nvPr/>
        </p:nvSpPr>
        <p:spPr>
          <a:xfrm>
            <a:off x="787791" y="494447"/>
            <a:ext cx="11085339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سؤالات نهایی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28-با توجّه به آرایۀ «ایهام»، مصراع دوم بیت زیر را به دو شکل معنی کنید.‌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«چون جام شفق موج زند خون به دل من	 	 با این همه دور از تو مرا چهرۀ زردی است»</a:t>
            </a:r>
          </a:p>
        </p:txBody>
      </p:sp>
    </p:spTree>
    <p:extLst>
      <p:ext uri="{BB962C8B-B14F-4D97-AF65-F5344CB8AC3E}">
        <p14:creationId xmlns:p14="http://schemas.microsoft.com/office/powerpoint/2010/main" val="26651557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A736F3-BA4D-0964-3E70-B92B717FD47B}"/>
              </a:ext>
            </a:extLst>
          </p:cNvPr>
          <p:cNvSpPr txBox="1"/>
          <p:nvPr/>
        </p:nvSpPr>
        <p:spPr>
          <a:xfrm>
            <a:off x="998807" y="2168502"/>
            <a:ext cx="1108533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8000" b="1" dirty="0">
                <a:cs typeface="B Titr" panose="00000700000000000000" pitchFamily="2" charset="-78"/>
              </a:rPr>
              <a:t>شاد و پیروز باشید</a:t>
            </a:r>
            <a:endParaRPr lang="fa-IR" sz="80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5422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ABD77D-9C9D-CD35-F0D5-AC3222261C8E}"/>
              </a:ext>
            </a:extLst>
          </p:cNvPr>
          <p:cNvSpPr txBox="1"/>
          <p:nvPr/>
        </p:nvSpPr>
        <p:spPr>
          <a:xfrm>
            <a:off x="787791" y="494447"/>
            <a:ext cx="11085339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اغراق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نمونه‌های دیگر: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دلم گرفته از این روزها دلم تنگ است		 میان ما و رسیدن هزار فرسنگ است</a:t>
            </a:r>
          </a:p>
          <a:p>
            <a:pPr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سلمان هراتی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می‌شناسمت / چشم‌های تو میزبان آفتاب صبح  سبز باغ‌هاست / می‌شناسمت. 		شفیعی کدکنی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چـو رامیـن گه‌گهـی بنواختـی چنـگ، 		ز شـادی بـر سـر آب آمـدی سـنگ</a:t>
            </a:r>
          </a:p>
          <a:p>
            <a:pPr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فخرالدین اسعد گرگانی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3941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EB27B-10B3-1EA8-BEC3-AED4E420EC6B}"/>
              </a:ext>
            </a:extLst>
          </p:cNvPr>
          <p:cNvSpPr txBox="1"/>
          <p:nvPr/>
        </p:nvSpPr>
        <p:spPr>
          <a:xfrm>
            <a:off x="787791" y="494447"/>
            <a:ext cx="11085339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ایهام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در لغت به معنی در وهم و گمان افکندن است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در اصطلاح بدیع، آوردن واژهای یا  عبارتی در سخن با دو یا چند معنا که معمولاً بیت با تمام معانی پذیرفتنی و دارای ارزش است.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توجه: دریافت هم‌زمان چند معنا از یک واژه یا یک عبارت در کلام، تصویری زیبا در ذهن خواننده یا شنونده ایجاد می‌کند و سبب زیبایی کلام می‌گردد.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3412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7E0A75-637B-D11F-E595-69B53D038C86}"/>
              </a:ext>
            </a:extLst>
          </p:cNvPr>
          <p:cNvSpPr txBox="1"/>
          <p:nvPr/>
        </p:nvSpPr>
        <p:spPr>
          <a:xfrm>
            <a:off x="787791" y="494447"/>
            <a:ext cx="11085339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ایهام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مثال: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بـی مهـر ر ُخـت روز مـرا نور نمانده‌اسـت		وز عمـر مـرا جز شـب دیجـور نمانده‌اسـت </a:t>
            </a:r>
          </a:p>
          <a:p>
            <a:pPr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حافظ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توجّه: در ایهام ذهن با اندکی تأمل، هر دو معنی را کشف می‌کند و همین موضوع سبب زیبایی‌آفرینی و لذت خواننده می‌گردد.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2203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F06993-8643-F1E2-A68B-DA730DF35512}"/>
              </a:ext>
            </a:extLst>
          </p:cNvPr>
          <p:cNvSpPr txBox="1"/>
          <p:nvPr/>
        </p:nvSpPr>
        <p:spPr>
          <a:xfrm>
            <a:off x="787791" y="494447"/>
            <a:ext cx="11085339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ایهام 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نمونة دیگر: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خانـه زنـدان اسـت و ت تنهایـی ضلال	 هر که چون سـعدی گلستانیش نیست</a:t>
            </a:r>
          </a:p>
          <a:p>
            <a:pPr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سعدی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9767240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</TotalTime>
  <Words>1665</Words>
  <Application>Microsoft Office PowerPoint</Application>
  <PresentationFormat>Widescreen</PresentationFormat>
  <Paragraphs>232</Paragraphs>
  <Slides>52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8" baseType="lpstr">
      <vt:lpstr>Arial</vt:lpstr>
      <vt:lpstr>B Nazanin</vt:lpstr>
      <vt:lpstr>B Titr</vt:lpstr>
      <vt:lpstr>Calibri</vt:lpstr>
      <vt:lpstr>Calibri Light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</dc:creator>
  <cp:lastModifiedBy>studio aviny1</cp:lastModifiedBy>
  <cp:revision>11</cp:revision>
  <dcterms:created xsi:type="dcterms:W3CDTF">2025-01-24T17:41:32Z</dcterms:created>
  <dcterms:modified xsi:type="dcterms:W3CDTF">2025-01-27T06:44:07Z</dcterms:modified>
</cp:coreProperties>
</file>