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4"/>
  </p:notesMasterIdLst>
  <p:sldIdLst>
    <p:sldId id="385" r:id="rId2"/>
    <p:sldId id="386" r:id="rId3"/>
    <p:sldId id="387" r:id="rId4"/>
    <p:sldId id="388" r:id="rId5"/>
    <p:sldId id="389" r:id="rId6"/>
    <p:sldId id="390" r:id="rId7"/>
    <p:sldId id="391" r:id="rId8"/>
    <p:sldId id="392" r:id="rId9"/>
    <p:sldId id="393" r:id="rId10"/>
    <p:sldId id="394" r:id="rId11"/>
    <p:sldId id="395" r:id="rId12"/>
    <p:sldId id="396" r:id="rId13"/>
    <p:sldId id="397" r:id="rId14"/>
    <p:sldId id="398" r:id="rId15"/>
    <p:sldId id="436" r:id="rId16"/>
    <p:sldId id="399" r:id="rId17"/>
    <p:sldId id="400" r:id="rId18"/>
    <p:sldId id="401" r:id="rId19"/>
    <p:sldId id="403" r:id="rId20"/>
    <p:sldId id="402" r:id="rId21"/>
    <p:sldId id="404" r:id="rId22"/>
    <p:sldId id="405" r:id="rId23"/>
    <p:sldId id="406" r:id="rId24"/>
    <p:sldId id="407" r:id="rId25"/>
    <p:sldId id="408" r:id="rId26"/>
    <p:sldId id="409" r:id="rId27"/>
    <p:sldId id="410" r:id="rId28"/>
    <p:sldId id="412" r:id="rId29"/>
    <p:sldId id="411" r:id="rId30"/>
    <p:sldId id="437" r:id="rId31"/>
    <p:sldId id="413" r:id="rId32"/>
    <p:sldId id="414" r:id="rId33"/>
    <p:sldId id="415" r:id="rId34"/>
    <p:sldId id="416" r:id="rId35"/>
    <p:sldId id="417" r:id="rId36"/>
    <p:sldId id="418" r:id="rId37"/>
    <p:sldId id="419" r:id="rId38"/>
    <p:sldId id="420" r:id="rId39"/>
    <p:sldId id="421" r:id="rId40"/>
    <p:sldId id="422" r:id="rId41"/>
    <p:sldId id="423" r:id="rId42"/>
    <p:sldId id="425" r:id="rId43"/>
    <p:sldId id="426" r:id="rId44"/>
    <p:sldId id="427" r:id="rId45"/>
    <p:sldId id="428" r:id="rId46"/>
    <p:sldId id="429" r:id="rId47"/>
    <p:sldId id="430" r:id="rId48"/>
    <p:sldId id="431" r:id="rId49"/>
    <p:sldId id="432" r:id="rId50"/>
    <p:sldId id="433" r:id="rId51"/>
    <p:sldId id="434" r:id="rId52"/>
    <p:sldId id="435"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68" d="100"/>
          <a:sy n="68" d="100"/>
        </p:scale>
        <p:origin x="81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5C5F70-4C52-456C-B1E6-75B694BBFB65}" type="datetimeFigureOut">
              <a:rPr lang="en-US" smtClean="0"/>
              <a:t>2/16/2025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42A2D9-6F83-43B2-A5A8-BCDED5777452}" type="slidenum">
              <a:rPr lang="en-US" smtClean="0"/>
              <a:t>‹#›</a:t>
            </a:fld>
            <a:endParaRPr lang="en-US"/>
          </a:p>
        </p:txBody>
      </p:sp>
    </p:spTree>
    <p:extLst>
      <p:ext uri="{BB962C8B-B14F-4D97-AF65-F5344CB8AC3E}">
        <p14:creationId xmlns:p14="http://schemas.microsoft.com/office/powerpoint/2010/main" val="30925992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42A2D9-6F83-43B2-A5A8-BCDED5777452}" type="slidenum">
              <a:rPr lang="en-US" smtClean="0"/>
              <a:t>31</a:t>
            </a:fld>
            <a:endParaRPr lang="en-US"/>
          </a:p>
        </p:txBody>
      </p:sp>
    </p:spTree>
    <p:extLst>
      <p:ext uri="{BB962C8B-B14F-4D97-AF65-F5344CB8AC3E}">
        <p14:creationId xmlns:p14="http://schemas.microsoft.com/office/powerpoint/2010/main" val="18305861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70C8A6-A4FA-1AB0-A3E7-CEAE7D5343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C8F018-C111-2C0D-D0AF-96680E8977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09D558-FECD-CDD6-0651-3B5C6BB9017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0EA9A5B-96B3-A270-9FE4-3C6E2353C8A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69935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CA4AB-F73E-D8A3-915C-097482E1F3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2713A7-9EE8-9FA7-75AB-0FDA34AD12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7B9E99-A6F8-9D60-7E8B-FC6DA4CE5F5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2EE95D8-3989-9ADA-1B05-DAAEC511C0E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89469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807B2-0A6B-AA70-CD2F-E73A62C03C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749613-EA49-18AF-365A-A15CEF9975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956757-7DAE-B9BE-7AA8-C5E09D56A74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2101591-FDD1-3DC7-EEF7-8F3D61ACD2E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84941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1D3E32-CBBA-58FB-5FAD-525095A51F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D400A5-91DC-5900-9DD3-284E9CBEE3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E62547-04B8-71D3-60D5-EB72609347C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E03578A-4FF1-6AE9-6782-1117BC7C84B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63620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303BE7-1B3A-9D5E-9146-0937B1EF83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AA6C13-A77A-03BB-2A63-E90BF3F0E4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73B2B1-FD15-BC3A-A4F0-F9BB214DFFA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B409BCE-69EE-2448-EDF1-127C56F5E6B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85030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40EB18-D7C6-DD55-C324-84A5D5A231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24947B-91F7-DE4D-B3DE-116912909B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470672-C8D8-07A2-A22F-C98C16886C6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EAE6FE0-7FF9-A79B-5D7A-DE7BD191B3A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41103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D8CB69-25DC-2D96-8E8D-963EEBB0EE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94F1A8-F5D0-4274-F012-5E47FE306B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8E0753-0203-8430-13B1-C5C2D719FF7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CB61275-52CB-F339-2C7B-0DA725FD18E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58958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C6CAD5-DEA6-C590-0945-A511F01CC8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A1BCFF-00B2-ED9A-59DD-189D211CC7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236ECE-B9D7-EF0D-B23B-5E5906414E8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4233F5B-96A9-C38B-2950-CA556DA1C16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648031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98DF37-1E36-4DF3-7ACF-C7FA39E9D2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8F97DE-99A4-CCF1-F7DE-B269AAC20B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CBA436-805D-1E35-CBDC-59838279FF9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2845874-0667-61AC-FB95-07B92AC99D3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13726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568F3-89A9-4F5A-7D73-54F4E579ED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2DCDAD-C22B-0B68-081E-F9EC25C0E0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0D4649-4054-C775-C707-B84640FCC33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AEF0AA6-2A5E-CFA5-E026-ABADE17912D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5397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8C6126-054D-A817-5384-F3F433E2BE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A0B3CB-B870-4B9D-4EAF-CDF002DA3E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CB2EF4-F48F-F11C-D45E-2CD059450C8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4E81318-A687-96CF-0BC3-3BD03768CDF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46841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7AF064-7B67-7E16-3226-5EDF87C132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055341-183F-4954-CCA9-CC0FA7BEB7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E610DE-F7E8-CD72-07FA-8DBB4009CBD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47A19A1-779A-1D44-FFCE-65183DF0F4C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39850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44BEA-6754-3209-28FA-AB24ADF3A1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958940-806A-F91A-5008-F37E4897BA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9DC49E-F4BC-8D18-C40D-2704C0D56A8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A591867-1B67-4D31-DEE1-4C9345BF270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85955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899423-7FEA-01FA-8905-DCE043DDF7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C6D42C-BF15-028B-8505-CD29F3B301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E81532-023B-B42F-1DDA-6948BACFDAB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C5D03F6-8A41-D8EA-A9AD-C00133D1F7F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99587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D1137F-664A-C447-5D67-DDA3739D14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344400-FC48-5F9F-0366-75801EABFF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AADBF8-5D9B-470A-78BC-0D1AB6F0D49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336AAAE-BE53-D2DC-93F7-594F1F20313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6405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BAC3B0-36FC-2046-61CC-5B4B16B323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B920CC-7812-8267-7C99-C59F329766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5B12D7-BB63-ED77-E545-FD7616CE03A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2C12D0D-9AE7-FB37-D82B-E104002FE3E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21441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4AC3C1-FFAE-6F00-BC76-2BCB7F1681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ABB625-0AE9-413B-9897-76D23D7E30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B3F3F3-80F1-9046-75C2-452A8F26D18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9E5A3AB-CB20-7C02-B4B8-F389D821E64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6487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46F670-B432-A526-EFBB-5D2EFAD606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4DC6FA-1D27-842C-8339-F70E04D343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31ECD6-B1E7-ECA4-1C50-1D1A22E5B0B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AB1A760-AEF5-252D-7382-B60DA945B41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18707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315684-A8AE-C4DE-5420-D66FF62498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42A0C8-6BD8-1366-1B9B-CCECD19966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53BB02-7E99-2B65-D457-32CB791418D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395F0D6-B19F-EF24-0136-0E3DD1F6B49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12169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A5EF9-C244-901E-5C6B-6E85718E60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C7E1DE-162D-3CF4-A1FD-DA3E8DCC27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977ADC-2F9F-3A1E-6FF6-971D4D15264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CC3A170-D6BE-9D18-BF8E-FA2E0A147F4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9900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847C6-47FE-7500-7101-4ABD23E73E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020B76-D002-0E6F-D813-54ABC1907E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FF49F6-7DEE-0E01-E266-66985094713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B0EB13C-D71D-CCDA-8FD8-F77E6C5ED4F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42A2D9-6F83-43B2-A5A8-BCDED57774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37875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4DCD0-D298-8A6F-8220-C8CD76A24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B5D1FAF-0867-E0B1-B3ED-862810E22B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B5A4466-5768-3EB4-CF5A-749A0D792440}"/>
              </a:ext>
            </a:extLst>
          </p:cNvPr>
          <p:cNvSpPr>
            <a:spLocks noGrp="1"/>
          </p:cNvSpPr>
          <p:nvPr>
            <p:ph type="dt" sz="half" idx="10"/>
          </p:nvPr>
        </p:nvSpPr>
        <p:spPr/>
        <p:txBody>
          <a:bodyPr/>
          <a:lstStyle/>
          <a:p>
            <a:fld id="{F7C03A40-8C8E-48DA-A028-4F28692DF9A8}" type="datetimeFigureOut">
              <a:rPr lang="en-US" smtClean="0"/>
              <a:t>2/16/2025</a:t>
            </a:fld>
            <a:endParaRPr lang="en-US"/>
          </a:p>
        </p:txBody>
      </p:sp>
      <p:sp>
        <p:nvSpPr>
          <p:cNvPr id="5" name="Footer Placeholder 4">
            <a:extLst>
              <a:ext uri="{FF2B5EF4-FFF2-40B4-BE49-F238E27FC236}">
                <a16:creationId xmlns:a16="http://schemas.microsoft.com/office/drawing/2014/main" id="{E63D4D4D-F866-B9F1-FD96-D67C937F30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F84525-2FFA-473F-66A8-EBF0AA063D1B}"/>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672298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CF3E2-1D02-7061-3B78-437461A0068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82F0EE1-61E2-3F26-6D57-2343970026B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04A8FE-6169-37F5-42FE-5C5CDB792983}"/>
              </a:ext>
            </a:extLst>
          </p:cNvPr>
          <p:cNvSpPr>
            <a:spLocks noGrp="1"/>
          </p:cNvSpPr>
          <p:nvPr>
            <p:ph type="dt" sz="half" idx="10"/>
          </p:nvPr>
        </p:nvSpPr>
        <p:spPr/>
        <p:txBody>
          <a:bodyPr/>
          <a:lstStyle/>
          <a:p>
            <a:fld id="{F7C03A40-8C8E-48DA-A028-4F28692DF9A8}" type="datetimeFigureOut">
              <a:rPr lang="en-US" smtClean="0"/>
              <a:t>2/16/2025</a:t>
            </a:fld>
            <a:endParaRPr lang="en-US"/>
          </a:p>
        </p:txBody>
      </p:sp>
      <p:sp>
        <p:nvSpPr>
          <p:cNvPr id="5" name="Footer Placeholder 4">
            <a:extLst>
              <a:ext uri="{FF2B5EF4-FFF2-40B4-BE49-F238E27FC236}">
                <a16:creationId xmlns:a16="http://schemas.microsoft.com/office/drawing/2014/main" id="{01D92539-E3C5-3E9D-D4F7-6FCD408357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24C613-3851-73A7-E23D-02C010FA9935}"/>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6426261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243640-81AA-B6AE-8E61-227989054BB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3816DAF-415C-7D6F-F3DB-BB0FB9B7FB2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FA69A4-AE62-D184-64BE-BAB94C063BEF}"/>
              </a:ext>
            </a:extLst>
          </p:cNvPr>
          <p:cNvSpPr>
            <a:spLocks noGrp="1"/>
          </p:cNvSpPr>
          <p:nvPr>
            <p:ph type="dt" sz="half" idx="10"/>
          </p:nvPr>
        </p:nvSpPr>
        <p:spPr/>
        <p:txBody>
          <a:bodyPr/>
          <a:lstStyle/>
          <a:p>
            <a:fld id="{F7C03A40-8C8E-48DA-A028-4F28692DF9A8}" type="datetimeFigureOut">
              <a:rPr lang="en-US" smtClean="0"/>
              <a:t>2/16/2025</a:t>
            </a:fld>
            <a:endParaRPr lang="en-US"/>
          </a:p>
        </p:txBody>
      </p:sp>
      <p:sp>
        <p:nvSpPr>
          <p:cNvPr id="5" name="Footer Placeholder 4">
            <a:extLst>
              <a:ext uri="{FF2B5EF4-FFF2-40B4-BE49-F238E27FC236}">
                <a16:creationId xmlns:a16="http://schemas.microsoft.com/office/drawing/2014/main" id="{5B126A1B-4119-FB07-D44D-DA6D655AE1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329457-6752-5537-4AE3-8F2164394BA5}"/>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0067940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3E81C28-22F5-831F-DD94-55A38B80CF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9560" y="-112541"/>
            <a:ext cx="11612880" cy="6858000"/>
          </a:xfrm>
          <a:prstGeom prst="rect">
            <a:avLst/>
          </a:prstGeom>
        </p:spPr>
      </p:pic>
      <p:sp>
        <p:nvSpPr>
          <p:cNvPr id="9" name="Rectangle: Rounded Corners 8">
            <a:extLst>
              <a:ext uri="{FF2B5EF4-FFF2-40B4-BE49-F238E27FC236}">
                <a16:creationId xmlns:a16="http://schemas.microsoft.com/office/drawing/2014/main" id="{D9E6B155-43A5-CA8C-4E0C-E7DFB686B78D}"/>
              </a:ext>
            </a:extLst>
          </p:cNvPr>
          <p:cNvSpPr/>
          <p:nvPr userDrawn="1"/>
        </p:nvSpPr>
        <p:spPr>
          <a:xfrm>
            <a:off x="8750103" y="-70339"/>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علوم و فنون 3</a:t>
            </a:r>
            <a:endParaRPr lang="en-US" dirty="0">
              <a:solidFill>
                <a:srgbClr val="FFFF00"/>
              </a:solidFill>
              <a:cs typeface="B Titr" panose="00000700000000000000" pitchFamily="2" charset="-78"/>
            </a:endParaRPr>
          </a:p>
        </p:txBody>
      </p:sp>
      <p:sp>
        <p:nvSpPr>
          <p:cNvPr id="10" name="Rectangle: Rounded Corners 9">
            <a:extLst>
              <a:ext uri="{FF2B5EF4-FFF2-40B4-BE49-F238E27FC236}">
                <a16:creationId xmlns:a16="http://schemas.microsoft.com/office/drawing/2014/main" id="{2447FAEF-8751-435F-8F78-00CB7C7398C7}"/>
              </a:ext>
            </a:extLst>
          </p:cNvPr>
          <p:cNvSpPr/>
          <p:nvPr userDrawn="1"/>
        </p:nvSpPr>
        <p:spPr>
          <a:xfrm>
            <a:off x="2547258" y="-118570"/>
            <a:ext cx="5354763" cy="488348"/>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400" dirty="0">
                <a:solidFill>
                  <a:srgbClr val="FFFF00"/>
                </a:solidFill>
                <a:cs typeface="B Titr" panose="00000700000000000000" pitchFamily="2" charset="-78"/>
              </a:rPr>
              <a:t>درس دهم (سبک‌شناسی دورۀ معاصرو انقلاب اسلامی)</a:t>
            </a:r>
          </a:p>
        </p:txBody>
      </p:sp>
      <p:sp>
        <p:nvSpPr>
          <p:cNvPr id="11" name="Rectangle: Rounded Corners 10">
            <a:extLst>
              <a:ext uri="{FF2B5EF4-FFF2-40B4-BE49-F238E27FC236}">
                <a16:creationId xmlns:a16="http://schemas.microsoft.com/office/drawing/2014/main" id="{0A071350-804D-0C3D-127A-3A58B550C5FF}"/>
              </a:ext>
            </a:extLst>
          </p:cNvPr>
          <p:cNvSpPr/>
          <p:nvPr userDrawn="1"/>
        </p:nvSpPr>
        <p:spPr>
          <a:xfrm rot="16200000">
            <a:off x="-424380" y="2950697"/>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400" dirty="0">
                <a:solidFill>
                  <a:srgbClr val="FFFF00"/>
                </a:solidFill>
                <a:cs typeface="B Titr" panose="00000700000000000000" pitchFamily="2" charset="-78"/>
              </a:rPr>
              <a:t>دوازدهم انسانی</a:t>
            </a:r>
            <a:endParaRPr lang="en-US" sz="1400" dirty="0">
              <a:solidFill>
                <a:srgbClr val="FFFF00"/>
              </a:solidFill>
              <a:cs typeface="B Titr" panose="00000700000000000000" pitchFamily="2" charset="-78"/>
            </a:endParaRPr>
          </a:p>
        </p:txBody>
      </p:sp>
      <p:sp>
        <p:nvSpPr>
          <p:cNvPr id="12" name="Rectangle: Rounded Corners 11">
            <a:extLst>
              <a:ext uri="{FF2B5EF4-FFF2-40B4-BE49-F238E27FC236}">
                <a16:creationId xmlns:a16="http://schemas.microsoft.com/office/drawing/2014/main" id="{652090F0-3291-72B6-12F6-BCAFB679C6BD}"/>
              </a:ext>
            </a:extLst>
          </p:cNvPr>
          <p:cNvSpPr/>
          <p:nvPr userDrawn="1"/>
        </p:nvSpPr>
        <p:spPr>
          <a:xfrm rot="16200000">
            <a:off x="-747938" y="5032709"/>
            <a:ext cx="2661140"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سید علی مرتضوی باروق</a:t>
            </a:r>
            <a:endParaRPr lang="en-US" dirty="0">
              <a:solidFill>
                <a:srgbClr val="FFFF00"/>
              </a:solidFill>
              <a:cs typeface="B Titr" panose="00000700000000000000" pitchFamily="2" charset="-78"/>
            </a:endParaRPr>
          </a:p>
        </p:txBody>
      </p:sp>
    </p:spTree>
    <p:extLst>
      <p:ext uri="{BB962C8B-B14F-4D97-AF65-F5344CB8AC3E}">
        <p14:creationId xmlns:p14="http://schemas.microsoft.com/office/powerpoint/2010/main" val="578895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517EE-238E-BEC6-2421-D1E8622EEEB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053812-430B-4EE1-093A-78B495E9038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839D9F-B1CC-259F-5183-946EE70CE41D}"/>
              </a:ext>
            </a:extLst>
          </p:cNvPr>
          <p:cNvSpPr>
            <a:spLocks noGrp="1"/>
          </p:cNvSpPr>
          <p:nvPr>
            <p:ph type="dt" sz="half" idx="10"/>
          </p:nvPr>
        </p:nvSpPr>
        <p:spPr/>
        <p:txBody>
          <a:bodyPr/>
          <a:lstStyle/>
          <a:p>
            <a:fld id="{F7C03A40-8C8E-48DA-A028-4F28692DF9A8}" type="datetimeFigureOut">
              <a:rPr lang="en-US" smtClean="0"/>
              <a:t>2/16/2025</a:t>
            </a:fld>
            <a:endParaRPr lang="en-US"/>
          </a:p>
        </p:txBody>
      </p:sp>
      <p:sp>
        <p:nvSpPr>
          <p:cNvPr id="5" name="Footer Placeholder 4">
            <a:extLst>
              <a:ext uri="{FF2B5EF4-FFF2-40B4-BE49-F238E27FC236}">
                <a16:creationId xmlns:a16="http://schemas.microsoft.com/office/drawing/2014/main" id="{1BD39761-B2DD-512C-24ED-1D1BDD3F85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B85931-DDDB-6970-B456-B08BA1845629}"/>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3410517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B6465-331A-DD4D-CB6C-236B5ABFA80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69BF00-FC40-2371-0348-D7DA155ED52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ED863BA-6296-07C6-9E19-68A370AFEAE9}"/>
              </a:ext>
            </a:extLst>
          </p:cNvPr>
          <p:cNvSpPr>
            <a:spLocks noGrp="1"/>
          </p:cNvSpPr>
          <p:nvPr>
            <p:ph type="dt" sz="half" idx="10"/>
          </p:nvPr>
        </p:nvSpPr>
        <p:spPr/>
        <p:txBody>
          <a:bodyPr/>
          <a:lstStyle/>
          <a:p>
            <a:fld id="{F7C03A40-8C8E-48DA-A028-4F28692DF9A8}" type="datetimeFigureOut">
              <a:rPr lang="en-US" smtClean="0"/>
              <a:t>2/16/2025</a:t>
            </a:fld>
            <a:endParaRPr lang="en-US"/>
          </a:p>
        </p:txBody>
      </p:sp>
      <p:sp>
        <p:nvSpPr>
          <p:cNvPr id="5" name="Footer Placeholder 4">
            <a:extLst>
              <a:ext uri="{FF2B5EF4-FFF2-40B4-BE49-F238E27FC236}">
                <a16:creationId xmlns:a16="http://schemas.microsoft.com/office/drawing/2014/main" id="{3A49841B-1329-85F5-686B-730D56ACB1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DFC01B-7A18-4D20-A638-DE1DAD0CD3CE}"/>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1088699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AA8F4-BE3A-D0E9-4C48-C2F642F71B7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4D0AAE4-2FAD-AA62-83E0-385D3D3039C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218DCB3-9385-B9E7-2C76-50878886C38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D7D400A-F8FE-AF6F-9999-4F21ACACF4A9}"/>
              </a:ext>
            </a:extLst>
          </p:cNvPr>
          <p:cNvSpPr>
            <a:spLocks noGrp="1"/>
          </p:cNvSpPr>
          <p:nvPr>
            <p:ph type="dt" sz="half" idx="10"/>
          </p:nvPr>
        </p:nvSpPr>
        <p:spPr/>
        <p:txBody>
          <a:bodyPr/>
          <a:lstStyle/>
          <a:p>
            <a:fld id="{F7C03A40-8C8E-48DA-A028-4F28692DF9A8}" type="datetimeFigureOut">
              <a:rPr lang="en-US" smtClean="0"/>
              <a:t>2/16/2025</a:t>
            </a:fld>
            <a:endParaRPr lang="en-US"/>
          </a:p>
        </p:txBody>
      </p:sp>
      <p:sp>
        <p:nvSpPr>
          <p:cNvPr id="6" name="Footer Placeholder 5">
            <a:extLst>
              <a:ext uri="{FF2B5EF4-FFF2-40B4-BE49-F238E27FC236}">
                <a16:creationId xmlns:a16="http://schemas.microsoft.com/office/drawing/2014/main" id="{7C51EF7E-211B-D6B1-B51B-2010E628EB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33AD4A-A361-9BFF-4162-C5DB73A7E3E9}"/>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3772079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C257D-2519-CEB1-56E1-8A05A6F4797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F0921D5-A80D-5B94-505C-52A93DD6925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EE86C8-6BE9-4781-8DA6-D70376DEA14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239F45D-654A-0931-E844-FC93BB6372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C0F6513-677D-7207-B148-143D8E44287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E383106-C088-1CD0-FE89-3D6A4B251321}"/>
              </a:ext>
            </a:extLst>
          </p:cNvPr>
          <p:cNvSpPr>
            <a:spLocks noGrp="1"/>
          </p:cNvSpPr>
          <p:nvPr>
            <p:ph type="dt" sz="half" idx="10"/>
          </p:nvPr>
        </p:nvSpPr>
        <p:spPr/>
        <p:txBody>
          <a:bodyPr/>
          <a:lstStyle/>
          <a:p>
            <a:fld id="{F7C03A40-8C8E-48DA-A028-4F28692DF9A8}" type="datetimeFigureOut">
              <a:rPr lang="en-US" smtClean="0"/>
              <a:t>2/16/2025</a:t>
            </a:fld>
            <a:endParaRPr lang="en-US"/>
          </a:p>
        </p:txBody>
      </p:sp>
      <p:sp>
        <p:nvSpPr>
          <p:cNvPr id="8" name="Footer Placeholder 7">
            <a:extLst>
              <a:ext uri="{FF2B5EF4-FFF2-40B4-BE49-F238E27FC236}">
                <a16:creationId xmlns:a16="http://schemas.microsoft.com/office/drawing/2014/main" id="{259200BE-2F93-4B3A-DE29-D54EAB1274D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563CB73-004D-C8EF-2FAC-E369FFD5BC8A}"/>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1102064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67AC7-FDA5-B756-F50C-920F81E8C4C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ECE3204-3180-63D8-981C-64A893C42451}"/>
              </a:ext>
            </a:extLst>
          </p:cNvPr>
          <p:cNvSpPr>
            <a:spLocks noGrp="1"/>
          </p:cNvSpPr>
          <p:nvPr>
            <p:ph type="dt" sz="half" idx="10"/>
          </p:nvPr>
        </p:nvSpPr>
        <p:spPr/>
        <p:txBody>
          <a:bodyPr/>
          <a:lstStyle/>
          <a:p>
            <a:fld id="{F7C03A40-8C8E-48DA-A028-4F28692DF9A8}" type="datetimeFigureOut">
              <a:rPr lang="en-US" smtClean="0"/>
              <a:t>2/16/2025</a:t>
            </a:fld>
            <a:endParaRPr lang="en-US"/>
          </a:p>
        </p:txBody>
      </p:sp>
      <p:sp>
        <p:nvSpPr>
          <p:cNvPr id="4" name="Footer Placeholder 3">
            <a:extLst>
              <a:ext uri="{FF2B5EF4-FFF2-40B4-BE49-F238E27FC236}">
                <a16:creationId xmlns:a16="http://schemas.microsoft.com/office/drawing/2014/main" id="{1268C956-3CA3-0E97-C442-05392CE7841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73B22AE-BB08-C78A-30CE-8C75B3A41036}"/>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3393415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0C2EA4-270D-603D-A1CF-3516F592FD41}"/>
              </a:ext>
            </a:extLst>
          </p:cNvPr>
          <p:cNvSpPr>
            <a:spLocks noGrp="1"/>
          </p:cNvSpPr>
          <p:nvPr>
            <p:ph type="dt" sz="half" idx="10"/>
          </p:nvPr>
        </p:nvSpPr>
        <p:spPr/>
        <p:txBody>
          <a:bodyPr/>
          <a:lstStyle/>
          <a:p>
            <a:fld id="{F7C03A40-8C8E-48DA-A028-4F28692DF9A8}" type="datetimeFigureOut">
              <a:rPr lang="en-US" smtClean="0"/>
              <a:t>2/16/2025</a:t>
            </a:fld>
            <a:endParaRPr lang="en-US"/>
          </a:p>
        </p:txBody>
      </p:sp>
      <p:sp>
        <p:nvSpPr>
          <p:cNvPr id="3" name="Footer Placeholder 2">
            <a:extLst>
              <a:ext uri="{FF2B5EF4-FFF2-40B4-BE49-F238E27FC236}">
                <a16:creationId xmlns:a16="http://schemas.microsoft.com/office/drawing/2014/main" id="{EBBD4883-FA13-002D-F2B8-EA61D859DD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24E7953-1E82-F8A5-48B6-3AAF48ADAA90}"/>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998543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7730D-D1F6-F411-60ED-406D30611E1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853F19B-DEB8-9E9B-05E3-48E1C54494A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45C474E-7E65-E8B1-9BC9-824899D641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02C85F3-378E-D9BB-2A7C-9B193997A6F0}"/>
              </a:ext>
            </a:extLst>
          </p:cNvPr>
          <p:cNvSpPr>
            <a:spLocks noGrp="1"/>
          </p:cNvSpPr>
          <p:nvPr>
            <p:ph type="dt" sz="half" idx="10"/>
          </p:nvPr>
        </p:nvSpPr>
        <p:spPr/>
        <p:txBody>
          <a:bodyPr/>
          <a:lstStyle/>
          <a:p>
            <a:fld id="{F7C03A40-8C8E-48DA-A028-4F28692DF9A8}" type="datetimeFigureOut">
              <a:rPr lang="en-US" smtClean="0"/>
              <a:t>2/16/2025</a:t>
            </a:fld>
            <a:endParaRPr lang="en-US"/>
          </a:p>
        </p:txBody>
      </p:sp>
      <p:sp>
        <p:nvSpPr>
          <p:cNvPr id="6" name="Footer Placeholder 5">
            <a:extLst>
              <a:ext uri="{FF2B5EF4-FFF2-40B4-BE49-F238E27FC236}">
                <a16:creationId xmlns:a16="http://schemas.microsoft.com/office/drawing/2014/main" id="{0A38770A-B1D0-DCA0-E96A-8AA25728BC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840E03-D2E7-0FFC-7535-4BEB59755C9A}"/>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36091972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1A77E-D3BC-F226-1A79-52FC03334B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FB0CC8-8465-A490-1032-A75D334DA5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13D6732-F910-20EA-903F-18FC48C0D3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02C77DC-6B35-CD50-912C-99FEDC6C2EFE}"/>
              </a:ext>
            </a:extLst>
          </p:cNvPr>
          <p:cNvSpPr>
            <a:spLocks noGrp="1"/>
          </p:cNvSpPr>
          <p:nvPr>
            <p:ph type="dt" sz="half" idx="10"/>
          </p:nvPr>
        </p:nvSpPr>
        <p:spPr/>
        <p:txBody>
          <a:bodyPr/>
          <a:lstStyle/>
          <a:p>
            <a:fld id="{F7C03A40-8C8E-48DA-A028-4F28692DF9A8}" type="datetimeFigureOut">
              <a:rPr lang="en-US" smtClean="0"/>
              <a:t>2/16/2025</a:t>
            </a:fld>
            <a:endParaRPr lang="en-US"/>
          </a:p>
        </p:txBody>
      </p:sp>
      <p:sp>
        <p:nvSpPr>
          <p:cNvPr id="6" name="Footer Placeholder 5">
            <a:extLst>
              <a:ext uri="{FF2B5EF4-FFF2-40B4-BE49-F238E27FC236}">
                <a16:creationId xmlns:a16="http://schemas.microsoft.com/office/drawing/2014/main" id="{B243B87E-410C-11F4-D7B7-7DA3A03961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4A7192-632B-7FEC-4D53-4D12261D9BBC}"/>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944622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9DA3092-E6F8-8ADC-A246-E9F2B55FC7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4F89B2E-5DDE-58F8-9E6A-B124AED27D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94D577-4399-A5D2-E327-C60B8194396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C03A40-8C8E-48DA-A028-4F28692DF9A8}" type="datetimeFigureOut">
              <a:rPr lang="en-US" smtClean="0"/>
              <a:t>2/16/2025</a:t>
            </a:fld>
            <a:endParaRPr lang="en-US"/>
          </a:p>
        </p:txBody>
      </p:sp>
      <p:sp>
        <p:nvSpPr>
          <p:cNvPr id="5" name="Footer Placeholder 4">
            <a:extLst>
              <a:ext uri="{FF2B5EF4-FFF2-40B4-BE49-F238E27FC236}">
                <a16:creationId xmlns:a16="http://schemas.microsoft.com/office/drawing/2014/main" id="{7C7C51FB-0206-B914-2228-BD0A5AD9B9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99E938F-E5B7-880A-00FF-1A3F6222D6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9B9442-846C-4535-A666-E908709E5E66}" type="slidenum">
              <a:rPr lang="en-US" smtClean="0"/>
              <a:t>‹#›</a:t>
            </a:fld>
            <a:endParaRPr lang="en-US"/>
          </a:p>
        </p:txBody>
      </p:sp>
    </p:spTree>
    <p:extLst>
      <p:ext uri="{BB962C8B-B14F-4D97-AF65-F5344CB8AC3E}">
        <p14:creationId xmlns:p14="http://schemas.microsoft.com/office/powerpoint/2010/main" val="38744807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9CA542-BA48-C7DC-2FED-4ECE1634DBCA}"/>
              </a:ext>
            </a:extLst>
          </p:cNvPr>
          <p:cNvSpPr txBox="1"/>
          <p:nvPr/>
        </p:nvSpPr>
        <p:spPr>
          <a:xfrm>
            <a:off x="2321169" y="-49735"/>
            <a:ext cx="7965830"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a:t>
            </a:r>
            <a:r>
              <a:rPr lang="fa-IR" sz="3200" b="1" dirty="0">
                <a:solidFill>
                  <a:prstClr val="black"/>
                </a:solidFill>
                <a:latin typeface="Calibri" panose="020F0502020204030204"/>
                <a:cs typeface="B Titr" panose="00000700000000000000" pitchFamily="2" charset="-78"/>
              </a:rPr>
              <a:t>چهاردهم</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3  فصل </a:t>
            </a:r>
            <a:r>
              <a:rPr lang="fa-IR" sz="3200" b="1" dirty="0">
                <a:solidFill>
                  <a:prstClr val="black"/>
                </a:solidFill>
                <a:latin typeface="Calibri" panose="020F0502020204030204"/>
                <a:cs typeface="B Titr" panose="00000700000000000000" pitchFamily="2" charset="-78"/>
              </a:rPr>
              <a:t>چهار</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دهم (سبک‌شناسی دورۀ معاصرو انقلاب اسلامی)</a:t>
            </a:r>
            <a:endParaRPr kumimoji="0" lang="fa-IR" sz="20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اول</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238353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43899-F44A-A6D9-11AE-304E5F75515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EECF1A9-A22D-2EF6-EBF7-B300DB364204}"/>
              </a:ext>
            </a:extLst>
          </p:cNvPr>
          <p:cNvSpPr txBox="1"/>
          <p:nvPr/>
        </p:nvSpPr>
        <p:spPr>
          <a:xfrm>
            <a:off x="956603" y="358929"/>
            <a:ext cx="10930596" cy="614014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سبکشناسی ادبیات معاصر تا انقلاب اسلامی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 نثر</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سطح فکری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a:t>
            </a: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1- نثر داستانی این دوره تنوع مضمون دارد؛ مانند داستان‌های اقلیمی، شهری، کودکانه، زنانه و... ؛</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2- رمان‌های تاریخی، سیاسی، علمی، فلسفی و ... نگاشته می‌شوند؛</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3- اساطیر یونانی، رومی، هندی و عبری رد پای آشکاری در داستان‌نویسی معاصر دارند؛</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4- مکتب‌های فلسفی و ادبی قرن نوزدهم و بیستم اروپا مانند رمانتیسم در ادبیات داستانی این دوره حضوری آشکار و تأثیرگذار دارند؛</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 5- از موضوعات عمدۀ داستان در این دوره می‌توان به عشق، انسان، ستیز با خرافات، آموزش و پرورش، نفت، مسائل زنان، روشنفکری، سرمایه‌داری، کارگری، سیاست، استبداد، انقلاب، جنگ و ده‌ها موضوع دیگر اشاره کرد.</a:t>
            </a:r>
          </a:p>
        </p:txBody>
      </p:sp>
    </p:spTree>
    <p:extLst>
      <p:ext uri="{BB962C8B-B14F-4D97-AF65-F5344CB8AC3E}">
        <p14:creationId xmlns:p14="http://schemas.microsoft.com/office/powerpoint/2010/main" val="40542057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1B8FC0-1FE3-CD39-EC03-123D4B1AC42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BCE76B9-8F87-B62C-0A15-1452277D33E5}"/>
              </a:ext>
            </a:extLst>
          </p:cNvPr>
          <p:cNvSpPr txBox="1"/>
          <p:nvPr/>
        </p:nvSpPr>
        <p:spPr>
          <a:xfrm>
            <a:off x="1069145" y="358929"/>
            <a:ext cx="10930596" cy="2262158"/>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سبکشناسی دورۀ انقلاب اسلامی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الف) شعر</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با توجه به زمینه‌هایی که در ادبیات انقلاب به وجود آمد و رویکردهایی که از نظر زبانی، ادبی و فکری در آن وجود داشت، مهم‌ترین ویژگی‌های سبکی شعر این دوره را می‌توان این‌گونه ذکر کرد:</a:t>
            </a:r>
          </a:p>
        </p:txBody>
      </p:sp>
    </p:spTree>
    <p:extLst>
      <p:ext uri="{BB962C8B-B14F-4D97-AF65-F5344CB8AC3E}">
        <p14:creationId xmlns:p14="http://schemas.microsoft.com/office/powerpoint/2010/main" val="10752353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85CFDF-A21C-8DCD-1E48-F0AF5F3EE2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280CB25-5A05-7CE7-BBB9-70193BCC25C8}"/>
              </a:ext>
            </a:extLst>
          </p:cNvPr>
          <p:cNvSpPr txBox="1"/>
          <p:nvPr/>
        </p:nvSpPr>
        <p:spPr>
          <a:xfrm>
            <a:off x="1069145" y="358929"/>
            <a:ext cx="10930596" cy="5909310"/>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سبکشناسی دورۀ انقلاب اسلامی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الف) شعر</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سطح زبانی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 زبان و واژگان شعری در قصاید دورة انقلاب به سبک خراسانی نزدیک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 واژگان متناسب با دین، جبهه و جنگ، شهادت، ایثار و وطن‌دوستی در شعر و نثر این دوره بیش‌تر شد؛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3- باستان‌گرایی و علاقة فراوان به استفاده از واژه‌های کهن در زبان شعر این دوره محسوس است؛ </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4-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آشنایی‌زدایی زبانی و روی‌آوردن به ترکیب‌های بدیع و بی‌سابقه یکی از مشخصه‌های دیگر شعر این دوره است که در نتیجة روی‌آوردن به مفاهیم انتزاعی حاصل شده است.</a:t>
            </a:r>
          </a:p>
        </p:txBody>
      </p:sp>
    </p:spTree>
    <p:extLst>
      <p:ext uri="{BB962C8B-B14F-4D97-AF65-F5344CB8AC3E}">
        <p14:creationId xmlns:p14="http://schemas.microsoft.com/office/powerpoint/2010/main" val="4883580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38E930-5BBB-E9AD-A455-4A6918799D6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9CAC184-6DF5-8982-9986-68F64816D88C}"/>
              </a:ext>
            </a:extLst>
          </p:cNvPr>
          <p:cNvSpPr txBox="1"/>
          <p:nvPr/>
        </p:nvSpPr>
        <p:spPr>
          <a:xfrm>
            <a:off x="1069145" y="358929"/>
            <a:ext cx="10930596" cy="5586145"/>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سبک‌شناسی دورۀ انقلاب اسلامی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الف) شعر</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سطح ادبی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a:t>
            </a: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1- در دهه‌های چهل و پنجاه، شعر نیمایی مورد توجه روشن‌فکران بود؛ اما بعد از پیروزی انقلاب، قالب‌های سنتی مورد توجه قرار گرفت و شیوة نیمایی به ویژه در میان جوانان و انقلابیون تا حدودی از رونق افتاد و قالب‌های قصیده و غزل رایج شدند؛</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2- در شعر سنتی این دوره تقلید از سبک عراقی و خراسانی و تمایل به آن‌ها زیاد است؛</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3- گرایش به خیال‌بندی، شعر برخی شاعران این دوره را گاه به شعر بیدل و صائب نزدیک کرده است؛</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4- در سال‌های نخستین، شعر این دوره از تمثیل و نمادگرایی کمتر بهره گرفته است و شاعران به صراحت بیان روی آورده‌اند؛ اما به تدریج با الهام از فرهنگ اسلامی، تمثیل و نماد در ادبیات راه پیدا کرده است.</a:t>
            </a:r>
          </a:p>
        </p:txBody>
      </p:sp>
    </p:spTree>
    <p:extLst>
      <p:ext uri="{BB962C8B-B14F-4D97-AF65-F5344CB8AC3E}">
        <p14:creationId xmlns:p14="http://schemas.microsoft.com/office/powerpoint/2010/main" val="15242638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F9AC5E-2BBD-9FD3-2A66-5CD7EED4688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442FB2D-7643-0514-0B83-D715A932DFAA}"/>
              </a:ext>
            </a:extLst>
          </p:cNvPr>
          <p:cNvSpPr txBox="1"/>
          <p:nvPr/>
        </p:nvSpPr>
        <p:spPr>
          <a:xfrm>
            <a:off x="1069145" y="358929"/>
            <a:ext cx="10930596"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سبک‌شناسی دورۀ انقلاب اسلامی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الف) شعر</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سطح فکری</a:t>
            </a:r>
          </a:p>
          <a:p>
            <a:pPr lvl="0" algn="r" rtl="1">
              <a:lnSpc>
                <a:spcPct val="200000"/>
              </a:lnSpc>
              <a:defRPr/>
            </a:pPr>
            <a:r>
              <a:rPr lang="fa-IR" sz="2400" b="1" dirty="0">
                <a:solidFill>
                  <a:prstClr val="black"/>
                </a:solidFill>
                <a:cs typeface="B Nazanin" panose="00000400000000000000" pitchFamily="2" charset="-78"/>
              </a:rPr>
              <a:t>1- در شعر این دوره شاعران به مفاهیم و مضامین اسلامی به ویژه فرهنگ عاشورایی توجه نمودند؛ </a:t>
            </a:r>
          </a:p>
          <a:p>
            <a:pPr algn="r" rtl="1">
              <a:lnSpc>
                <a:spcPct val="200000"/>
              </a:lnSpc>
              <a:defRPr/>
            </a:pPr>
            <a:r>
              <a:rPr lang="fa-IR" sz="2400" b="1" dirty="0">
                <a:solidFill>
                  <a:prstClr val="black"/>
                </a:solidFill>
                <a:cs typeface="B Nazanin" panose="00000400000000000000" pitchFamily="2" charset="-78"/>
              </a:rPr>
              <a:t>2- روح حماسه و عرفان در شعر این دوره آشکار است. در حماسه بُعد زمینی غلبه دارد و در عرفان بُعد آسمانی؛ تلفیق این دو را در غزل حماسی انقلاب می‌توان دید؛</a:t>
            </a:r>
          </a:p>
          <a:p>
            <a:pPr lvl="0" algn="r" rtl="1">
              <a:lnSpc>
                <a:spcPct val="200000"/>
              </a:lnSpc>
              <a:defRPr/>
            </a:pPr>
            <a:r>
              <a:rPr lang="fa-IR" sz="2400" b="1" dirty="0">
                <a:solidFill>
                  <a:prstClr val="black"/>
                </a:solidFill>
                <a:cs typeface="B Nazanin" panose="00000400000000000000" pitchFamily="2" charset="-78"/>
              </a:rPr>
              <a:t>3- روی‌آوردن به مفاهیم انتزاعی در شعر این دوره آشکار است؛</a:t>
            </a:r>
          </a:p>
          <a:p>
            <a:pPr lvl="0" algn="r" rtl="1">
              <a:lnSpc>
                <a:spcPct val="200000"/>
              </a:lnSpc>
              <a:defRPr/>
            </a:pPr>
            <a:r>
              <a:rPr lang="fa-IR" sz="2400" b="1" dirty="0">
                <a:solidFill>
                  <a:prstClr val="black"/>
                </a:solidFill>
                <a:cs typeface="B Nazanin" panose="00000400000000000000" pitchFamily="2" charset="-78"/>
              </a:rPr>
              <a:t> 4- فرهنگ دفاع مقدس یکی از اصلی‌ترین درونمایه‌های شعر این دوره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a:t>
            </a:r>
            <a:endPar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p:txBody>
      </p:sp>
    </p:spTree>
    <p:extLst>
      <p:ext uri="{BB962C8B-B14F-4D97-AF65-F5344CB8AC3E}">
        <p14:creationId xmlns:p14="http://schemas.microsoft.com/office/powerpoint/2010/main" val="11142959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9CA542-BA48-C7DC-2FED-4ECE1634DBCA}"/>
              </a:ext>
            </a:extLst>
          </p:cNvPr>
          <p:cNvSpPr txBox="1"/>
          <p:nvPr/>
        </p:nvSpPr>
        <p:spPr>
          <a:xfrm>
            <a:off x="2321169" y="-49735"/>
            <a:ext cx="7965830" cy="67403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a:t>
            </a:r>
            <a:r>
              <a:rPr lang="fa-IR" sz="3200" b="1" dirty="0">
                <a:solidFill>
                  <a:prstClr val="black"/>
                </a:solidFill>
                <a:latin typeface="Calibri" panose="020F0502020204030204"/>
                <a:cs typeface="B Titr" panose="00000700000000000000" pitchFamily="2" charset="-78"/>
              </a:rPr>
              <a:t>چهاردهم</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3  فصل </a:t>
            </a:r>
            <a:r>
              <a:rPr lang="fa-IR" sz="3200" b="1" dirty="0">
                <a:solidFill>
                  <a:prstClr val="black"/>
                </a:solidFill>
                <a:latin typeface="Calibri" panose="020F0502020204030204"/>
                <a:cs typeface="B Titr" panose="00000700000000000000" pitchFamily="2" charset="-78"/>
              </a:rPr>
              <a:t>چهار</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دهم (سبک‌شناسی دورۀ معاصرو انقلاب اسلامی)</a:t>
            </a:r>
            <a:endParaRPr kumimoji="0" lang="fa-IR" sz="20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a:t>
            </a:r>
            <a:r>
              <a:rPr kumimoji="0" lang="fa-IR" sz="3200" b="1" i="0" u="none" strike="noStrike" kern="1200" cap="none" spc="0" normalizeH="0" baseline="0" noProof="0" dirty="0" smtClean="0">
                <a:ln>
                  <a:noFill/>
                </a:ln>
                <a:solidFill>
                  <a:prstClr val="black"/>
                </a:solidFill>
                <a:effectLst/>
                <a:uLnTx/>
                <a:uFillTx/>
                <a:latin typeface="Calibri" panose="020F0502020204030204"/>
                <a:ea typeface="+mn-ea"/>
                <a:cs typeface="B Titr" panose="00000700000000000000" pitchFamily="2" charset="-78"/>
              </a:rPr>
              <a:t>دوم</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4493836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5F2533-91DE-AB6D-5E51-9BC7BE353D0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7592D74-B32A-ACC6-3D56-96D8B57752FB}"/>
              </a:ext>
            </a:extLst>
          </p:cNvPr>
          <p:cNvSpPr txBox="1"/>
          <p:nvPr/>
        </p:nvSpPr>
        <p:spPr>
          <a:xfrm>
            <a:off x="1069145" y="358929"/>
            <a:ext cx="10930596" cy="577081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سبکشناسی دورۀ انقلاب اسلامی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برخی از ویژگی‌های سبکی شعر این دوره را در نمونة زیر می‌یابیم:</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سراپا اگر زرد و پژمرده‌ایم 	 		ولی دل به پاییز نسپرده‌ایم</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چو گلدان خالی لب پنجره 			پر از خاطرات ترک خورده‌ایم</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اگر داغ دل بود، ما دیده‌ایم			 اگر خون دل بود، ما خورده‌ایم</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اگر دل دلیل است، آورده‌ایم 		اگر داغ شرط است، ما برده‌ایم</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اگر دشنة دشمنان، گردنیم 		اگر خنجر دوستان، گرده‌ایم</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گواه بخواهید  اینک گواه 			همین زخم‌هایی که نشمرده‌ایم!</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دل سربلند و سر سر به زیر			 از این دست عمر به سر برده‌ایم</a:t>
            </a:r>
          </a:p>
          <a:p>
            <a:pPr marL="0" marR="0" lvl="0" indent="0"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قیصرامین‌پور </a:t>
            </a:r>
          </a:p>
        </p:txBody>
      </p:sp>
    </p:spTree>
    <p:extLst>
      <p:ext uri="{BB962C8B-B14F-4D97-AF65-F5344CB8AC3E}">
        <p14:creationId xmlns:p14="http://schemas.microsoft.com/office/powerpoint/2010/main" val="4731192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4FC9C-794C-90BB-F7C7-35D56DC8ADC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2FDB5F2-3143-0869-7956-D195FDE61FEE}"/>
              </a:ext>
            </a:extLst>
          </p:cNvPr>
          <p:cNvSpPr txBox="1"/>
          <p:nvPr/>
        </p:nvSpPr>
        <p:spPr>
          <a:xfrm>
            <a:off x="1069145" y="358929"/>
            <a:ext cx="10930596" cy="5170646"/>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سبکشناسی دورۀ انقلاب اسلامی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Titr" panose="00000700000000000000" pitchFamily="2" charset="-78"/>
              </a:rPr>
              <a:t>ب) نثر</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Titr" panose="00000700000000000000" pitchFamily="2" charset="-78"/>
              </a:rPr>
              <a:t>سطح زبانی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1- زبان داستان‌ها به ویژه در زمان جنگ بیش‌تر عامیانه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 ساده‌نویسی که در دوره‌های پیش شروع شده بود، در این دوره نیز ادامه یافت؛ با انقلاب اسلامی و </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3-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وقوع جنگ تحمیلی، بسیاری از واژه‌های مربوط به فرهنگ ایثار و شهادت و مبارزه و مقاومت وارد زبان داستان این دوره شد. البته بیشتر این واژه‌ها برگرفته از فرهنگ اسلامی است.</a:t>
            </a:r>
          </a:p>
        </p:txBody>
      </p:sp>
    </p:spTree>
    <p:extLst>
      <p:ext uri="{BB962C8B-B14F-4D97-AF65-F5344CB8AC3E}">
        <p14:creationId xmlns:p14="http://schemas.microsoft.com/office/powerpoint/2010/main" val="10272741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5D9E2-C007-3F2F-5D68-127085B0C9A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9EC9FA3-EB74-AA10-54C6-4FAB2DCB1CAD}"/>
              </a:ext>
            </a:extLst>
          </p:cNvPr>
          <p:cNvSpPr txBox="1"/>
          <p:nvPr/>
        </p:nvSpPr>
        <p:spPr>
          <a:xfrm>
            <a:off x="1069145" y="358929"/>
            <a:ext cx="10930596" cy="614014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سبکشناسی دورۀ انقلاب اسلامی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 نثر</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سطح ادبی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1-</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a:t>
            </a: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از پایان دهة پنجاه تا پایان دهة شصت، گرایش به داستان‌های بلند بیشتر از داستان کوتاه است. در صورتی که قبل از انقلاب اقبال به داستان کوتاه، هم در میان مردم و هم نویسندگان وجود داشت. این روند از آغاز دهة هفتاد شکل دیگر به خود گرفت و گرایش به داستان کوتاه بیشتر شد؛</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2- در دهة نخست انقلاب، دوری از سبک‌های جدید داستان دیده می‌شود اما به تدریج به ویژه بعد از جنگ، گرایش به سبک‌های جدید داستان‌نویسی مانند جریان سیال ذهن بیشتر می‌شود و نیز در دهة هشتاد شاهد داستانک‌نویسی </a:t>
            </a:r>
            <a:r>
              <a:rPr lang="fa-IR" sz="2400" b="1" dirty="0">
                <a:solidFill>
                  <a:prstClr val="black"/>
                </a:solidFill>
                <a:latin typeface="Calibri" panose="020F0502020204030204"/>
                <a:cs typeface="B Nazanin" panose="00000400000000000000" pitchFamily="2" charset="-78"/>
              </a:rPr>
              <a:t>(</a:t>
            </a: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مینی‌مال) و مدرن‌نویسی هستیم؛</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 3- گرایش به برخی قالب‌های دیگر مانند خاطره، قطعة ادبی، سفرنامه، شرح‌حال و نوشته‌های ادبی ـ تحقیقی رایج شد.</a:t>
            </a:r>
          </a:p>
        </p:txBody>
      </p:sp>
    </p:spTree>
    <p:extLst>
      <p:ext uri="{BB962C8B-B14F-4D97-AF65-F5344CB8AC3E}">
        <p14:creationId xmlns:p14="http://schemas.microsoft.com/office/powerpoint/2010/main" val="9512501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4841C-7EC9-9A2D-8F13-1AC799F0B39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C790F2F-C1C1-75C2-88EE-30A783E44F74}"/>
              </a:ext>
            </a:extLst>
          </p:cNvPr>
          <p:cNvSpPr txBox="1"/>
          <p:nvPr/>
        </p:nvSpPr>
        <p:spPr>
          <a:xfrm>
            <a:off x="1069145" y="358929"/>
            <a:ext cx="10930596" cy="614014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سبکشناسی دورۀ انقلاب اسلامی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 نثر</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سطح فکری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 تنوع موضوع‌ها یکی از خصایص برجستة ادبیات داستانی پس از انقلاب است. دگرگونی‌های بنیادی، مانند مقاومت هشت سالة مردم در جنگ تحمیلی و استکبارستیزی، سرچشمه‌ای برای نویسندگان بعد از انقلاب شد؛</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 پس از پیروزی انقلاب، ابتدا سیاسی و در مرحلة اندیشة حاکم بر داستان‌های دهة او بعد، اجتماعی است؛</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3- از مضامین نثر این دوره می‌توان به موارد زیر اشاره کرد: بی‌توجهی به مادّیات، دعوت به اخلاقیّات، استکبارستیزی، مبارزه با بی‌عدالتی اجتماعی،استقبال از شهادت و فرهنگ ایثار و دفاع از وطن.</a:t>
            </a:r>
          </a:p>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Tree>
    <p:extLst>
      <p:ext uri="{BB962C8B-B14F-4D97-AF65-F5344CB8AC3E}">
        <p14:creationId xmlns:p14="http://schemas.microsoft.com/office/powerpoint/2010/main" val="21776108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9B2A5C9-4E66-6999-182F-0610676CF174}"/>
              </a:ext>
            </a:extLst>
          </p:cNvPr>
          <p:cNvSpPr txBox="1"/>
          <p:nvPr/>
        </p:nvSpPr>
        <p:spPr>
          <a:xfrm>
            <a:off x="1026942" y="697918"/>
            <a:ext cx="10930596" cy="5909310"/>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سبکشناسی ادبیات معاصر تا انقلاب اسلامی</a:t>
            </a:r>
          </a:p>
          <a:p>
            <a:pPr algn="r" rtl="1">
              <a:lnSpc>
                <a:spcPct val="200000"/>
              </a:lnSpc>
            </a:pPr>
            <a:r>
              <a:rPr lang="fa-IR" sz="2400" b="1" dirty="0">
                <a:cs typeface="B Titr" panose="00000700000000000000" pitchFamily="2" charset="-78"/>
              </a:rPr>
              <a:t>الف) شعر</a:t>
            </a:r>
          </a:p>
          <a:p>
            <a:pPr algn="r" rtl="1">
              <a:lnSpc>
                <a:spcPct val="200000"/>
              </a:lnSpc>
            </a:pPr>
            <a:r>
              <a:rPr lang="fa-IR" sz="2400" b="1" dirty="0">
                <a:cs typeface="B Titr" panose="00000700000000000000" pitchFamily="2" charset="-78"/>
              </a:rPr>
              <a:t>سطح زبانی</a:t>
            </a:r>
          </a:p>
          <a:p>
            <a:pPr algn="r" rtl="1">
              <a:lnSpc>
                <a:spcPct val="200000"/>
              </a:lnSpc>
            </a:pPr>
            <a:r>
              <a:rPr lang="fa-IR" sz="2400" b="1" dirty="0">
                <a:cs typeface="B Nazanin" panose="00000400000000000000" pitchFamily="2" charset="-78"/>
              </a:rPr>
              <a:t>با توجه به شرایطی که به وجود آمد و حوادثی که بر جامعه و ادبیات مؤثر واقع شد، در سطح زبانی شعر معاصر این موارد قابل بررسی هستند:</a:t>
            </a:r>
          </a:p>
          <a:p>
            <a:pPr algn="r" rtl="1">
              <a:lnSpc>
                <a:spcPct val="200000"/>
              </a:lnSpc>
            </a:pPr>
            <a:r>
              <a:rPr lang="fa-IR" sz="2400" b="1" dirty="0">
                <a:cs typeface="B Nazanin" panose="00000400000000000000" pitchFamily="2" charset="-78"/>
              </a:rPr>
              <a:t> 1- لغات و ترکیبات امروزی و جدید وارد شعر شده‌است؛</a:t>
            </a:r>
          </a:p>
          <a:p>
            <a:pPr algn="r" rtl="1">
              <a:lnSpc>
                <a:spcPct val="200000"/>
              </a:lnSpc>
            </a:pPr>
            <a:r>
              <a:rPr lang="fa-IR" sz="2400" b="1" dirty="0">
                <a:cs typeface="B Nazanin" panose="00000400000000000000" pitchFamily="2" charset="-78"/>
              </a:rPr>
              <a:t> 2- دست شاعر برای استفاده از همة واژه‌ها باز است؛</a:t>
            </a:r>
          </a:p>
          <a:p>
            <a:pPr algn="r" rtl="1">
              <a:lnSpc>
                <a:spcPct val="200000"/>
              </a:lnSpc>
            </a:pPr>
            <a:r>
              <a:rPr lang="fa-IR" sz="2400" b="1" dirty="0">
                <a:cs typeface="B Nazanin" panose="00000400000000000000" pitchFamily="2" charset="-78"/>
              </a:rPr>
              <a:t> 3- سادگی و روانی زبان شعر و جمله‌بندی‌های ساده در شعر معاصر کاملاً چشم‌گیر است.</a:t>
            </a:r>
            <a:endParaRPr lang="en-US" sz="2400" b="1" dirty="0">
              <a:cs typeface="B Nazanin" panose="00000400000000000000" pitchFamily="2" charset="-78"/>
            </a:endParaRPr>
          </a:p>
        </p:txBody>
      </p:sp>
    </p:spTree>
    <p:extLst>
      <p:ext uri="{BB962C8B-B14F-4D97-AF65-F5344CB8AC3E}">
        <p14:creationId xmlns:p14="http://schemas.microsoft.com/office/powerpoint/2010/main" val="17346371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64BCBD-E3C5-E014-DE9B-93D07F9C78F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9B33CAB-1267-24E7-1A0C-9140480B9F6B}"/>
              </a:ext>
            </a:extLst>
          </p:cNvPr>
          <p:cNvSpPr txBox="1"/>
          <p:nvPr/>
        </p:nvSpPr>
        <p:spPr>
          <a:xfrm>
            <a:off x="1069145" y="-20904"/>
            <a:ext cx="10930596"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سبکشناسی دورۀ انقلاب اسلامی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 نثر</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سطح فکری</a:t>
            </a:r>
          </a:p>
          <a:p>
            <a:pPr algn="r" rtl="1">
              <a:lnSpc>
                <a:spcPct val="200000"/>
              </a:lnSpc>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4- یکی از ویژگی‌های ادبیات داستانی معاصر تا پیش از انقلاب، غیردینی و گاه </a:t>
            </a:r>
            <a:r>
              <a:rPr lang="fa-IR" sz="2400" b="1" dirty="0">
                <a:solidFill>
                  <a:prstClr val="black"/>
                </a:solidFill>
                <a:cs typeface="B Nazanin" panose="00000400000000000000" pitchFamily="2" charset="-78"/>
              </a:rPr>
              <a:t>ضددینی‌بودن آن است. حتی گاهی در آثار غیردینی مبارزه با اصل اسلام و تعالیم آن دیده می‌شود. درحالی که در ادبیات بعد از انقلاب چهرة دین و دینداری در داستان‌ها بسیار مطلوب منعکس شد؛</a:t>
            </a:r>
          </a:p>
          <a:p>
            <a:pPr algn="r" rtl="1">
              <a:lnSpc>
                <a:spcPct val="200000"/>
              </a:lnSpc>
              <a:defRPr/>
            </a:pPr>
            <a:r>
              <a:rPr lang="fa-IR" sz="2400" b="1" dirty="0">
                <a:solidFill>
                  <a:prstClr val="black"/>
                </a:solidFill>
                <a:cs typeface="B Nazanin" panose="00000400000000000000" pitchFamily="2" charset="-78"/>
              </a:rPr>
              <a:t> 5- تفکر انسان‌گرایانه (اومانیسم) که در آثار قبل از انقلاب وجود داشت، گاهی در برخی از آثار بعد از انقلاب به گونه‌ای کمرنگ مشاهده می‌شود.</a:t>
            </a:r>
          </a:p>
          <a:p>
            <a:pPr algn="r" rtl="1">
              <a:lnSpc>
                <a:spcPct val="200000"/>
              </a:lnSpc>
              <a:defRPr/>
            </a:pPr>
            <a:endPar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p:txBody>
      </p:sp>
    </p:spTree>
    <p:extLst>
      <p:ext uri="{BB962C8B-B14F-4D97-AF65-F5344CB8AC3E}">
        <p14:creationId xmlns:p14="http://schemas.microsoft.com/office/powerpoint/2010/main" val="964048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700BBF-5B0E-2732-1166-545FBAC0DB0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024436C-1E97-BF6E-F467-8A462A7DB312}"/>
              </a:ext>
            </a:extLst>
          </p:cNvPr>
          <p:cNvSpPr txBox="1"/>
          <p:nvPr/>
        </p:nvSpPr>
        <p:spPr>
          <a:xfrm>
            <a:off x="1069145" y="7239"/>
            <a:ext cx="10930596"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سبکشناسی دورۀ انقلاب اسلامی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برخی از ویژگی‌های نثر این دوره را در متن زیر می‌یابیم: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آفتاب، چشم‌هایتان را میزد، برای همین دستتان را بر چشم‌های درشتتان که در نور آفتاب جمع شده بود، حمایل کرده بودید، دست دیگرتان را هم به هنگام صحبت کردن تکان می‌دادید، با یک سال و نیم پیش فرق زیادی نکرده بودید. جز ریش‌هایتان که پرتر و بلندتر شده بود و رنگ چهره‌تان که آفتاب خورده‌تر و تیره‌تر. لباس نظامی به تنتان برازنده بود، شکیل‌تر از همیشه که کت و شلوار می‌پوشیدید. وقتی یقینم شد که خودتانید، نزدیک بود بی‌اختیار به سویتان خیز بردارم و فریاد بزنم: آقای موسوی! من موحّدی‌ام، شاگرد شما.</a:t>
            </a:r>
          </a:p>
          <a:p>
            <a:pPr marL="0" marR="0" lvl="0" indent="0"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سید مهدی شجاعی</a:t>
            </a:r>
          </a:p>
        </p:txBody>
      </p:sp>
    </p:spTree>
    <p:extLst>
      <p:ext uri="{BB962C8B-B14F-4D97-AF65-F5344CB8AC3E}">
        <p14:creationId xmlns:p14="http://schemas.microsoft.com/office/powerpoint/2010/main" val="20052305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34363-7866-03D9-0AFC-4BC8BB5320C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7CAB287-954B-75D3-6E5F-9CFFDDD44261}"/>
              </a:ext>
            </a:extLst>
          </p:cNvPr>
          <p:cNvSpPr txBox="1"/>
          <p:nvPr/>
        </p:nvSpPr>
        <p:spPr>
          <a:xfrm>
            <a:off x="1069145" y="119783"/>
            <a:ext cx="10930596" cy="5170646"/>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1-  دو مورد از ویژگی‌های زبانی شعر معاصر (تا انقلاب اسلامی</a:t>
            </a:r>
            <a:r>
              <a:rPr lang="fa-IR" sz="2400" b="1" dirty="0">
                <a:solidFill>
                  <a:prstClr val="black"/>
                </a:solidFill>
                <a:latin typeface="Calibri" panose="020F0502020204030204"/>
                <a:cs typeface="B Nazanin" panose="00000400000000000000" pitchFamily="2" charset="-78"/>
              </a:rPr>
              <a:t>)</a:t>
            </a: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 را بنویسید.</a:t>
            </a: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 1- لغات و ترکیبات امروزی و جدید وارد شعر شده‌است؛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 2- دست شاعر برای استفاده از همة واژه‌ها باز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 3- سادگی و روانی زبان شعر و جمله‌بندی‌های ساده در شعر معاصر کاملاً چشم‌گیر است.</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p:txBody>
      </p:sp>
    </p:spTree>
    <p:extLst>
      <p:ext uri="{BB962C8B-B14F-4D97-AF65-F5344CB8AC3E}">
        <p14:creationId xmlns:p14="http://schemas.microsoft.com/office/powerpoint/2010/main" val="7769304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77FDD-1DFC-4F16-FAD5-0C19B5CFFC8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D67FD49-5BAA-E5A2-4E72-9EA314BA6893}"/>
              </a:ext>
            </a:extLst>
          </p:cNvPr>
          <p:cNvSpPr txBox="1"/>
          <p:nvPr/>
        </p:nvSpPr>
        <p:spPr>
          <a:xfrm>
            <a:off x="1069145" y="119783"/>
            <a:ext cx="10930596" cy="4431983"/>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  وضعیت حماسه و عرفان را در شعر دور انقلاب بنویسید.</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روح حماسه و عرفان در شعر این دوره آشکار است. در حماسه بُعد زمینی غلبه دارد و در عرفان بُعد آسمانی؛ تلفیق این دو را در غزل حماسی انقلاب می‌توان دید؛</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Tree>
    <p:extLst>
      <p:ext uri="{BB962C8B-B14F-4D97-AF65-F5344CB8AC3E}">
        <p14:creationId xmlns:p14="http://schemas.microsoft.com/office/powerpoint/2010/main" val="7328543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25B38-E261-338E-0CE6-E7B1313DA9A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034F0F9-8313-8F3C-F4F2-484C45C75CE5}"/>
              </a:ext>
            </a:extLst>
          </p:cNvPr>
          <p:cNvSpPr txBox="1"/>
          <p:nvPr/>
        </p:nvSpPr>
        <p:spPr>
          <a:xfrm>
            <a:off x="1069145" y="119783"/>
            <a:ext cx="10930596"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3 -  از ویژگی‌های زبانی نثر معاصر (تا انقلاب اسلامی) دو مورد را بنویسید.</a:t>
            </a: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 در نثر این دوره، شماری از واژه‌های اروپایی به زبان فارسی راه یافته‌اند؛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2- از واژه‌های عربی نسبت به گذشته کاسته شده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3- بسیاری از واژه‌ها، کنایات و اصطلاحات عامیانه وارد نثر داستانی این دوره شده‌اند؛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4- نثر داستانی در این دوره به شدت تحت تأثیر گفتار و محاورة اقشار اجتماعی ایران است؛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5- بسیاری از افعال حذف می‌شوند و ساختار نحوی جمله‌ها به هم می‌ریزد و کوتاهی جملات و فعل‌ها در کلام فراوان دیده می‌شود.</a:t>
            </a:r>
          </a:p>
        </p:txBody>
      </p:sp>
    </p:spTree>
    <p:extLst>
      <p:ext uri="{BB962C8B-B14F-4D97-AF65-F5344CB8AC3E}">
        <p14:creationId xmlns:p14="http://schemas.microsoft.com/office/powerpoint/2010/main" val="16819601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194BBB-7831-767C-8BA2-64F54306F04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1C250D2-1F79-89B1-DE4C-69351293B3F0}"/>
              </a:ext>
            </a:extLst>
          </p:cNvPr>
          <p:cNvSpPr txBox="1"/>
          <p:nvPr/>
        </p:nvSpPr>
        <p:spPr>
          <a:xfrm>
            <a:off x="1069145" y="119783"/>
            <a:ext cx="10930596"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4-  با توجّه به شعر زیر به پرسش‌ها پاسخ دهید.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پیش از تو آب معنی دریا شدن نداشت 		شب مانده بود و جرئت فردا شدن نداشت</a:t>
            </a:r>
          </a:p>
          <a:p>
            <a:pPr algn="r" rtl="1">
              <a:lnSpc>
                <a:spcPct val="200000"/>
              </a:lnSpc>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بسیار بود رود در آن برزخ کبود 			امّا</a:t>
            </a:r>
            <a:r>
              <a:rPr lang="fa-IR" sz="2400" b="1" dirty="0">
                <a:solidFill>
                  <a:prstClr val="black"/>
                </a:solidFill>
                <a:cs typeface="B Nazanin" panose="00000400000000000000" pitchFamily="2" charset="-78"/>
              </a:rPr>
              <a:t>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دریغ، زهرة دریا شدن نداشت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در آن کویر سوخته، آن خاک بی بهار		حتی علف اجازة زیبا شدن نداشت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گم بود در عمیق زمین شانة بهار			 بی تو ولی زمینة پیداشدن نداشت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دل‌ها اگرچه صاف، ولی از هراس سنگ		آیینه بود و میل تماشا شدن نداشت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چون عقده‌ای به بغض فرو بود حرف عشق 		این عقده تا همیشه سر واشدن نداشت</a:t>
            </a:r>
          </a:p>
          <a:p>
            <a:pPr rtl="1">
              <a:lnSpc>
                <a:spcPct val="200000"/>
              </a:lnSpc>
              <a:defRPr/>
            </a:pPr>
            <a:r>
              <a:rPr lang="fa-IR" sz="2400" b="1" dirty="0">
                <a:solidFill>
                  <a:prstClr val="black"/>
                </a:solidFill>
                <a:cs typeface="B Nazanin" panose="00000400000000000000" pitchFamily="2" charset="-78"/>
              </a:rPr>
              <a:t>سلمان هراتی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Tree>
    <p:extLst>
      <p:ext uri="{BB962C8B-B14F-4D97-AF65-F5344CB8AC3E}">
        <p14:creationId xmlns:p14="http://schemas.microsoft.com/office/powerpoint/2010/main" val="19550855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399D7-B761-43B9-342B-8C406F8D4E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08DD11F-4665-BD7E-2E8D-898CF489A471}"/>
              </a:ext>
            </a:extLst>
          </p:cNvPr>
          <p:cNvSpPr txBox="1"/>
          <p:nvPr/>
        </p:nvSpPr>
        <p:spPr>
          <a:xfrm>
            <a:off x="1069145" y="119783"/>
            <a:ext cx="10930596" cy="6694140"/>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 </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4-  با توجّه به شعر زیر به پرسش‌ها پاسخ دهید.</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پیش از تو آب معنی دریا شدن نداشت 		شب مانده بود و جرئت فردا شدن نداشت</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بسیار بود رود در آن برزخ کبود 			امّا دریغ، زهرة دریا شدن نداشت</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در آن کویر سوخته، آن خاک بی بهار		حتی علف اجازة زیبا شدن نداشت</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گم بود در عمیق زمین شانة بهار			 بی تو ولی زمینة پیداشدن نداشت</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دل‌ها اگرچه صاف، ولی از هراس سنگ		آیینه بود و میل تماشا شدن نداشت</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چون عقده ای به بغض فرو بود حرف عشق 		این عقده تا همیشه سر واشدن نداشت</a:t>
            </a:r>
          </a:p>
          <a:p>
            <a:pPr marL="0" marR="0" lvl="0" indent="0" algn="l"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سلمان هراتی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ویژگی‌های زبانی، ادبی و فکری شعر را بنویسید. (از هر یک دو مورد)</a:t>
            </a:r>
          </a:p>
          <a:p>
            <a:pPr algn="r" rtl="1">
              <a:lnSpc>
                <a:spcPct val="150000"/>
              </a:lnSpc>
              <a:defRPr/>
            </a:pPr>
            <a:r>
              <a:rPr lang="fa-IR" sz="2400" b="1" dirty="0">
                <a:solidFill>
                  <a:prstClr val="black"/>
                </a:solidFill>
                <a:cs typeface="B Nazanin" panose="00000400000000000000" pitchFamily="2" charset="-78"/>
              </a:rPr>
              <a:t>ب) بیت او</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ّل را تقطیع هجایی کنید و پس از تعیین وزن آن، یک اختیار شاعری زبانی و یک اختیار وزنی به کار رفته را مشخص کنید.</a:t>
            </a:r>
          </a:p>
        </p:txBody>
      </p:sp>
    </p:spTree>
    <p:extLst>
      <p:ext uri="{BB962C8B-B14F-4D97-AF65-F5344CB8AC3E}">
        <p14:creationId xmlns:p14="http://schemas.microsoft.com/office/powerpoint/2010/main" val="8765729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B8AB5-7530-F369-CEF8-9659BF8998A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1D8ED7C-21D8-98F9-B52F-7DE0EBCA1ACE}"/>
              </a:ext>
            </a:extLst>
          </p:cNvPr>
          <p:cNvSpPr txBox="1"/>
          <p:nvPr/>
        </p:nvSpPr>
        <p:spPr>
          <a:xfrm>
            <a:off x="844062" y="0"/>
            <a:ext cx="10930596" cy="5032147"/>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 </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4-  با توجّه به شعر زیر به پرسش‌ها پاسخ دهید.</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ویژگی‌های زبانی، ادبی و فکری شعر را بنویسید. (از هر یک دو مورد)</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1- زبانی: سادگی و روانی زبان شعر به سبک خراسانی و عراقی نو / آشنایی‌زدایی زبانی (عمیق زمین) / ساختن ترکیب‌های نو (برزخ کبود، اجازۀ زیباشدن..) </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2- ادبی: نمادگرایی (برزخ کبود، رود، دریا، بهار، سنگ و ... / گرایش به خیال‌بندی‌های شاعرانه(در بیشتر ابیات این ویژگی دیده‌می‌شود.))</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3- فکری: توصیف فضای خفقان پیش از انقلاب اسلامی و ستایش از امام خمینی به عنوان چهرۀ مبارز و انقلابی و رهبر انقلاب</a:t>
            </a:r>
          </a:p>
        </p:txBody>
      </p:sp>
    </p:spTree>
    <p:extLst>
      <p:ext uri="{BB962C8B-B14F-4D97-AF65-F5344CB8AC3E}">
        <p14:creationId xmlns:p14="http://schemas.microsoft.com/office/powerpoint/2010/main" val="20421014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1BE7A5-B1E0-A03D-2D90-D4A27A5AF17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FE1BBEC-5E6F-642B-D7C5-AC5E8154E41D}"/>
              </a:ext>
            </a:extLst>
          </p:cNvPr>
          <p:cNvSpPr txBox="1"/>
          <p:nvPr/>
        </p:nvSpPr>
        <p:spPr>
          <a:xfrm>
            <a:off x="844062" y="0"/>
            <a:ext cx="10930596" cy="4478149"/>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 </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4-  با توجّه به شعر زیر به پرسش‌ها پاسخ دهید.</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بیت اوّل را تقطیع هجایی کنید و پس از تعیین وزن آن، یک اختیار شاعری زبانی و یک اختیار وزنی به کار رفته را مشخص کنید.</a:t>
            </a:r>
          </a:p>
          <a:p>
            <a:pPr marL="0" marR="0" lvl="0" indent="0" algn="r" defTabSz="914400" rtl="1" eaLnBrk="1" fontAlgn="auto" latinLnBrk="0" hangingPunct="1">
              <a:lnSpc>
                <a:spcPct val="15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پیش از تو آب معنی دریا شدن نداشت 		شب مانده بود و جرئت فردا شدن نداشت</a:t>
            </a:r>
          </a:p>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Tree>
    <p:extLst>
      <p:ext uri="{BB962C8B-B14F-4D97-AF65-F5344CB8AC3E}">
        <p14:creationId xmlns:p14="http://schemas.microsoft.com/office/powerpoint/2010/main" val="42920393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27878C-198C-76AF-816C-88531D47689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1F1FD43-ED2F-5DDE-82F0-ED2EC30AF8D0}"/>
              </a:ext>
            </a:extLst>
          </p:cNvPr>
          <p:cNvSpPr txBox="1"/>
          <p:nvPr/>
        </p:nvSpPr>
        <p:spPr>
          <a:xfrm>
            <a:off x="1069145" y="119783"/>
            <a:ext cx="10930596" cy="5032147"/>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 </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5 - متن زیر را از نظر قلمرو ادبی تحلیل کنید.</a:t>
            </a:r>
          </a:p>
          <a:p>
            <a:pPr algn="r" rtl="1">
              <a:lnSpc>
                <a:spcPct val="150000"/>
              </a:lnSpc>
              <a:defRPr/>
            </a:pPr>
            <a:r>
              <a:rPr lang="fa-IR" sz="2400" b="1" dirty="0">
                <a:solidFill>
                  <a:prstClr val="black"/>
                </a:solidFill>
                <a:cs typeface="B Nazanin" panose="00000400000000000000" pitchFamily="2" charset="-78"/>
              </a:rPr>
              <a:t>این تنگ عیشی برای او (مولوی) نوعی ریاضت نفسانی بود؛ ناشی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از خسّت و خشک‌دستی نبود. از زندگی فقط به قدر ضرورت تمتّع می‌برد. بیش از قدر ضرورت را موجب دور افتادن از خط سیر روحانی خویش می‌یافت.</a:t>
            </a:r>
          </a:p>
          <a:p>
            <a:pPr rtl="1">
              <a:lnSpc>
                <a:spcPct val="150000"/>
              </a:lnSpc>
              <a:defRPr/>
            </a:pPr>
            <a:r>
              <a:rPr lang="fa-IR" sz="2400" b="1" dirty="0">
                <a:solidFill>
                  <a:prstClr val="black"/>
                </a:solidFill>
                <a:cs typeface="B Nazanin" panose="00000400000000000000" pitchFamily="2" charset="-78"/>
              </a:rPr>
              <a:t>عبدالحسین زرین‌کوب</a:t>
            </a:r>
          </a:p>
          <a:p>
            <a:pPr algn="r" rtl="1">
              <a:lnSpc>
                <a:spcPct val="150000"/>
              </a:lnSpc>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 قالب نوشته: نثر ادبی- تحقیقی</a:t>
            </a:r>
          </a:p>
          <a:p>
            <a:pPr algn="r" rtl="1">
              <a:lnSpc>
                <a:spcPct val="150000"/>
              </a:lnSpc>
              <a:defRPr/>
            </a:pPr>
            <a:r>
              <a:rPr lang="fa-IR" sz="2400" b="1" dirty="0">
                <a:solidFill>
                  <a:prstClr val="black"/>
                </a:solidFill>
                <a:latin typeface="Calibri" panose="020F0502020204030204"/>
                <a:cs typeface="B Nazanin" panose="00000400000000000000" pitchFamily="2" charset="-78"/>
              </a:rPr>
              <a:t>2- آرایه‌های ادبی: کنایه: تنگ‌عیشی: قناعت، خشک‌دستی: خسیس بودن، / استعاره: خط سیر: سیر و سلوک </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Tree>
    <p:extLst>
      <p:ext uri="{BB962C8B-B14F-4D97-AF65-F5344CB8AC3E}">
        <p14:creationId xmlns:p14="http://schemas.microsoft.com/office/powerpoint/2010/main" val="749670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E75C7-F3EC-2B82-F77F-8189EB7C890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68C24AB-FABE-DE73-FE4A-B44966DCF7D7}"/>
              </a:ext>
            </a:extLst>
          </p:cNvPr>
          <p:cNvSpPr txBox="1"/>
          <p:nvPr/>
        </p:nvSpPr>
        <p:spPr>
          <a:xfrm>
            <a:off x="1026942" y="697918"/>
            <a:ext cx="10930596" cy="3693319"/>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سبکشناسی ادبیات معاصر تا انقلاب اسلامی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الف) شعر</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سطح </a:t>
            </a:r>
            <a:r>
              <a:rPr lang="fa-IR" sz="2400" b="1" dirty="0">
                <a:solidFill>
                  <a:prstClr val="black"/>
                </a:solidFill>
                <a:latin typeface="Calibri" panose="020F0502020204030204"/>
                <a:cs typeface="B Titr" panose="00000700000000000000" pitchFamily="2" charset="-78"/>
              </a:rPr>
              <a:t>ادبی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از آنجا که شعر نو نیمایی رواج یافته و سنت‌شکنی‌ها در قالب شعر و موسیقی و قافیه مقبول طبع بسیاری قرار گرفته‌است، تغییر در قالب‌های شعری مشهود است و واحد شعر بیشتر بند است نه بیت؛</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Tree>
    <p:extLst>
      <p:ext uri="{BB962C8B-B14F-4D97-AF65-F5344CB8AC3E}">
        <p14:creationId xmlns:p14="http://schemas.microsoft.com/office/powerpoint/2010/main" val="23475607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9CA542-BA48-C7DC-2FED-4ECE1634DBCA}"/>
              </a:ext>
            </a:extLst>
          </p:cNvPr>
          <p:cNvSpPr txBox="1"/>
          <p:nvPr/>
        </p:nvSpPr>
        <p:spPr>
          <a:xfrm>
            <a:off x="2321169" y="-49735"/>
            <a:ext cx="7965830" cy="67403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a:t>
            </a:r>
            <a:r>
              <a:rPr lang="fa-IR" sz="3200" b="1" dirty="0">
                <a:solidFill>
                  <a:prstClr val="black"/>
                </a:solidFill>
                <a:latin typeface="Calibri" panose="020F0502020204030204"/>
                <a:cs typeface="B Titr" panose="00000700000000000000" pitchFamily="2" charset="-78"/>
              </a:rPr>
              <a:t>چهاردهم</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3  فصل </a:t>
            </a:r>
            <a:r>
              <a:rPr lang="fa-IR" sz="3200" b="1" dirty="0">
                <a:solidFill>
                  <a:prstClr val="black"/>
                </a:solidFill>
                <a:latin typeface="Calibri" panose="020F0502020204030204"/>
                <a:cs typeface="B Titr" panose="00000700000000000000" pitchFamily="2" charset="-78"/>
              </a:rPr>
              <a:t>چهار</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دهم (سبک‌شناسی دورۀ معاصرو انقلاب اسلامی)</a:t>
            </a:r>
            <a:endParaRPr kumimoji="0" lang="fa-IR" sz="20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a:t>
            </a:r>
            <a:r>
              <a:rPr lang="fa-IR" sz="3200" b="1" dirty="0" smtClean="0">
                <a:solidFill>
                  <a:prstClr val="black"/>
                </a:solidFill>
                <a:latin typeface="Calibri" panose="020F0502020204030204"/>
                <a:cs typeface="B Titr" panose="00000700000000000000" pitchFamily="2" charset="-78"/>
              </a:rPr>
              <a:t>سوم</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8541761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0A76F5-669D-0A98-441F-28DB9FD4762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DC50D-66EA-7A0A-DDA9-05E9462A4061}"/>
              </a:ext>
            </a:extLst>
          </p:cNvPr>
          <p:cNvSpPr txBox="1"/>
          <p:nvPr/>
        </p:nvSpPr>
        <p:spPr>
          <a:xfrm>
            <a:off x="1083212" y="316731"/>
            <a:ext cx="10930596" cy="6140142"/>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1-کدام مورد از موضوعات عمدۀ داستان در دورۀ معاصر است؟</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الف) ستیز با خرافات                       ب) باستان‌گرایی</a:t>
            </a:r>
          </a:p>
          <a:p>
            <a:pPr marL="0" marR="0" lvl="0" indent="0" algn="r" defTabSz="914400" rtl="1" eaLnBrk="1" fontAlgn="auto" latinLnBrk="0" hangingPunct="1">
              <a:lnSpc>
                <a:spcPct val="15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الف</a:t>
            </a:r>
            <a:endPar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p:txBody>
      </p:sp>
    </p:spTree>
    <p:extLst>
      <p:ext uri="{BB962C8B-B14F-4D97-AF65-F5344CB8AC3E}">
        <p14:creationId xmlns:p14="http://schemas.microsoft.com/office/powerpoint/2010/main" val="13183146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8EE5FB-3631-115F-ECEE-98CC4FA4664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4FBC9E9-B472-3AB7-B2DA-AED2E4DBB0AA}"/>
              </a:ext>
            </a:extLst>
          </p:cNvPr>
          <p:cNvSpPr txBox="1"/>
          <p:nvPr/>
        </p:nvSpPr>
        <p:spPr>
          <a:xfrm>
            <a:off x="1083212" y="316731"/>
            <a:ext cx="10930596" cy="6417141"/>
          </a:xfrm>
          <a:prstGeom prst="rect">
            <a:avLst/>
          </a:prstGeom>
          <a:noFill/>
        </p:spPr>
        <p:txBody>
          <a:bodyPr wrap="square">
            <a:spAutoFit/>
          </a:bodyPr>
          <a:lstStyle/>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2-کدام‌یک از جمله‌های مشخص‌شده دربارۀ سبک‌شناسی دورۀ انقلاب اسلامی، نادرست است؟</a:t>
            </a:r>
          </a:p>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‌در دهه‌های چهل‌ و پنجاه، شعر نیمایی مورد توجه روشنفکران بود (۱)؛ اما بعد از پیروزی انقلاب، قالب‌های سنّتی مورد توجّه قرار گرفت (۲) و شیوۀ نیمایی به‌ویژه در میان جوانان و انقلابیّون تا حدودی از رونق افتاد (۳) و قالب‌های قطعه و غزل رایج شد (۴)</a:t>
            </a:r>
          </a:p>
          <a:p>
            <a:pPr marL="0" marR="0" lvl="0" indent="0" algn="r" defTabSz="914400" rtl="1" eaLnBrk="1" fontAlgn="auto" latinLnBrk="0" hangingPunct="1">
              <a:lnSpc>
                <a:spcPct val="25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4) قصیده و غزل</a:t>
            </a:r>
          </a:p>
        </p:txBody>
      </p:sp>
    </p:spTree>
    <p:extLst>
      <p:ext uri="{BB962C8B-B14F-4D97-AF65-F5344CB8AC3E}">
        <p14:creationId xmlns:p14="http://schemas.microsoft.com/office/powerpoint/2010/main" val="29790703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E1AA8-D870-D37F-2FF9-3C3749C3F3F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D898315-7FC0-B4E5-29AE-F4D22186005C}"/>
              </a:ext>
            </a:extLst>
          </p:cNvPr>
          <p:cNvSpPr txBox="1"/>
          <p:nvPr/>
        </p:nvSpPr>
        <p:spPr>
          <a:xfrm>
            <a:off x="1083212" y="316731"/>
            <a:ext cx="10930596" cy="6417141"/>
          </a:xfrm>
          <a:prstGeom prst="rect">
            <a:avLst/>
          </a:prstGeom>
          <a:noFill/>
        </p:spPr>
        <p:txBody>
          <a:bodyPr wrap="square">
            <a:spAutoFit/>
          </a:bodyPr>
          <a:lstStyle/>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3-جای خالی را با واژۀ مناسب کامل کنید.</a:t>
            </a:r>
          </a:p>
          <a:p>
            <a:pPr marL="342900" marR="0" lvl="0" indent="-342900" algn="r" defTabSz="914400" rtl="1" eaLnBrk="1" fontAlgn="auto" latinLnBrk="0" hangingPunct="1">
              <a:lnSpc>
                <a:spcPct val="250000"/>
              </a:lnSpc>
              <a:spcBef>
                <a:spcPts val="0"/>
              </a:spcBef>
              <a:spcAft>
                <a:spcPts val="0"/>
              </a:spcAft>
              <a:buClrTx/>
              <a:buSzTx/>
              <a:buFontTx/>
              <a:buChar char="-"/>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معشوق در ادبیات معاصر مانند دوره‌های آغازین شعر فارسی .................. است.</a:t>
            </a:r>
          </a:p>
          <a:p>
            <a:pPr marL="342900" marR="0" lvl="0" indent="-342900" algn="r" defTabSz="914400" rtl="1" eaLnBrk="1" fontAlgn="auto" latinLnBrk="0" hangingPunct="1">
              <a:lnSpc>
                <a:spcPct val="250000"/>
              </a:lnSpc>
              <a:spcBef>
                <a:spcPts val="0"/>
              </a:spcBef>
              <a:spcAft>
                <a:spcPts val="0"/>
              </a:spcAft>
              <a:buClrTx/>
              <a:buSzTx/>
              <a:buFontTx/>
              <a:buChar char="-"/>
              <a:tabLst/>
              <a:defRPr/>
            </a:pPr>
            <a:endParaRPr lang="fa-IR" sz="2400" b="1" dirty="0">
              <a:solidFill>
                <a:prstClr val="black"/>
              </a:solidFill>
              <a:latin typeface="Calibri" panose="020F0502020204030204"/>
              <a:cs typeface="B Nazanin" panose="00000400000000000000" pitchFamily="2" charset="-78"/>
            </a:endParaRPr>
          </a:p>
          <a:p>
            <a:pPr marL="342900" marR="0" lvl="0" indent="-342900" algn="r" defTabSz="914400" rtl="1" eaLnBrk="1" fontAlgn="auto" latinLnBrk="0" hangingPunct="1">
              <a:lnSpc>
                <a:spcPct val="250000"/>
              </a:lnSpc>
              <a:spcBef>
                <a:spcPts val="0"/>
              </a:spcBef>
              <a:spcAft>
                <a:spcPts val="0"/>
              </a:spcAft>
              <a:buClrTx/>
              <a:buSzTx/>
              <a:buFontTx/>
              <a:buChar char="-"/>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342900" marR="0" lvl="0" indent="-342900" algn="r" defTabSz="914400" rtl="1" eaLnBrk="1" fontAlgn="auto" latinLnBrk="0" hangingPunct="1">
              <a:lnSpc>
                <a:spcPct val="250000"/>
              </a:lnSpc>
              <a:spcBef>
                <a:spcPts val="0"/>
              </a:spcBef>
              <a:spcAft>
                <a:spcPts val="0"/>
              </a:spcAft>
              <a:buClrTx/>
              <a:buSzTx/>
              <a:buFontTx/>
              <a:buChar char="-"/>
              <a:tabLst/>
              <a:defRPr/>
            </a:pPr>
            <a:endParaRPr lang="fa-IR" sz="2400" b="1" dirty="0">
              <a:solidFill>
                <a:prstClr val="black"/>
              </a:solidFill>
              <a:latin typeface="Calibri" panose="020F0502020204030204"/>
              <a:cs typeface="B Nazanin" panose="00000400000000000000" pitchFamily="2" charset="-78"/>
            </a:endParaRPr>
          </a:p>
          <a:p>
            <a:pPr marL="342900" marR="0" lvl="0" indent="-342900" algn="r" defTabSz="914400" rtl="1" eaLnBrk="1" fontAlgn="auto" latinLnBrk="0" hangingPunct="1">
              <a:lnSpc>
                <a:spcPct val="250000"/>
              </a:lnSpc>
              <a:spcBef>
                <a:spcPts val="0"/>
              </a:spcBef>
              <a:spcAft>
                <a:spcPts val="0"/>
              </a:spcAft>
              <a:buClrTx/>
              <a:buSzTx/>
              <a:buFontTx/>
              <a:buChar char="-"/>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زمینی</a:t>
            </a:r>
          </a:p>
        </p:txBody>
      </p:sp>
    </p:spTree>
    <p:extLst>
      <p:ext uri="{BB962C8B-B14F-4D97-AF65-F5344CB8AC3E}">
        <p14:creationId xmlns:p14="http://schemas.microsoft.com/office/powerpoint/2010/main" val="13596063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833252-1D09-2475-A9E7-77FF919745A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E1E9ED2-BB8B-EEB7-1D90-D07862E266D4}"/>
              </a:ext>
            </a:extLst>
          </p:cNvPr>
          <p:cNvSpPr txBox="1"/>
          <p:nvPr/>
        </p:nvSpPr>
        <p:spPr>
          <a:xfrm>
            <a:off x="942535" y="316731"/>
            <a:ext cx="11071273" cy="6417141"/>
          </a:xfrm>
          <a:prstGeom prst="rect">
            <a:avLst/>
          </a:prstGeom>
          <a:noFill/>
        </p:spPr>
        <p:txBody>
          <a:bodyPr wrap="square">
            <a:spAutoFit/>
          </a:bodyPr>
          <a:lstStyle/>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4-هریک از عبارات زیر بیانگر کدام‌یک از سطوح (زبانی، ادبی و فکری) دورۀ معاصر و ادبیات انقلاب اسلامی است؟</a:t>
            </a:r>
          </a:p>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مخاطب شعر، عامّۀ مردم هستند. </a:t>
            </a:r>
          </a:p>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توصیف پدیده‌ها و شخصیّت‌ها در نثر این دوره عینی، کوتاه، بیرونی و مشخص است.</a:t>
            </a:r>
          </a:p>
          <a:p>
            <a:pPr marL="0" marR="0" lvl="0" indent="0" algn="r" defTabSz="914400" rtl="1" eaLnBrk="1" fontAlgn="auto" latinLnBrk="0" hangingPunct="1">
              <a:lnSpc>
                <a:spcPct val="25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فکری	ب) ادبی</a:t>
            </a:r>
          </a:p>
        </p:txBody>
      </p:sp>
    </p:spTree>
    <p:extLst>
      <p:ext uri="{BB962C8B-B14F-4D97-AF65-F5344CB8AC3E}">
        <p14:creationId xmlns:p14="http://schemas.microsoft.com/office/powerpoint/2010/main" val="34813039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C80381-D0D5-2DF9-1FAC-EB90294C458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840C7BF-2452-8F3C-308C-6A08A1DA95F4}"/>
              </a:ext>
            </a:extLst>
          </p:cNvPr>
          <p:cNvSpPr txBox="1"/>
          <p:nvPr/>
        </p:nvSpPr>
        <p:spPr>
          <a:xfrm>
            <a:off x="942535" y="316731"/>
            <a:ext cx="11071273" cy="6417141"/>
          </a:xfrm>
          <a:prstGeom prst="rect">
            <a:avLst/>
          </a:prstGeom>
          <a:noFill/>
        </p:spPr>
        <p:txBody>
          <a:bodyPr wrap="square">
            <a:spAutoFit/>
          </a:bodyPr>
          <a:lstStyle/>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5-گرایش به کدام‌یک از موارد داخل کمانک، ویژگی مشترک شعر دورۀ انقلاب و شعر بیدل است؟</a:t>
            </a:r>
          </a:p>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(گرایش به خیال‌‌بندی - گرایش به حماسه)</a:t>
            </a:r>
          </a:p>
          <a:p>
            <a:pPr marL="0" marR="0" lvl="0" indent="0" algn="r" defTabSz="914400" rtl="1" eaLnBrk="1" fontAlgn="auto" latinLnBrk="0" hangingPunct="1">
              <a:lnSpc>
                <a:spcPct val="25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5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5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گرایش به خیال‌بندی</a:t>
            </a:r>
          </a:p>
        </p:txBody>
      </p:sp>
    </p:spTree>
    <p:extLst>
      <p:ext uri="{BB962C8B-B14F-4D97-AF65-F5344CB8AC3E}">
        <p14:creationId xmlns:p14="http://schemas.microsoft.com/office/powerpoint/2010/main" val="39845462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C70852-4D5C-B443-0A89-E4E754E0DE5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B25D82C-E7EB-539F-3413-D83DBC5E267F}"/>
              </a:ext>
            </a:extLst>
          </p:cNvPr>
          <p:cNvSpPr txBox="1"/>
          <p:nvPr/>
        </p:nvSpPr>
        <p:spPr>
          <a:xfrm>
            <a:off x="942535" y="316731"/>
            <a:ext cx="11071273" cy="6417141"/>
          </a:xfrm>
          <a:prstGeom prst="rect">
            <a:avLst/>
          </a:prstGeom>
          <a:noFill/>
        </p:spPr>
        <p:txBody>
          <a:bodyPr wrap="square">
            <a:spAutoFit/>
          </a:bodyPr>
          <a:lstStyle/>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7-«آشنایی‌زدایی و روی‌ آوردن به ترکیب‌های بدیع و بی‌‌سابقه یکی از مشخصه‌های زبانی شعر دورۀ انقلاب‌ اسلامی است که در نتیجۀ روی آوردن شاعران به  ..................  حاصل شده است.»</a:t>
            </a:r>
          </a:p>
          <a:p>
            <a:pPr marL="0" marR="0" lvl="0" indent="0" algn="r" defTabSz="914400" rtl="1" eaLnBrk="1" fontAlgn="auto" latinLnBrk="0" hangingPunct="1">
              <a:lnSpc>
                <a:spcPct val="25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5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5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مفاهیم انتزاعی</a:t>
            </a:r>
          </a:p>
        </p:txBody>
      </p:sp>
    </p:spTree>
    <p:extLst>
      <p:ext uri="{BB962C8B-B14F-4D97-AF65-F5344CB8AC3E}">
        <p14:creationId xmlns:p14="http://schemas.microsoft.com/office/powerpoint/2010/main" val="38440322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009EC-D623-617D-4B58-11DBEF17FA3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EC655FE-2791-6E72-0BF7-DAFB8292CC31}"/>
              </a:ext>
            </a:extLst>
          </p:cNvPr>
          <p:cNvSpPr txBox="1"/>
          <p:nvPr/>
        </p:nvSpPr>
        <p:spPr>
          <a:xfrm>
            <a:off x="787791" y="316731"/>
            <a:ext cx="11226017" cy="4570482"/>
          </a:xfrm>
          <a:prstGeom prst="rect">
            <a:avLst/>
          </a:prstGeom>
          <a:noFill/>
        </p:spPr>
        <p:txBody>
          <a:bodyPr wrap="square">
            <a:spAutoFit/>
          </a:bodyPr>
          <a:lstStyle/>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8-چرا در ادبیات معاصر تا انقلاب اسلامی، واحد شعر بیشتر «بند» است نه «بیت»؟</a:t>
            </a:r>
          </a:p>
          <a:p>
            <a:pPr marL="0" marR="0" lvl="0" indent="0" algn="r" defTabSz="914400" rtl="1" eaLnBrk="1" fontAlgn="auto" latinLnBrk="0" hangingPunct="1">
              <a:lnSpc>
                <a:spcPct val="25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5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زیرا شعر نیمایی رواج یافت و سنت‌شکنی‌ها در قالب شعر و موسیقی و قافیه، مقبول طبع بسیاری قرار گرفت.</a:t>
            </a:r>
          </a:p>
        </p:txBody>
      </p:sp>
    </p:spTree>
    <p:extLst>
      <p:ext uri="{BB962C8B-B14F-4D97-AF65-F5344CB8AC3E}">
        <p14:creationId xmlns:p14="http://schemas.microsoft.com/office/powerpoint/2010/main" val="36649674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ABB06-8C42-6285-8358-4F8771C1205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5D33B52-03E7-3965-74C2-5DF3EF205612}"/>
              </a:ext>
            </a:extLst>
          </p:cNvPr>
          <p:cNvSpPr txBox="1"/>
          <p:nvPr/>
        </p:nvSpPr>
        <p:spPr>
          <a:xfrm>
            <a:off x="787791" y="316731"/>
            <a:ext cx="11226017" cy="5909310"/>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9-همۀ گزینه‌ها «سطح ادبی» شعر انقلاب اسلامی را نشان می‌دهد؛ به‌جز گزینۀ ..................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در این دوره قالب‌های سنتی مورد توجّه قرار گرفت و شیوۀ نیمایی به‌ویژه در میان جوانان تا حدودی از رونق افتاد.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روح حماسه و عرفان در شعر این دوره آشکار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ج) در سال‌های نخستین، شعر این دوره از تمثیل و نماد‌گرایی، کمتر بهره گرفته‌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د) گرایش به خیال‌بندی، شعر برخی شاعران این دوره را گاه به شعر بیدل و صائب نزدیک کرده‌ است.</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ب)</a:t>
            </a:r>
          </a:p>
        </p:txBody>
      </p:sp>
    </p:spTree>
    <p:extLst>
      <p:ext uri="{BB962C8B-B14F-4D97-AF65-F5344CB8AC3E}">
        <p14:creationId xmlns:p14="http://schemas.microsoft.com/office/powerpoint/2010/main" val="18261637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A86B1-F499-F939-82E9-32A2722AEDA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F0801D5-044F-8E25-4169-5F34673E958A}"/>
              </a:ext>
            </a:extLst>
          </p:cNvPr>
          <p:cNvSpPr txBox="1"/>
          <p:nvPr/>
        </p:nvSpPr>
        <p:spPr>
          <a:xfrm>
            <a:off x="787791" y="316731"/>
            <a:ext cx="1122601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10-همۀ گزینه‌ها، «سطح ادبی» شعر ادبیات معاصر را نشان می‌دهد؛ به‌جز گزینۀ ..................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علاوه‌بر قالب‌های سنّتی، قالب نیمایی و سپید پر‌کاربرد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صور خیال، جدید و نو هستند و تکرار تصاویر شاعران دوره‌های قبل نیستند.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ج) گرایش به نماد در تصاویر شعری بیشتر می‌شود.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د) معشوق در ادبیات معاصر مانند دوره‌های آغازین شعر فارسی زمینی است.</a:t>
            </a: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د) </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Tree>
    <p:extLst>
      <p:ext uri="{BB962C8B-B14F-4D97-AF65-F5344CB8AC3E}">
        <p14:creationId xmlns:p14="http://schemas.microsoft.com/office/powerpoint/2010/main" val="3222873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75EDA-E700-E034-8B71-50CF7902D04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86FF39D-09A3-80CC-F8E9-F383E1EADDDE}"/>
              </a:ext>
            </a:extLst>
          </p:cNvPr>
          <p:cNvSpPr txBox="1"/>
          <p:nvPr/>
        </p:nvSpPr>
        <p:spPr>
          <a:xfrm>
            <a:off x="1026942" y="472832"/>
            <a:ext cx="10930596" cy="4431983"/>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سبکشناسی ادبیات معاصر تا انقلاب اسلامی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الف) شعر</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سطح ادبی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4- صور خیال، جدید و نو هستند و تکرار تصاویر شاعران دوره‌های قبل نیستند؛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5- گرایش به نماد در تصاویر شعری بیشتر می‌شود؛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6- انتخاب وزن، متناسب با لحن طبیعی گفتار و زبان شعر است.</a:t>
            </a:r>
          </a:p>
        </p:txBody>
      </p:sp>
    </p:spTree>
    <p:extLst>
      <p:ext uri="{BB962C8B-B14F-4D97-AF65-F5344CB8AC3E}">
        <p14:creationId xmlns:p14="http://schemas.microsoft.com/office/powerpoint/2010/main" val="32433101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91BA5-3EB5-3466-52EB-62C8F854EAA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078953D-63A3-D87E-91AC-91088DCA6DC5}"/>
              </a:ext>
            </a:extLst>
          </p:cNvPr>
          <p:cNvSpPr txBox="1"/>
          <p:nvPr/>
        </p:nvSpPr>
        <p:spPr>
          <a:xfrm>
            <a:off x="787791" y="105711"/>
            <a:ext cx="1122601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11-دو مورد از ویژگی‌های فکری متن زیر را بنویسید.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 مینی‌بوس با سرعت نه‌چندان زیاد پیش می‌رفت. نگاه کردم به مناظر اطراف جاده، بعد از هفتاد و پنج روز زندانی بودن، حس فراموش‌نشدنی در من ایجاد می‌کرد. کاش می‌شد گوشه‌ای بایستیم. این آرزو هنوز در دلم بود که ناگهان صدایی مثل شلیک گلوله بلند شد و مینی‌بوس افتاد به تکان‌های شدید. لاستیکش ترکیده بود. راننده و محافظان مسلح برای تعویض لاستیک پیاده شدند. عراقی‌ها مجبور شدند همانجا لاستیک را پنچر‌گیری کنند.»</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1- شرح مقاومت هشت سالۀ مردم در جنگ تحمیلی. 2- اندیشه حاکم بر داستان اجتماعی است. استقبال از شهادت ، فرهنگ ایثار و دفاع از وطن</a:t>
            </a:r>
          </a:p>
        </p:txBody>
      </p:sp>
    </p:spTree>
    <p:extLst>
      <p:ext uri="{BB962C8B-B14F-4D97-AF65-F5344CB8AC3E}">
        <p14:creationId xmlns:p14="http://schemas.microsoft.com/office/powerpoint/2010/main" val="33415314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423D9A-F2CE-611A-CA89-4B6A296AF65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67395DB-F5D4-D4AF-EE24-031B619E7832}"/>
              </a:ext>
            </a:extLst>
          </p:cNvPr>
          <p:cNvSpPr txBox="1"/>
          <p:nvPr/>
        </p:nvSpPr>
        <p:spPr>
          <a:xfrm>
            <a:off x="787791" y="105711"/>
            <a:ext cx="1122601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12-همۀ گزینه‌ها «سطح فکری» نثر ادبیات معاصر را نشان می‌دهد، به‌جز گزینۀ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نثر این دوره تنوع مضمونی دارد.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گونه‌های نثر مصنوع و فنی، جایگاهی ندارند.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ج) مکتب‌های فلسفی و ادبی قرن نوزده و بیستم اروپا در ادبیات داستانی این دوره حضوری آشکار و تأثیرگذار دارند.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د) رمان‌های تاریخی، سیاسی، علمی، فلسفی و ... نگاشته می‌شوند</a:t>
            </a: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a:t>
            </a:r>
          </a:p>
        </p:txBody>
      </p:sp>
    </p:spTree>
    <p:extLst>
      <p:ext uri="{BB962C8B-B14F-4D97-AF65-F5344CB8AC3E}">
        <p14:creationId xmlns:p14="http://schemas.microsoft.com/office/powerpoint/2010/main" val="27256071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FFB282-62A0-23A2-3631-27D3CDB2446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4050821-10FE-6884-B9C2-27FDE65C2329}"/>
              </a:ext>
            </a:extLst>
          </p:cNvPr>
          <p:cNvSpPr txBox="1"/>
          <p:nvPr/>
        </p:nvSpPr>
        <p:spPr>
          <a:xfrm>
            <a:off x="787791" y="105711"/>
            <a:ext cx="1122601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13-کدام‌یک از واژه‌های داخل کمانک درست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معشوق در ادبیات معاصر مانند دوره‌های آغازین شعر فارسی (زمینی - آسمانی)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باستان‌گرایی و علاقۀ فراوان به استفاده از واژه‌های (کهن - نو) در زبان شعر دورۀ انقلاب اسلامی، محسوس است.</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زمینی		ب) کهن</a:t>
            </a:r>
          </a:p>
        </p:txBody>
      </p:sp>
    </p:spTree>
    <p:extLst>
      <p:ext uri="{BB962C8B-B14F-4D97-AF65-F5344CB8AC3E}">
        <p14:creationId xmlns:p14="http://schemas.microsoft.com/office/powerpoint/2010/main" val="9144763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755F6-DF36-5DD3-2454-E3AA04FD215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B0F6983-4E07-F46B-6F79-9D05398629E2}"/>
              </a:ext>
            </a:extLst>
          </p:cNvPr>
          <p:cNvSpPr txBox="1"/>
          <p:nvPr/>
        </p:nvSpPr>
        <p:spPr>
          <a:xfrm>
            <a:off x="787791" y="105711"/>
            <a:ext cx="1122601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14-با توجه به متن زیر، عبارت‌های آمده، مربوط به کدام «ویژگی نثر دورۀ انقلاب اسلامی»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«آفتاب، چشم‌هایتان را می‌زد، برای همین دستتان را بر چشم‌های درشتتان که در نور آفتاب جمع شده بود، حمایل کرده بودید، دست دیگرتان را هم به هنگام صحبت کردن تکان می‌دادید، با یک سال و نیم پیش فرق زیادی نکرده بودید. جز ریش‌هایتان که پُرتر و بلندتر شده بود و رنگ چهره‌تان که آفتاب خورده‌تر و تیره‌تر. لباس نظامی به تنتان برازنده بود، شکیل‌تر از همیشه که کت‌و‌شلوار می‌پوشیدید.»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ساده‌نویسی که در دوره‌های پیش شروع شده بود، در این دوره نیز ادامه یافت.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گرایش به برخی قالب‌های دیگر مانند خاطره، قطعۀ ادبی، سفرنامه، شرح حال رایج شد.</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الف) زبانی		ب) ادبی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Tree>
    <p:extLst>
      <p:ext uri="{BB962C8B-B14F-4D97-AF65-F5344CB8AC3E}">
        <p14:creationId xmlns:p14="http://schemas.microsoft.com/office/powerpoint/2010/main" val="33356088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13BF9B-A1A1-8367-212E-5D37847528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0E034DF-234E-A731-47F4-DFE4172823AC}"/>
              </a:ext>
            </a:extLst>
          </p:cNvPr>
          <p:cNvSpPr txBox="1"/>
          <p:nvPr/>
        </p:nvSpPr>
        <p:spPr>
          <a:xfrm>
            <a:off x="787791" y="105711"/>
            <a:ext cx="1122601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15-کدام‌یک از جملات زیر درست و کدام نادرست است؟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در دهۀ نخست انقلاب، دوری از سبک‌های جدید داستان دیده می‌شود.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روح عرفان و حماسه در شعر دورۀ بازگشت و بیداری آشکار است. </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پ)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زبان و واژگان شعری در قصاید دورۀ انقلاب به سبک خراسانی نزدیک است.</a:t>
            </a: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درست		ب) نادرست		پ) درست</a:t>
            </a:r>
          </a:p>
        </p:txBody>
      </p:sp>
    </p:spTree>
    <p:extLst>
      <p:ext uri="{BB962C8B-B14F-4D97-AF65-F5344CB8AC3E}">
        <p14:creationId xmlns:p14="http://schemas.microsoft.com/office/powerpoint/2010/main" val="41956947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4AD9E-E8E6-EF23-9C08-1C34E716105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A20677D-091F-9C07-6769-0799F5418691}"/>
              </a:ext>
            </a:extLst>
          </p:cNvPr>
          <p:cNvSpPr txBox="1"/>
          <p:nvPr/>
        </p:nvSpPr>
        <p:spPr>
          <a:xfrm>
            <a:off x="787791" y="105711"/>
            <a:ext cx="1122601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16-هر‌یک از موارد زیر مربوط به کدام ویژگی (زبانی ــ ادبی ــ فکری) شعر «ادبیات دورۀ معاصر تا انقلاب اسلامی»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جمله‌بندی‌های ساده در شعر معاصر کاملاً چشم‌گیر است.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مدح و ذم و هجو در شعر این دوره بسیار کم است.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 گرایش به «نماد» در تصاویر شعری بیشتر می‌شود</a:t>
            </a: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الف) زبانی	ب) فکری	پ) ادبی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Tree>
    <p:extLst>
      <p:ext uri="{BB962C8B-B14F-4D97-AF65-F5344CB8AC3E}">
        <p14:creationId xmlns:p14="http://schemas.microsoft.com/office/powerpoint/2010/main" val="25538718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6084A-CEA6-2B4C-5E16-CE1721748FD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60B9693-A4DF-E66A-9B68-AC48DBF1AD63}"/>
              </a:ext>
            </a:extLst>
          </p:cNvPr>
          <p:cNvSpPr txBox="1"/>
          <p:nvPr/>
        </p:nvSpPr>
        <p:spPr>
          <a:xfrm>
            <a:off x="787791" y="105711"/>
            <a:ext cx="11226017" cy="5909310"/>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17-ابیات زیر سرودۀ «پروین اعتصامی» است، به پرسش‌های مربوط به آن پاسخ دهید.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محتسب مستی به ره دید و گریبانش گرفت 	</a:t>
            </a:r>
            <a:r>
              <a:rPr lang="fa-IR" sz="2400" b="1" dirty="0">
                <a:solidFill>
                  <a:prstClr val="black"/>
                </a:solidFill>
                <a:latin typeface="Calibri" panose="020F0502020204030204"/>
                <a:cs typeface="B Nazanin" panose="00000400000000000000" pitchFamily="2" charset="-78"/>
              </a:rPr>
              <a:t>/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مست گفت: «ای دوست، این پیراهن است افسار نیست»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گفت:«از بهر غَرامت، جامه‌ات بیرون کُنم 	 /  گفت: «پوسیده است، جز نقشی ز پود و تار نیست.»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به این شیوۀ گفت‌و‌گو میان دو انسان .................. می‌گویند.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مصراع گفت: «پوسیده است، جز نقشی ز پود و تار نیست» به چه موضوعی تأکید دارد؟</a:t>
            </a: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مناظره		ب) فقر</a:t>
            </a:r>
          </a:p>
        </p:txBody>
      </p:sp>
    </p:spTree>
    <p:extLst>
      <p:ext uri="{BB962C8B-B14F-4D97-AF65-F5344CB8AC3E}">
        <p14:creationId xmlns:p14="http://schemas.microsoft.com/office/powerpoint/2010/main" val="36430231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56C59-2D28-C8A7-46D5-21FCC572774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4D1DCAA-8BE1-B7B8-FF2C-B068C148C8EB}"/>
              </a:ext>
            </a:extLst>
          </p:cNvPr>
          <p:cNvSpPr txBox="1"/>
          <p:nvPr/>
        </p:nvSpPr>
        <p:spPr>
          <a:xfrm>
            <a:off x="787791" y="105711"/>
            <a:ext cx="1122601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18-درستی و نادرستی عبارت‌های زیر را مشخص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در نثر دورۀ انقلاب اسلامی، گرایش برخی قالب‌ها مانند خاطره، قطعۀ ادبی و سفرنامه از رواج افتاد.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ابهام در شعر معاصر پسندیده است و معنی‌گریزی از ویژگی‌های شعر این دوره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 تفکر «اومانیسم» که در آثار قبل از انقلاب وجود داشت، گاهی در برخی از آثار بعد از انقلاب به‌گونه‌ای کم‌رنگ مشاهده می‌شود.</a:t>
            </a: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الف) نادرست		ب) درست		پ) درست</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Tree>
    <p:extLst>
      <p:ext uri="{BB962C8B-B14F-4D97-AF65-F5344CB8AC3E}">
        <p14:creationId xmlns:p14="http://schemas.microsoft.com/office/powerpoint/2010/main" val="3677062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2C4CC7-EDB1-8BE2-7037-F5DDE60FE9F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F7DBB27-1E07-3A71-7CCF-6BCF10539F1F}"/>
              </a:ext>
            </a:extLst>
          </p:cNvPr>
          <p:cNvSpPr txBox="1"/>
          <p:nvPr/>
        </p:nvSpPr>
        <p:spPr>
          <a:xfrm>
            <a:off x="787791" y="105711"/>
            <a:ext cx="1122601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19-هریک از جمله‌های زیر، مربوط به کدام‌یک از ویژگی‌های (فکری - ادبی) است؟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در نثر دورۀ معاصر، سبک‌های متفاوتی در داستان‌نویسی بر اساس «نام نویسنده» وجود دارد.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تلفیق حماسه و عرفان را در غزل حماسی انقلاب می‌توان دید.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 شعر دورۀ انقلاب اسلامی بهره‌گیری کمتری از تمثیل دارد و شاعران به صراحت بیان روی آوردند.</a:t>
            </a: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ادبی	ب) فکری	پ) ادبی</a:t>
            </a:r>
          </a:p>
        </p:txBody>
      </p:sp>
    </p:spTree>
    <p:extLst>
      <p:ext uri="{BB962C8B-B14F-4D97-AF65-F5344CB8AC3E}">
        <p14:creationId xmlns:p14="http://schemas.microsoft.com/office/powerpoint/2010/main" val="24259777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D73B7-5DE2-123E-6855-CC3D5DE23AE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C9A4578-5214-FC8B-36DA-621BF82123C4}"/>
              </a:ext>
            </a:extLst>
          </p:cNvPr>
          <p:cNvSpPr txBox="1"/>
          <p:nvPr/>
        </p:nvSpPr>
        <p:spPr>
          <a:xfrm>
            <a:off x="787791" y="105711"/>
            <a:ext cx="1122601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20-پاسخ مناسب را از داخل کمانک انتخاب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ابهام در شعر معاصر پسندیده است و (معنی‌آفرینی - معنی‌گریزی) از ویژگی‌های شعر این دوره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گرایش به (خیال‌بندی - واقع‌گرایی) شعر برخی شاعران دورۀ انقلاب اسلامی را گاه به شعر بیدل و صائب نزدیک کرده است.</a:t>
            </a: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معنی‌گریزی		ب) خیال‌بندی</a:t>
            </a:r>
          </a:p>
        </p:txBody>
      </p:sp>
    </p:spTree>
    <p:extLst>
      <p:ext uri="{BB962C8B-B14F-4D97-AF65-F5344CB8AC3E}">
        <p14:creationId xmlns:p14="http://schemas.microsoft.com/office/powerpoint/2010/main" val="3944021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8B42F-D6B7-19BF-8DE8-D6CA589019B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B6297E8-A54C-1468-5CBE-2220193B46CB}"/>
              </a:ext>
            </a:extLst>
          </p:cNvPr>
          <p:cNvSpPr txBox="1"/>
          <p:nvPr/>
        </p:nvSpPr>
        <p:spPr>
          <a:xfrm>
            <a:off x="1026942" y="289953"/>
            <a:ext cx="10930596" cy="5909310"/>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سبکشناسی ادبیات معاصر تا انقلاب اسلامی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الف) شعر</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سطح ادبی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 آرایه‌های بیانی و بدیعی به صورت طبیعی وارد شعر می‌شود؛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2- علاوه بر قالب‌های سنتی، قالب نیمایی و سپید پرکاربرد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توجّه: در اشعار نو تساوی طولی مصراع‌ها رعایت نمی‌شود و مصراع‌ها از نظر تعداد پایه‌های آوایی هم‌اندازه نیستند؛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3- ابهام در شعر معاصر پسندیده است و معنی گریزی، از ویژگی‌های شعر این دوره است؛</a:t>
            </a:r>
          </a:p>
        </p:txBody>
      </p:sp>
    </p:spTree>
    <p:extLst>
      <p:ext uri="{BB962C8B-B14F-4D97-AF65-F5344CB8AC3E}">
        <p14:creationId xmlns:p14="http://schemas.microsoft.com/office/powerpoint/2010/main" val="19577733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08E594-A22C-CF33-C7C2-4FAEC090EA8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52FD22C-5BA6-7CD2-12E5-C2A6338F4901}"/>
              </a:ext>
            </a:extLst>
          </p:cNvPr>
          <p:cNvSpPr txBox="1"/>
          <p:nvPr/>
        </p:nvSpPr>
        <p:spPr>
          <a:xfrm>
            <a:off x="562705" y="178624"/>
            <a:ext cx="11516751" cy="6694140"/>
          </a:xfrm>
          <a:prstGeom prst="rect">
            <a:avLst/>
          </a:prstGeom>
          <a:noFill/>
        </p:spPr>
        <p:txBody>
          <a:bodyPr wrap="square">
            <a:sp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21-با توجّه به رباعی زیر ـ که از سروده‌های شاعران دورۀ انقلاب اسلامی است ـ به پرسش‌ها پاسخ دهید.</a:t>
            </a:r>
          </a:p>
          <a:p>
            <a:pPr algn="r" rtl="1">
              <a:lnSpc>
                <a:spcPct val="150000"/>
              </a:lnSpc>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«کس چون تو طریق </a:t>
            </a:r>
            <a:r>
              <a:rPr lang="fa-IR" sz="2400" b="1" dirty="0">
                <a:solidFill>
                  <a:prstClr val="black"/>
                </a:solidFill>
                <a:cs typeface="B Nazanin" panose="00000400000000000000" pitchFamily="2" charset="-78"/>
              </a:rPr>
              <a:t>پاک‌بازی نگرفت		با زخم نشان سرافرازی نگرفت</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زین پیش دلاورا، کسی چون تو، شگفت!	 	حیثیّت مرگ را به بازی نگرفت»</a:t>
            </a: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الف)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دو مورد از ویژگی‌های فکر شعر را بنویسید.</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سطح ادبی سروده را، با ذکر دو ویژگی آن، بررسی کنید.</a:t>
            </a:r>
          </a:p>
          <a:p>
            <a:pPr marL="0" marR="0" lvl="0" indent="0" algn="r" defTabSz="914400" rtl="1" eaLnBrk="1" fontAlgn="auto" latinLnBrk="0" hangingPunct="1">
              <a:lnSpc>
                <a:spcPct val="15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پاسخ:</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آشکار بودن روح حماسه و عرفان. روی آوردن به مفاهیم انتزاعی. فرهنگ دفاع مقدّس.</a:t>
            </a: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استفاده از قالب سنّتی رباعی. گرایش به خیال‌بندی‌های شاعرانه به سبک بیدل و صائب. کاربرد آرایه‌های ادبی نظیر «تشخیص (حیثیت داشتن مرگ)، مراعات نظیر (زخم و مرگ) و اغراق (حیثیت مرگ را به بازی گرفتن)».</a:t>
            </a:r>
          </a:p>
        </p:txBody>
      </p:sp>
    </p:spTree>
    <p:extLst>
      <p:ext uri="{BB962C8B-B14F-4D97-AF65-F5344CB8AC3E}">
        <p14:creationId xmlns:p14="http://schemas.microsoft.com/office/powerpoint/2010/main" val="34908843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51668B-3FE1-A7B8-0640-F1E14B66643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4BB2F1A-FA7B-49A8-BF78-AB3CEEACBC02}"/>
              </a:ext>
            </a:extLst>
          </p:cNvPr>
          <p:cNvSpPr txBox="1"/>
          <p:nvPr/>
        </p:nvSpPr>
        <p:spPr>
          <a:xfrm>
            <a:off x="633047" y="105715"/>
            <a:ext cx="11380762"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22-درستی یا نادرستی عبارت‌ زیر را مشخّص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توصیف پدیده‌ها و شخصیّت‌ها در نثر دورۀ معاصر تا انقلاب اسلامی عینی، کوتاه، بیرونی و مشخّص است.</a:t>
            </a: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درست</a:t>
            </a:r>
          </a:p>
        </p:txBody>
      </p:sp>
    </p:spTree>
    <p:extLst>
      <p:ext uri="{BB962C8B-B14F-4D97-AF65-F5344CB8AC3E}">
        <p14:creationId xmlns:p14="http://schemas.microsoft.com/office/powerpoint/2010/main" val="25644659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78F6D-EEAD-E323-AF78-F643F3349D8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3F688B5-CE84-178A-03A7-D631833492F2}"/>
              </a:ext>
            </a:extLst>
          </p:cNvPr>
          <p:cNvSpPr txBox="1"/>
          <p:nvPr/>
        </p:nvSpPr>
        <p:spPr>
          <a:xfrm>
            <a:off x="811238" y="1818139"/>
            <a:ext cx="11380762" cy="2462213"/>
          </a:xfrm>
          <a:prstGeom prst="rect">
            <a:avLst/>
          </a:prstGeom>
          <a:noFill/>
        </p:spPr>
        <p:txBody>
          <a:bodyPr wrap="square">
            <a:spAutoFit/>
          </a:bodyPr>
          <a:lstStyle/>
          <a:p>
            <a:pPr marL="0" marR="0" lvl="0" indent="0" algn="ctr" defTabSz="914400" rtl="1" eaLnBrk="1" fontAlgn="auto" latinLnBrk="0" hangingPunct="1">
              <a:lnSpc>
                <a:spcPct val="200000"/>
              </a:lnSpc>
              <a:spcBef>
                <a:spcPts val="0"/>
              </a:spcBef>
              <a:spcAft>
                <a:spcPts val="0"/>
              </a:spcAft>
              <a:buClrTx/>
              <a:buSzTx/>
              <a:buFontTx/>
              <a:buNone/>
              <a:tabLst/>
              <a:defRPr/>
            </a:pPr>
            <a:r>
              <a:rPr kumimoji="0" lang="fa-IR" sz="88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شاد و پیروز باشید</a:t>
            </a:r>
            <a:endParaRPr kumimoji="0" lang="fa-IR" sz="88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Tree>
    <p:extLst>
      <p:ext uri="{BB962C8B-B14F-4D97-AF65-F5344CB8AC3E}">
        <p14:creationId xmlns:p14="http://schemas.microsoft.com/office/powerpoint/2010/main" val="1873504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CF73B-F534-D959-7383-2F2F4AFF89D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72A23B4-D3FE-2F14-3ED9-E18AE076A114}"/>
              </a:ext>
            </a:extLst>
          </p:cNvPr>
          <p:cNvSpPr txBox="1"/>
          <p:nvPr/>
        </p:nvSpPr>
        <p:spPr>
          <a:xfrm>
            <a:off x="1026942" y="289953"/>
            <a:ext cx="10930596"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سبکشناسی ادبیات معاصر تا انقلاب اسلامی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الف) شعر</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سطح </a:t>
            </a:r>
            <a:r>
              <a:rPr lang="fa-IR" sz="2400" b="1" dirty="0">
                <a:solidFill>
                  <a:prstClr val="black"/>
                </a:solidFill>
                <a:latin typeface="Calibri" panose="020F0502020204030204"/>
                <a:cs typeface="B Titr" panose="00000700000000000000" pitchFamily="2" charset="-78"/>
              </a:rPr>
              <a:t>فکری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تغییرات فضای سیاسی و اجتماعی جامعه و تحولاتی که در ایران به وقوع پیوسته بود، در حوزة فکری شعر معاصر مسائل تازه‌ای را به وجود آوردند که مهم‌ترین آن‌ها عبارتند از:</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1- معشوق در ادبیات معاصر مانند دوره‌های آغازین شعر فارسی زمینی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2- مخاطب شعر عامة مردم، هستند؛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3- تفکر شاعر بیش‌تر زمینی و پیرامون امور دنیوی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a:t>
            </a:r>
          </a:p>
        </p:txBody>
      </p:sp>
    </p:spTree>
    <p:extLst>
      <p:ext uri="{BB962C8B-B14F-4D97-AF65-F5344CB8AC3E}">
        <p14:creationId xmlns:p14="http://schemas.microsoft.com/office/powerpoint/2010/main" val="32839820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B04B31-2516-67D7-929D-5051578CE04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83CC08D-780E-8846-C5A5-D042CE0C7CCA}"/>
              </a:ext>
            </a:extLst>
          </p:cNvPr>
          <p:cNvSpPr txBox="1"/>
          <p:nvPr/>
        </p:nvSpPr>
        <p:spPr>
          <a:xfrm>
            <a:off x="1026942" y="121137"/>
            <a:ext cx="10930596"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سبکشناسی ادبیات معاصر تا انقلاب اسلامی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الف) شعر</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سطح فکری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تغییرات فضای سیاسی و اجتماعی جامعه و تحولاتی که در ایران به وقوع پیوسته بود، در حوزة فکری شعر معاصر مسائل تازه‌ای را به وجود آوردند که مهم‌ترین آن‌ها عبارتند از:</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4- موضوع شعر محدود نیست و بسیار تنوع دارد و شاعر برای انتخاب موضوع آزاد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5- مفاهیم خصوصی، سیاسی و اجتماعی بسیار مورد توجه شاعران قرار گرفته‌اند؛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6- لحن شاعر صمیمانه و متواضعانه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7- مدح و ذم و هجو در شعر این دوره بسیار کم است.؛</a:t>
            </a:r>
          </a:p>
        </p:txBody>
      </p:sp>
    </p:spTree>
    <p:extLst>
      <p:ext uri="{BB962C8B-B14F-4D97-AF65-F5344CB8AC3E}">
        <p14:creationId xmlns:p14="http://schemas.microsoft.com/office/powerpoint/2010/main" val="3913667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B11BCC-E6E2-CFD3-EBA7-23A33FED75C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2628463-36CB-18F9-BFCD-CAF760353FE8}"/>
              </a:ext>
            </a:extLst>
          </p:cNvPr>
          <p:cNvSpPr txBox="1"/>
          <p:nvPr/>
        </p:nvSpPr>
        <p:spPr>
          <a:xfrm>
            <a:off x="1026942" y="121137"/>
            <a:ext cx="10930596"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سبکشناسی ادبیات معاصر تا انقلاب اسلامی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 نثر</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سطح زبانی</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1- </a:t>
            </a: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در نثر این دوره، شماری از واژه‌های اروپایی به زبان فارسی راه یافته‌اند؛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 2- از واژه‌های عربی نسبت به گذشته کاسته شده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 3- بسیاری از واژه‌ها، کنایات و اصطلاحات عامیانه وارد نثر داستانی این دوره شده‌اند؛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 4- نثر داستانی در این دوره به شدت تحت تأثیر گفتار و محاورة اقشار اجتماعی ایران است؛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 5- بسیاری از افعال حذف می‌شوند و ساختار نحوی جمله‌ها به هم می‌ریزد و کوتاهی جملات و فعل‌ها در کلام فراوان دیده می‌شود.</a:t>
            </a:r>
          </a:p>
        </p:txBody>
      </p:sp>
    </p:spTree>
    <p:extLst>
      <p:ext uri="{BB962C8B-B14F-4D97-AF65-F5344CB8AC3E}">
        <p14:creationId xmlns:p14="http://schemas.microsoft.com/office/powerpoint/2010/main" val="14476173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B22723-CE15-1E09-DB94-A3ABF860901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4A9B107-E15E-7D91-77E3-29D6950CB9DD}"/>
              </a:ext>
            </a:extLst>
          </p:cNvPr>
          <p:cNvSpPr txBox="1"/>
          <p:nvPr/>
        </p:nvSpPr>
        <p:spPr>
          <a:xfrm>
            <a:off x="1041010" y="105013"/>
            <a:ext cx="10930596"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سبکشناسی ادبیات معاصر تا انقلاب اسلامی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 نثر</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سطح ادبی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1- در این دوره گونه‌های نثر فنی و مصنوع جایگاهی ندارند؛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2- توصیف پدیده‌ها و شخصیت‌ها در نثر این دوره عینی، کوتاه، بیرونی و مشخص است؛</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3</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قالب‌ها و ساختار داستانی متنوع و گوناگون است؛ سفرنامه، خاطره، داستان کوتاه و بلند،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4- نثر تحقیقی و دانشگاهی، رمان، نمایشنامه و ... مورد توجه نویسندگان معاصر قرار گرفته‌است؛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5-  در نثر این دوره سبک‌های متفاوتی در داستان‌نویسی وجود دارد؛ برای نمونه بر اساس نام نویسنده: سبک جمال‌زاده، سبک آل احمد، سبک هدایت و سبک دولت‌آبادی.</a:t>
            </a:r>
          </a:p>
        </p:txBody>
      </p:sp>
    </p:spTree>
    <p:extLst>
      <p:ext uri="{BB962C8B-B14F-4D97-AF65-F5344CB8AC3E}">
        <p14:creationId xmlns:p14="http://schemas.microsoft.com/office/powerpoint/2010/main" val="3673377736"/>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2721</TotalTime>
  <Words>3643</Words>
  <Application>Microsoft Office PowerPoint</Application>
  <PresentationFormat>Widescreen</PresentationFormat>
  <Paragraphs>383</Paragraphs>
  <Slides>52</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52</vt:i4>
      </vt:variant>
    </vt:vector>
  </HeadingPairs>
  <TitlesOfParts>
    <vt:vector size="58" baseType="lpstr">
      <vt:lpstr>Arial</vt:lpstr>
      <vt:lpstr>B Nazanin</vt:lpstr>
      <vt:lpstr>B Titr</vt:lpstr>
      <vt:lpstr>Calibri</vt:lpstr>
      <vt:lpstr>Calibri Light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dc:creator>
  <cp:lastModifiedBy>studio aviny1</cp:lastModifiedBy>
  <cp:revision>13</cp:revision>
  <dcterms:created xsi:type="dcterms:W3CDTF">2025-02-13T11:58:05Z</dcterms:created>
  <dcterms:modified xsi:type="dcterms:W3CDTF">2025-02-16T16:48:29Z</dcterms:modified>
</cp:coreProperties>
</file>