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436" r:id="rId3"/>
    <p:sldId id="386" r:id="rId4"/>
    <p:sldId id="387" r:id="rId5"/>
    <p:sldId id="388" r:id="rId6"/>
    <p:sldId id="389" r:id="rId7"/>
    <p:sldId id="391" r:id="rId8"/>
    <p:sldId id="390" r:id="rId9"/>
    <p:sldId id="392" r:id="rId10"/>
    <p:sldId id="393" r:id="rId11"/>
    <p:sldId id="394" r:id="rId12"/>
    <p:sldId id="395" r:id="rId13"/>
    <p:sldId id="396" r:id="rId14"/>
    <p:sldId id="397" r:id="rId15"/>
    <p:sldId id="398" r:id="rId16"/>
    <p:sldId id="399" r:id="rId17"/>
    <p:sldId id="400" r:id="rId18"/>
    <p:sldId id="466" r:id="rId19"/>
    <p:sldId id="401" r:id="rId20"/>
    <p:sldId id="402" r:id="rId21"/>
    <p:sldId id="403" r:id="rId22"/>
    <p:sldId id="404" r:id="rId23"/>
    <p:sldId id="405" r:id="rId24"/>
    <p:sldId id="406" r:id="rId25"/>
    <p:sldId id="407" r:id="rId26"/>
    <p:sldId id="408" r:id="rId27"/>
    <p:sldId id="409" r:id="rId28"/>
    <p:sldId id="410" r:id="rId29"/>
    <p:sldId id="411" r:id="rId30"/>
    <p:sldId id="412" r:id="rId31"/>
    <p:sldId id="413" r:id="rId32"/>
    <p:sldId id="414" r:id="rId33"/>
    <p:sldId id="415" r:id="rId34"/>
    <p:sldId id="416" r:id="rId35"/>
    <p:sldId id="417" r:id="rId36"/>
    <p:sldId id="418" r:id="rId37"/>
    <p:sldId id="419" r:id="rId38"/>
    <p:sldId id="420" r:id="rId39"/>
    <p:sldId id="421" r:id="rId40"/>
    <p:sldId id="422" r:id="rId41"/>
    <p:sldId id="423" r:id="rId42"/>
    <p:sldId id="424" r:id="rId43"/>
    <p:sldId id="425" r:id="rId44"/>
    <p:sldId id="426" r:id="rId45"/>
    <p:sldId id="427" r:id="rId46"/>
    <p:sldId id="428" r:id="rId47"/>
    <p:sldId id="429" r:id="rId48"/>
    <p:sldId id="430" r:id="rId49"/>
    <p:sldId id="431" r:id="rId50"/>
    <p:sldId id="432" r:id="rId51"/>
    <p:sldId id="433" r:id="rId52"/>
    <p:sldId id="434" r:id="rId53"/>
    <p:sldId id="435" r:id="rId54"/>
    <p:sldId id="437" r:id="rId55"/>
    <p:sldId id="438" r:id="rId56"/>
    <p:sldId id="439" r:id="rId57"/>
    <p:sldId id="440" r:id="rId58"/>
    <p:sldId id="445" r:id="rId59"/>
    <p:sldId id="447" r:id="rId60"/>
    <p:sldId id="448" r:id="rId61"/>
    <p:sldId id="441" r:id="rId62"/>
    <p:sldId id="449" r:id="rId63"/>
    <p:sldId id="442" r:id="rId64"/>
    <p:sldId id="450" r:id="rId65"/>
    <p:sldId id="443" r:id="rId66"/>
    <p:sldId id="451" r:id="rId67"/>
    <p:sldId id="444" r:id="rId68"/>
    <p:sldId id="452" r:id="rId69"/>
    <p:sldId id="453" r:id="rId70"/>
    <p:sldId id="454" r:id="rId71"/>
    <p:sldId id="455" r:id="rId72"/>
    <p:sldId id="456" r:id="rId73"/>
    <p:sldId id="464" r:id="rId74"/>
    <p:sldId id="457" r:id="rId75"/>
    <p:sldId id="465" r:id="rId76"/>
    <p:sldId id="458" r:id="rId77"/>
    <p:sldId id="459" r:id="rId78"/>
    <p:sldId id="460" r:id="rId79"/>
    <p:sldId id="461" r:id="rId80"/>
    <p:sldId id="462" r:id="rId81"/>
    <p:sldId id="463" r:id="rId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107" d="100"/>
          <a:sy n="107" d="100"/>
        </p:scale>
        <p:origin x="750"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4DCD0-D298-8A6F-8220-C8CD76A24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B5D1FAF-0867-E0B1-B3ED-862810E22B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5A4466-5768-3EB4-CF5A-749A0D792440}"/>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E63D4D4D-F866-B9F1-FD96-D67C937F30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F84525-2FFA-473F-66A8-EBF0AA063D1B}"/>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612979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F3E2-1D02-7061-3B78-437461A0068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2F0EE1-61E2-3F26-6D57-2343970026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04A8FE-6169-37F5-42FE-5C5CDB792983}"/>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01D92539-E3C5-3E9D-D4F7-6FCD408357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24C613-3851-73A7-E23D-02C010FA9935}"/>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886465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243640-81AA-B6AE-8E61-227989054BB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816DAF-415C-7D6F-F3DB-BB0FB9B7FB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A69A4-AE62-D184-64BE-BAB94C063BEF}"/>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5B126A1B-4119-FB07-D44D-DA6D655AE1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329457-6752-5537-4AE3-8F2164394BA5}"/>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3276961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60" y="-112541"/>
            <a:ext cx="11612880" cy="685800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70339"/>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3</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547258" y="-118570"/>
            <a:ext cx="5354763" cy="488348"/>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400" dirty="0">
                <a:solidFill>
                  <a:srgbClr val="FFFF00"/>
                </a:solidFill>
                <a:cs typeface="B Titr" panose="00000700000000000000" pitchFamily="2" charset="-78"/>
              </a:rPr>
              <a:t>درس هفتم: تاریخ ادبیات قرن چهاردهم(دورۀ معاصر و انقلاب اسلامی)</a:t>
            </a: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2950697"/>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400" dirty="0">
                <a:solidFill>
                  <a:srgbClr val="FFFF00"/>
                </a:solidFill>
                <a:cs typeface="B Titr" panose="00000700000000000000" pitchFamily="2" charset="-78"/>
              </a:rPr>
              <a:t>دوازدهم انسانی</a:t>
            </a:r>
            <a:endParaRPr lang="en-US" sz="1400"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032709"/>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902619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17EE-238E-BEC6-2421-D1E8622EEE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053812-430B-4EE1-093A-78B495E903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839D9F-B1CC-259F-5183-946EE70CE41D}"/>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1BD39761-B2DD-512C-24ED-1D1BDD3F85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B85931-DDDB-6970-B456-B08BA1845629}"/>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461023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B6465-331A-DD4D-CB6C-236B5ABFA8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69BF00-FC40-2371-0348-D7DA155ED5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ED863BA-6296-07C6-9E19-68A370AFEAE9}"/>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3A49841B-1329-85F5-686B-730D56ACB1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DFC01B-7A18-4D20-A638-DE1DAD0CD3CE}"/>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645984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AA8F4-BE3A-D0E9-4C48-C2F642F71B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D0AAE4-2FAD-AA62-83E0-385D3D3039C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18DCB3-9385-B9E7-2C76-50878886C38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D7D400A-F8FE-AF6F-9999-4F21ACACF4A9}"/>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6" name="Footer Placeholder 5">
            <a:extLst>
              <a:ext uri="{FF2B5EF4-FFF2-40B4-BE49-F238E27FC236}">
                <a16:creationId xmlns:a16="http://schemas.microsoft.com/office/drawing/2014/main" id="{7C51EF7E-211B-D6B1-B51B-2010E628EB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33AD4A-A361-9BFF-4162-C5DB73A7E3E9}"/>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3192724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C257D-2519-CEB1-56E1-8A05A6F4797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0921D5-A80D-5B94-505C-52A93DD692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E86C8-6BE9-4781-8DA6-D70376DEA1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239F45D-654A-0931-E844-FC93BB6372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C0F6513-677D-7207-B148-143D8E4428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383106-C088-1CD0-FE89-3D6A4B251321}"/>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8" name="Footer Placeholder 7">
            <a:extLst>
              <a:ext uri="{FF2B5EF4-FFF2-40B4-BE49-F238E27FC236}">
                <a16:creationId xmlns:a16="http://schemas.microsoft.com/office/drawing/2014/main" id="{259200BE-2F93-4B3A-DE29-D54EAB1274D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563CB73-004D-C8EF-2FAC-E369FFD5BC8A}"/>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520642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67AC7-FDA5-B756-F50C-920F81E8C4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CE3204-3180-63D8-981C-64A893C42451}"/>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4" name="Footer Placeholder 3">
            <a:extLst>
              <a:ext uri="{FF2B5EF4-FFF2-40B4-BE49-F238E27FC236}">
                <a16:creationId xmlns:a16="http://schemas.microsoft.com/office/drawing/2014/main" id="{1268C956-3CA3-0E97-C442-05392CE7841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3B22AE-BB08-C78A-30CE-8C75B3A41036}"/>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328941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0C2EA4-270D-603D-A1CF-3516F592FD41}"/>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3" name="Footer Placeholder 2">
            <a:extLst>
              <a:ext uri="{FF2B5EF4-FFF2-40B4-BE49-F238E27FC236}">
                <a16:creationId xmlns:a16="http://schemas.microsoft.com/office/drawing/2014/main" id="{EBBD4883-FA13-002D-F2B8-EA61D859DD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4E7953-1E82-F8A5-48B6-3AAF48ADAA90}"/>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629775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7730D-D1F6-F411-60ED-406D30611E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853F19B-DEB8-9E9B-05E3-48E1C54494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5C474E-7E65-E8B1-9BC9-824899D64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2C85F3-378E-D9BB-2A7C-9B193997A6F0}"/>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6" name="Footer Placeholder 5">
            <a:extLst>
              <a:ext uri="{FF2B5EF4-FFF2-40B4-BE49-F238E27FC236}">
                <a16:creationId xmlns:a16="http://schemas.microsoft.com/office/drawing/2014/main" id="{0A38770A-B1D0-DCA0-E96A-8AA25728BC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840E03-D2E7-0FFC-7535-4BEB59755C9A}"/>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977226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1A77E-D3BC-F226-1A79-52FC03334B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FB0CC8-8465-A490-1032-A75D334DA5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3D6732-F910-20EA-903F-18FC48C0D3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2C77DC-6B35-CD50-912C-99FEDC6C2EFE}"/>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6" name="Footer Placeholder 5">
            <a:extLst>
              <a:ext uri="{FF2B5EF4-FFF2-40B4-BE49-F238E27FC236}">
                <a16:creationId xmlns:a16="http://schemas.microsoft.com/office/drawing/2014/main" id="{B243B87E-410C-11F4-D7B7-7DA3A03961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4A7192-632B-7FEC-4D53-4D12261D9BBC}"/>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375712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DA3092-E6F8-8ADC-A246-E9F2B55FC7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F89B2E-5DDE-58F8-9E6A-B124AED27D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94D577-4399-A5D2-E327-C60B819439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7C7C51FB-0206-B914-2228-BD0A5AD9B9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99E938F-E5B7-880A-00FF-1A3F6222D6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9B9442-846C-4535-A666-E908709E5E66}" type="slidenum">
              <a:rPr lang="en-US" smtClean="0"/>
              <a:t>‹#›</a:t>
            </a:fld>
            <a:endParaRPr lang="en-US"/>
          </a:p>
        </p:txBody>
      </p:sp>
    </p:spTree>
    <p:extLst>
      <p:ext uri="{BB962C8B-B14F-4D97-AF65-F5344CB8AC3E}">
        <p14:creationId xmlns:p14="http://schemas.microsoft.com/office/powerpoint/2010/main" val="34623380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2321169" y="-49735"/>
            <a:ext cx="7965830"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د</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(دوازدهم)، فصل </a:t>
            </a:r>
            <a:r>
              <a:rPr lang="fa-IR" sz="3200" b="1" dirty="0">
                <a:solidFill>
                  <a:prstClr val="black"/>
                </a:solidFill>
                <a:latin typeface="Calibri" panose="020F0502020204030204"/>
                <a:cs typeface="B Titr" panose="00000700000000000000" pitchFamily="2" charset="-78"/>
              </a:rPr>
              <a:t>چهار</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هفتم</a:t>
            </a: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(تاریخ ادبیات قرن چهاردهم، دورۀ معاصر و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2302251-CA18-EDB8-F538-DEEA898A0294}"/>
              </a:ext>
            </a:extLst>
          </p:cNvPr>
          <p:cNvSpPr txBox="1"/>
          <p:nvPr/>
        </p:nvSpPr>
        <p:spPr>
          <a:xfrm>
            <a:off x="998805" y="112421"/>
            <a:ext cx="10761785" cy="10110460"/>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شعر دورۀ معاصر ( چند تن از این شاعران معاصر)</a:t>
            </a:r>
          </a:p>
          <a:p>
            <a:pPr algn="r" rtl="1">
              <a:lnSpc>
                <a:spcPct val="250000"/>
              </a:lnSpc>
            </a:pPr>
            <a:r>
              <a:rPr lang="fa-IR" sz="2400" b="1" dirty="0">
                <a:cs typeface="B Nazanin" panose="00000400000000000000" pitchFamily="2" charset="-78"/>
              </a:rPr>
              <a:t>1-  پروین اعتصامی</a:t>
            </a:r>
          </a:p>
          <a:p>
            <a:pPr algn="r" rtl="1">
              <a:lnSpc>
                <a:spcPct val="250000"/>
              </a:lnSpc>
            </a:pPr>
            <a:r>
              <a:rPr lang="fa-IR" sz="2400" b="1" dirty="0">
                <a:cs typeface="B Nazanin" panose="00000400000000000000" pitchFamily="2" charset="-78"/>
              </a:rPr>
              <a:t> رخشندۀ اعتصامی معروف به پروین، بانوی مشهور شعر فارسی است و در خانواده‌ای اهل شعر و ادب پا به عرصة هستی گذاشت. پدرش، یوسف اعتصام الملک آشتیانی، از فضلای زمان بود و در تربیت اخلاقی و ادبی وی نقش بسزایی داشت. پروین در قصیده به سبک ناصر خسرو به روانی و لطافت سعدی شعر می‌سراید.</a:t>
            </a:r>
          </a:p>
          <a:p>
            <a:pPr algn="r" rtl="1">
              <a:lnSpc>
                <a:spcPct val="250000"/>
              </a:lnSpc>
            </a:pPr>
            <a:r>
              <a:rPr lang="fa-IR" sz="2400" b="1" dirty="0">
                <a:cs typeface="B Nazanin" panose="00000400000000000000" pitchFamily="2" charset="-78"/>
              </a:rPr>
              <a:t> اوج سخن پروین در قطعات اوست که در آنها به شیو انوری و سنایی توجه دارد. برخی از اشعار او به صورت مناظره میان دو انسان، جاندار یا شیء است. آنچه شعر پروین را از دیگران متمایز میکند، شکل تصرف وی در مضامین و کیفیت ارائة آنهاست. او به همراه انعکاس اوضاع نامطلوب سیاسی ـ اجتماعی، </a:t>
            </a:r>
          </a:p>
          <a:p>
            <a:pPr algn="r" rtl="1">
              <a:lnSpc>
                <a:spcPct val="250000"/>
              </a:lnSpc>
            </a:pPr>
            <a:r>
              <a:rPr lang="fa-IR" sz="2400" b="1" dirty="0">
                <a:cs typeface="B Nazanin" panose="00000400000000000000" pitchFamily="2" charset="-78"/>
              </a:rPr>
              <a:t>به مضامین اخلاقی و پند و اندرز نیز روی می‌آورد.</a:t>
            </a:r>
          </a:p>
        </p:txBody>
      </p:sp>
    </p:spTree>
    <p:extLst>
      <p:ext uri="{BB962C8B-B14F-4D97-AF65-F5344CB8AC3E}">
        <p14:creationId xmlns:p14="http://schemas.microsoft.com/office/powerpoint/2010/main" val="16844970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4705771-8D8D-7ADB-18DB-DB1D06C8E98B}"/>
              </a:ext>
            </a:extLst>
          </p:cNvPr>
          <p:cNvSpPr txBox="1"/>
          <p:nvPr/>
        </p:nvSpPr>
        <p:spPr>
          <a:xfrm>
            <a:off x="998805" y="112421"/>
            <a:ext cx="10761785" cy="5032147"/>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شعر دورۀ معاصر ( چند تن از این شاعران معاصر)</a:t>
            </a:r>
          </a:p>
          <a:p>
            <a:pPr algn="r" rtl="1">
              <a:lnSpc>
                <a:spcPct val="150000"/>
              </a:lnSpc>
            </a:pPr>
            <a:r>
              <a:rPr lang="fa-IR" sz="2400" b="1" dirty="0">
                <a:cs typeface="B Nazanin" panose="00000400000000000000" pitchFamily="2" charset="-78"/>
              </a:rPr>
              <a:t>1- پروین اعتصامی</a:t>
            </a:r>
          </a:p>
          <a:p>
            <a:pPr algn="r" rtl="1">
              <a:lnSpc>
                <a:spcPct val="150000"/>
              </a:lnSpc>
            </a:pPr>
            <a:r>
              <a:rPr lang="fa-IR" sz="2400" b="1" dirty="0">
                <a:cs typeface="B Nazanin" panose="00000400000000000000" pitchFamily="2" charset="-78"/>
              </a:rPr>
              <a:t>اوج سخن پروین در قطعات اوست که در آن‌ها به شیوۀ انوری و سنایی توجه دارد. برخی از اشعار او به صورت مناظره میان دو انسان، جاندار یا شیء است. آنچه شعر پروین را از دیگران متمایز می‌کند، شکل تصرف وی در مضامین و کیفیت ارائة آن‌هاست. او به همراه انعکاس اوضاع نامطلوب سیاسی ـ اجتماعی، </a:t>
            </a:r>
          </a:p>
          <a:p>
            <a:pPr algn="r" rtl="1">
              <a:lnSpc>
                <a:spcPct val="150000"/>
              </a:lnSpc>
            </a:pPr>
            <a:r>
              <a:rPr lang="fa-IR" sz="2400" b="1" dirty="0">
                <a:cs typeface="B Nazanin" panose="00000400000000000000" pitchFamily="2" charset="-78"/>
              </a:rPr>
              <a:t>به مضامین اخلاقی و پند و اندرز نیز روی می‌آورد.</a:t>
            </a:r>
          </a:p>
          <a:p>
            <a:pPr algn="r" rtl="1">
              <a:lnSpc>
                <a:spcPct val="150000"/>
              </a:lnSpc>
            </a:pPr>
            <a:r>
              <a:rPr lang="fa-IR" sz="2400" b="1" dirty="0">
                <a:cs typeface="B Nazanin" panose="00000400000000000000" pitchFamily="2" charset="-78"/>
              </a:rPr>
              <a:t>بیت زیر از اوست:</a:t>
            </a:r>
          </a:p>
          <a:p>
            <a:pPr algn="r" rtl="1">
              <a:lnSpc>
                <a:spcPct val="150000"/>
              </a:lnSpc>
            </a:pPr>
            <a:r>
              <a:rPr lang="fa-IR" sz="2400" b="1" dirty="0">
                <a:cs typeface="B Nazanin" panose="00000400000000000000" pitchFamily="2" charset="-78"/>
              </a:rPr>
              <a:t>در آن سرای که زن نیست، انس و شفقت نیست	در آن وجود که دل مرده ، مرده است روان</a:t>
            </a:r>
          </a:p>
        </p:txBody>
      </p:sp>
    </p:spTree>
    <p:extLst>
      <p:ext uri="{BB962C8B-B14F-4D97-AF65-F5344CB8AC3E}">
        <p14:creationId xmlns:p14="http://schemas.microsoft.com/office/powerpoint/2010/main" val="1490264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BF0E876-A580-E558-2862-F8C6F611966F}"/>
              </a:ext>
            </a:extLst>
          </p:cNvPr>
          <p:cNvSpPr txBox="1"/>
          <p:nvPr/>
        </p:nvSpPr>
        <p:spPr>
          <a:xfrm>
            <a:off x="998805" y="112421"/>
            <a:ext cx="10761785"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شعر دورۀ معاصر ( چند تن از این شاعران معاصر)</a:t>
            </a:r>
          </a:p>
          <a:p>
            <a:pPr algn="r" rtl="1">
              <a:lnSpc>
                <a:spcPct val="150000"/>
              </a:lnSpc>
            </a:pPr>
            <a:r>
              <a:rPr lang="fa-IR" sz="2400" b="1" dirty="0">
                <a:cs typeface="B Nazanin" panose="00000400000000000000" pitchFamily="2" charset="-78"/>
              </a:rPr>
              <a:t>2- سید محمد حسین بهجت تبریزی (شهریار)</a:t>
            </a:r>
          </a:p>
          <a:p>
            <a:pPr algn="r" rtl="1">
              <a:lnSpc>
                <a:spcPct val="150000"/>
              </a:lnSpc>
            </a:pPr>
            <a:r>
              <a:rPr lang="fa-IR" sz="2400" b="1" dirty="0">
                <a:cs typeface="B Nazanin" panose="00000400000000000000" pitchFamily="2" charset="-78"/>
              </a:rPr>
              <a:t>شهریار از بزرگ‌ترین شاعران غزل‌سرای معاصر است که علاوه بر شعر فارسی، به ترکی آذری نیز شعر می‌سراید؛ منظومة «حیدر بابایه سلام» او از شاهکارهای این حوزه است. شاعر در این منظومه با شیفتگی تمام از اصالت فرهنگی و زیبایی‌های روستای زادگاهش یاد می‌کند. او به بزرگان دین به ویژه حضرت علی ارادت خاصی داشت و چند شعر ارزنده با این مضمون، از او به جا مانده است؛ در غزل طبعی لطیف و احساسی رقیق داشت و از غزل‌سرایان نامی ایران، به ویژه حافظ تأثیر فراوان پذیرفته است.</a:t>
            </a:r>
          </a:p>
          <a:p>
            <a:pPr algn="r" rtl="1">
              <a:lnSpc>
                <a:spcPct val="150000"/>
              </a:lnSpc>
            </a:pPr>
            <a:r>
              <a:rPr lang="fa-IR" sz="2400" b="1" dirty="0">
                <a:cs typeface="B Nazanin" panose="00000400000000000000" pitchFamily="2" charset="-78"/>
              </a:rPr>
              <a:t>نمونۀ شعر:</a:t>
            </a:r>
          </a:p>
          <a:p>
            <a:pPr algn="r" rtl="1">
              <a:lnSpc>
                <a:spcPct val="150000"/>
              </a:lnSpc>
            </a:pPr>
            <a:r>
              <a:rPr lang="fa-IR" sz="2400" b="1" dirty="0">
                <a:cs typeface="B Nazanin" panose="00000400000000000000" pitchFamily="2" charset="-78"/>
              </a:rPr>
              <a:t>باز امشب ای ستارۀ تابان نیامدی		 باز ای سپیدۀ شب هجران نیامدی </a:t>
            </a:r>
          </a:p>
        </p:txBody>
      </p:sp>
    </p:spTree>
    <p:extLst>
      <p:ext uri="{BB962C8B-B14F-4D97-AF65-F5344CB8AC3E}">
        <p14:creationId xmlns:p14="http://schemas.microsoft.com/office/powerpoint/2010/main" val="202343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CC6117-C158-57B4-E9C2-AE355D6C6396}"/>
              </a:ext>
            </a:extLst>
          </p:cNvPr>
          <p:cNvSpPr txBox="1"/>
          <p:nvPr/>
        </p:nvSpPr>
        <p:spPr>
          <a:xfrm>
            <a:off x="998805" y="112421"/>
            <a:ext cx="10761785"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شعر دورۀ معاصر ( چند تن از این شاعران معاصر)</a:t>
            </a:r>
          </a:p>
          <a:p>
            <a:pPr algn="r" rtl="1">
              <a:lnSpc>
                <a:spcPct val="250000"/>
              </a:lnSpc>
            </a:pPr>
            <a:r>
              <a:rPr lang="fa-IR" sz="2400" b="1" dirty="0">
                <a:cs typeface="B Nazanin" panose="00000400000000000000" pitchFamily="2" charset="-78"/>
              </a:rPr>
              <a:t>3- علی اسفندیاری (نیما یوشیج)</a:t>
            </a:r>
          </a:p>
          <a:p>
            <a:pPr algn="r" rtl="1">
              <a:lnSpc>
                <a:spcPct val="250000"/>
              </a:lnSpc>
            </a:pPr>
            <a:r>
              <a:rPr lang="fa-IR" sz="2400" b="1" dirty="0">
                <a:cs typeface="B Nazanin" panose="00000400000000000000" pitchFamily="2" charset="-78"/>
              </a:rPr>
              <a:t> نیما، بنیان‌گذار شعر نو، از کسانی است که کوشید تا شعر را به هنجار نثر و سادگی نزدیک کند و در قالب، زبان و مضمون آن تغییراتی ایجاد کند، نیما در این مسیر از واژگان روزمره، عامیانه و نو بهره برد و از نوآوری و به کار گرفتن ترکیب‌های تازه نهراسید.</a:t>
            </a:r>
          </a:p>
          <a:p>
            <a:pPr algn="r" rtl="1">
              <a:lnSpc>
                <a:spcPct val="2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2782778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738EC7-60DD-089F-B197-5BB317197E3B}"/>
              </a:ext>
            </a:extLst>
          </p:cNvPr>
          <p:cNvSpPr txBox="1"/>
          <p:nvPr/>
        </p:nvSpPr>
        <p:spPr>
          <a:xfrm>
            <a:off x="998805" y="112421"/>
            <a:ext cx="10761785"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شعر دورۀ معاصر ( چند تن از این شاعران معاصر)</a:t>
            </a:r>
          </a:p>
          <a:p>
            <a:pPr algn="r" rtl="1">
              <a:lnSpc>
                <a:spcPct val="150000"/>
              </a:lnSpc>
            </a:pPr>
            <a:r>
              <a:rPr lang="fa-IR" sz="2400" b="1" dirty="0">
                <a:cs typeface="B Nazanin" panose="00000400000000000000" pitchFamily="2" charset="-78"/>
              </a:rPr>
              <a:t>3- علی اسفندیاری (نیما یوشیج)</a:t>
            </a:r>
          </a:p>
          <a:p>
            <a:pPr algn="r" rtl="1">
              <a:lnSpc>
                <a:spcPct val="150000"/>
              </a:lnSpc>
            </a:pPr>
            <a:r>
              <a:rPr lang="fa-IR" sz="2400" b="1" dirty="0">
                <a:cs typeface="B Nazanin" panose="00000400000000000000" pitchFamily="2" charset="-78"/>
              </a:rPr>
              <a:t> او در سال 1301هـ . ش. منظومة «افسانه» را منتشر کرد که به عنوان بیانیة شعر نو است و چنین آغاز می‌شود:</a:t>
            </a:r>
          </a:p>
          <a:p>
            <a:pPr algn="r" rtl="1">
              <a:lnSpc>
                <a:spcPct val="150000"/>
              </a:lnSpc>
            </a:pPr>
            <a:r>
              <a:rPr lang="fa-IR" sz="2400" b="1" dirty="0">
                <a:cs typeface="B Nazanin" panose="00000400000000000000" pitchFamily="2" charset="-78"/>
              </a:rPr>
              <a:t>در شب تیره دیوانه‌ای کاو		دل به رنگی گریزان سپرده</a:t>
            </a:r>
          </a:p>
          <a:p>
            <a:pPr algn="r" rtl="1">
              <a:lnSpc>
                <a:spcPct val="150000"/>
              </a:lnSpc>
            </a:pPr>
            <a:r>
              <a:rPr lang="fa-IR" sz="2400" b="1" dirty="0">
                <a:cs typeface="B Nazanin" panose="00000400000000000000" pitchFamily="2" charset="-78"/>
              </a:rPr>
              <a:t>در دۀر سرد و خلوت نشسته	همچو ساقة گیاهی فسرده</a:t>
            </a:r>
          </a:p>
          <a:p>
            <a:pPr algn="r" rtl="1">
              <a:lnSpc>
                <a:spcPct val="150000"/>
              </a:lnSpc>
            </a:pPr>
            <a:r>
              <a:rPr lang="fa-IR" sz="2400" b="1" dirty="0">
                <a:cs typeface="B Nazanin" panose="00000400000000000000" pitchFamily="2" charset="-78"/>
              </a:rPr>
              <a:t>		می‌کند داستانی غم‌آور.</a:t>
            </a:r>
          </a:p>
          <a:p>
            <a:pPr algn="r" rtl="1">
              <a:lnSpc>
                <a:spcPct val="150000"/>
              </a:lnSpc>
            </a:pPr>
            <a:r>
              <a:rPr lang="fa-IR" sz="2400" b="1" dirty="0">
                <a:cs typeface="B Nazanin" panose="00000400000000000000" pitchFamily="2" charset="-78"/>
              </a:rPr>
              <a:t>ویژگی‌هایی مثل تغییر در آوردن جایگاه قافیه، نگاه نو و نگرش عاطفی به واقعیات ملموس، سیر آزاد تخیل، نزدیکی به ادبیات نمایشی، از مهم‌ترین ویژگی‌های این شعر نیما است.</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330079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856D569-308C-5959-0ABA-7E060A781416}"/>
              </a:ext>
            </a:extLst>
          </p:cNvPr>
          <p:cNvSpPr txBox="1"/>
          <p:nvPr/>
        </p:nvSpPr>
        <p:spPr>
          <a:xfrm>
            <a:off x="998805" y="112421"/>
            <a:ext cx="10761785" cy="7386638"/>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دورۀ معاصر ( چند تن از این شاعران معاصر)</a:t>
            </a:r>
          </a:p>
          <a:p>
            <a:pPr algn="r" rtl="1">
              <a:lnSpc>
                <a:spcPct val="200000"/>
              </a:lnSpc>
            </a:pPr>
            <a:r>
              <a:rPr lang="fa-IR" sz="2400" b="1" dirty="0">
                <a:cs typeface="B Nazanin" panose="00000400000000000000" pitchFamily="2" charset="-78"/>
              </a:rPr>
              <a:t>3- علی اسفندیاری (نیما یوشیج)</a:t>
            </a:r>
          </a:p>
          <a:p>
            <a:pPr algn="r" rtl="1">
              <a:lnSpc>
                <a:spcPct val="200000"/>
              </a:lnSpc>
            </a:pPr>
            <a:r>
              <a:rPr lang="fa-IR" sz="2400" b="1" dirty="0">
                <a:cs typeface="B Nazanin" panose="00000400000000000000" pitchFamily="2" charset="-78"/>
              </a:rPr>
              <a:t>جریان نوگرایی شعری نیما با سرایش </a:t>
            </a:r>
            <a:r>
              <a:rPr lang="fa-IR" sz="2400" b="1" dirty="0">
                <a:cs typeface="B Titr" panose="00000700000000000000" pitchFamily="2" charset="-78"/>
              </a:rPr>
              <a:t>ققنوس</a:t>
            </a:r>
            <a:r>
              <a:rPr lang="fa-IR" sz="2400" b="1" dirty="0">
                <a:cs typeface="B Nazanin" panose="00000400000000000000" pitchFamily="2" charset="-78"/>
              </a:rPr>
              <a:t> در سال 1316 تثبیت شد. نیما در این سال‌ها (1301 تا 1316)  چارچوب و طرح کار خود را به بهترین شکل ممکن تدوین کرد. </a:t>
            </a:r>
          </a:p>
          <a:p>
            <a:pPr algn="r" rtl="1">
              <a:lnSpc>
                <a:spcPct val="200000"/>
              </a:lnSpc>
            </a:pPr>
            <a:r>
              <a:rPr lang="fa-IR" sz="2400" b="1" dirty="0">
                <a:cs typeface="B Nazanin" panose="00000400000000000000" pitchFamily="2" charset="-78"/>
              </a:rPr>
              <a:t>همین با برنامه بودن است که کار نیما را از دیگر نوگرایان متمایز می‌کند. </a:t>
            </a:r>
          </a:p>
          <a:p>
            <a:pPr algn="r" rtl="1">
              <a:lnSpc>
                <a:spcPct val="200000"/>
              </a:lnSpc>
            </a:pPr>
            <a:r>
              <a:rPr lang="fa-IR" sz="2400" b="1" dirty="0">
                <a:cs typeface="B Nazanin" panose="00000400000000000000" pitchFamily="2" charset="-78"/>
              </a:rPr>
              <a:t>او در </a:t>
            </a:r>
            <a:r>
              <a:rPr lang="fa-IR" sz="2400" b="1" dirty="0">
                <a:cs typeface="B Titr" panose="00000700000000000000" pitchFamily="2" charset="-78"/>
              </a:rPr>
              <a:t>«ققنوس» </a:t>
            </a:r>
            <a:r>
              <a:rPr lang="fa-IR" sz="2400" b="1" dirty="0">
                <a:cs typeface="B Nazanin" panose="00000400000000000000" pitchFamily="2" charset="-78"/>
              </a:rPr>
              <a:t>تغییراتی در اصول و ضوابط شعر سنتی ایجاد کرد و تجددی را که از مشروطه آغاز شده و به افسانة او رسیده بود، تکامل بخشید. نیما را به خاطر این نوآوری، «پدر شعر نو» دانسته‌اند.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2224262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82FB11-79D5-62DB-1E75-0185E06A5DC6}"/>
              </a:ext>
            </a:extLst>
          </p:cNvPr>
          <p:cNvSpPr txBox="1"/>
          <p:nvPr/>
        </p:nvSpPr>
        <p:spPr>
          <a:xfrm>
            <a:off x="998805" y="112421"/>
            <a:ext cx="10761785" cy="14773275"/>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دورۀ  معاصر ( چند تن از این شاعران معاصر)</a:t>
            </a:r>
          </a:p>
          <a:p>
            <a:pPr algn="r" rtl="1">
              <a:lnSpc>
                <a:spcPct val="200000"/>
              </a:lnSpc>
            </a:pPr>
            <a:r>
              <a:rPr lang="fa-IR" sz="2400" b="1" dirty="0">
                <a:cs typeface="B Nazanin" panose="00000400000000000000" pitchFamily="2" charset="-78"/>
              </a:rPr>
              <a:t>4- مهدی اخوان ثالث</a:t>
            </a:r>
          </a:p>
          <a:p>
            <a:pPr algn="r" rtl="1">
              <a:lnSpc>
                <a:spcPct val="200000"/>
              </a:lnSpc>
            </a:pPr>
            <a:r>
              <a:rPr lang="fa-IR" sz="2400" b="1" dirty="0">
                <a:cs typeface="B Nazanin" panose="00000400000000000000" pitchFamily="2" charset="-78"/>
              </a:rPr>
              <a:t>یکی از موفق‌ترین رهروان شعر نیمایی، اخوان ثالث است. بیان روایی و داستانی، حماسی بودن زبان، کهن‌گرایی، به کارگیری ترکیبات زیبا و خوش آهنگ و برخی از کاربردهای نحوی سبک خراسانی از ویژگی‌های شعر اوست. </a:t>
            </a:r>
          </a:p>
          <a:p>
            <a:pPr algn="r" rtl="1">
              <a:lnSpc>
                <a:spcPct val="200000"/>
              </a:lnSpc>
            </a:pPr>
            <a:r>
              <a:rPr lang="fa-IR" sz="2400" b="1" dirty="0">
                <a:cs typeface="B Nazanin" panose="00000400000000000000" pitchFamily="2" charset="-78"/>
              </a:rPr>
              <a:t>شعر وی شعری اجتماعی است و حوادث زندگی مردم را در خود منعکس می‌کند. </a:t>
            </a:r>
            <a:r>
              <a:rPr lang="fa-IR" sz="2400" b="1" dirty="0">
                <a:cs typeface="B Titr" panose="00000700000000000000" pitchFamily="2" charset="-78"/>
              </a:rPr>
              <a:t>«آخر شاهنامه»</a:t>
            </a:r>
            <a:r>
              <a:rPr lang="fa-IR" sz="2400" b="1" dirty="0">
                <a:cs typeface="B Nazanin" panose="00000400000000000000" pitchFamily="2" charset="-78"/>
              </a:rPr>
              <a:t>،</a:t>
            </a:r>
            <a:r>
              <a:rPr lang="fa-IR" sz="2400" b="1" dirty="0">
                <a:cs typeface="B Titr" panose="00000700000000000000" pitchFamily="2" charset="-78"/>
              </a:rPr>
              <a:t> «زمستان» </a:t>
            </a:r>
            <a:r>
              <a:rPr lang="fa-IR" sz="2400" b="1" dirty="0">
                <a:cs typeface="B Nazanin" panose="00000400000000000000" pitchFamily="2" charset="-78"/>
              </a:rPr>
              <a:t>و </a:t>
            </a:r>
            <a:r>
              <a:rPr lang="fa-IR" sz="2400" b="1" dirty="0">
                <a:cs typeface="B Titr" panose="00000700000000000000" pitchFamily="2" charset="-78"/>
              </a:rPr>
              <a:t>«از این اوستا</a:t>
            </a:r>
            <a:r>
              <a:rPr lang="fa-IR" sz="2400" b="1" dirty="0">
                <a:cs typeface="B Nazanin" panose="00000400000000000000" pitchFamily="2" charset="-78"/>
              </a:rPr>
              <a:t>» از بهترین مجموعه شعرهای معاصر هستند. او در بیشتر مجموعه‌ها مثل زمستان </a:t>
            </a:r>
            <a:r>
              <a:rPr lang="fa-IR" sz="2400" b="1" dirty="0">
                <a:solidFill>
                  <a:srgbClr val="FF0000"/>
                </a:solidFill>
                <a:cs typeface="B Nazanin" panose="00000400000000000000" pitchFamily="2" charset="-78"/>
              </a:rPr>
              <a:t>زبانی نمادین </a:t>
            </a:r>
            <a:r>
              <a:rPr lang="fa-IR" sz="2400" b="1" dirty="0">
                <a:cs typeface="B Nazanin" panose="00000400000000000000" pitchFamily="2" charset="-78"/>
              </a:rPr>
              <a:t>دارد.</a:t>
            </a:r>
          </a:p>
          <a:p>
            <a:pPr algn="r" rtl="1">
              <a:lnSpc>
                <a:spcPct val="200000"/>
              </a:lnSpc>
            </a:pPr>
            <a:r>
              <a:rPr lang="fa-IR" sz="2400" b="1" dirty="0">
                <a:cs typeface="B Nazanin" panose="00000400000000000000" pitchFamily="2" charset="-78"/>
              </a:rPr>
              <a:t>سالمت را نمیخواهند پاسخ گفت</a:t>
            </a:r>
          </a:p>
          <a:p>
            <a:pPr algn="r" rtl="1">
              <a:lnSpc>
                <a:spcPct val="200000"/>
              </a:lnSpc>
            </a:pPr>
            <a:r>
              <a:rPr lang="fa-IR" sz="2400" b="1" dirty="0">
                <a:cs typeface="B Nazanin" panose="00000400000000000000" pitchFamily="2" charset="-78"/>
              </a:rPr>
              <a:t>سرها در گریبان است</a:t>
            </a:r>
          </a:p>
          <a:p>
            <a:pPr algn="r" rtl="1">
              <a:lnSpc>
                <a:spcPct val="200000"/>
              </a:lnSpc>
            </a:pPr>
            <a:r>
              <a:rPr lang="fa-IR" sz="2400" b="1" dirty="0">
                <a:cs typeface="B Nazanin" panose="00000400000000000000" pitchFamily="2" charset="-78"/>
              </a:rPr>
              <a:t>کسی سر برنیارد کرد پاسخ گفتن و دیدار یاران را</a:t>
            </a:r>
          </a:p>
          <a:p>
            <a:pPr algn="r" rtl="1">
              <a:lnSpc>
                <a:spcPct val="200000"/>
              </a:lnSpc>
            </a:pPr>
            <a:r>
              <a:rPr lang="fa-IR" sz="2400" b="1" dirty="0">
                <a:cs typeface="B Nazanin" panose="00000400000000000000" pitchFamily="2" charset="-78"/>
              </a:rPr>
              <a:t>نگه جز پیش پا را دید نتواند</a:t>
            </a:r>
          </a:p>
          <a:p>
            <a:pPr algn="r" rtl="1">
              <a:lnSpc>
                <a:spcPct val="200000"/>
              </a:lnSpc>
            </a:pPr>
            <a:r>
              <a:rPr lang="fa-IR" sz="2400" b="1" dirty="0">
                <a:cs typeface="B Nazanin" panose="00000400000000000000" pitchFamily="2" charset="-78"/>
              </a:rPr>
              <a:t>که ره تاریک و لغزان است</a:t>
            </a:r>
          </a:p>
          <a:p>
            <a:pPr algn="r" rtl="1">
              <a:lnSpc>
                <a:spcPct val="200000"/>
              </a:lnSpc>
            </a:pPr>
            <a:r>
              <a:rPr lang="fa-IR" sz="2400" b="1" dirty="0">
                <a:cs typeface="B Nazanin" panose="00000400000000000000" pitchFamily="2" charset="-78"/>
              </a:rPr>
              <a:t>و گر دست محبت سوی کس یازی،</a:t>
            </a:r>
          </a:p>
          <a:p>
            <a:pPr algn="r" rtl="1">
              <a:lnSpc>
                <a:spcPct val="200000"/>
              </a:lnSpc>
            </a:pPr>
            <a:r>
              <a:rPr lang="fa-IR" sz="2400" b="1" dirty="0">
                <a:cs typeface="B Nazanin" panose="00000400000000000000" pitchFamily="2" charset="-78"/>
              </a:rPr>
              <a:t>به اکراه آورد دست از بغل بیرون</a:t>
            </a:r>
          </a:p>
          <a:p>
            <a:pPr algn="r" rtl="1">
              <a:lnSpc>
                <a:spcPct val="200000"/>
              </a:lnSpc>
            </a:pPr>
            <a:r>
              <a:rPr lang="fa-IR" sz="2400" b="1" dirty="0">
                <a:cs typeface="B Nazanin" panose="00000400000000000000" pitchFamily="2" charset="-78"/>
              </a:rPr>
              <a:t>که سرما سخت سوزان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3634679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7285B3-8C78-FD86-5CE9-F9B337EC9838}"/>
              </a:ext>
            </a:extLst>
          </p:cNvPr>
          <p:cNvSpPr txBox="1"/>
          <p:nvPr/>
        </p:nvSpPr>
        <p:spPr>
          <a:xfrm>
            <a:off x="998805" y="112421"/>
            <a:ext cx="10761785"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شعر دورۀ معاصر ( چند تن از این شاعران معاصر)</a:t>
            </a:r>
          </a:p>
          <a:p>
            <a:pPr algn="r" rtl="1">
              <a:lnSpc>
                <a:spcPct val="150000"/>
              </a:lnSpc>
            </a:pPr>
            <a:r>
              <a:rPr lang="fa-IR" sz="2400" b="1" dirty="0">
                <a:cs typeface="B Nazanin" panose="00000400000000000000" pitchFamily="2" charset="-78"/>
              </a:rPr>
              <a:t>4- مهدی اخوان ثالث</a:t>
            </a:r>
          </a:p>
          <a:p>
            <a:pPr algn="r" rtl="1">
              <a:lnSpc>
                <a:spcPct val="150000"/>
              </a:lnSpc>
            </a:pPr>
            <a:r>
              <a:rPr lang="fa-IR" sz="2400" b="1" dirty="0">
                <a:cs typeface="B Nazanin" panose="00000400000000000000" pitchFamily="2" charset="-78"/>
              </a:rPr>
              <a:t>نمونۀ شعر: </a:t>
            </a:r>
          </a:p>
          <a:p>
            <a:pPr algn="r" rtl="1">
              <a:lnSpc>
                <a:spcPct val="150000"/>
              </a:lnSpc>
            </a:pPr>
            <a:r>
              <a:rPr lang="fa-IR" sz="2400" b="1" dirty="0">
                <a:cs typeface="B Nazanin" panose="00000400000000000000" pitchFamily="2" charset="-78"/>
              </a:rPr>
              <a:t>سلامت را نمی‌خواهند پاسخ گفت</a:t>
            </a:r>
          </a:p>
          <a:p>
            <a:pPr algn="r" rtl="1">
              <a:lnSpc>
                <a:spcPct val="150000"/>
              </a:lnSpc>
            </a:pPr>
            <a:r>
              <a:rPr lang="fa-IR" sz="2400" b="1" dirty="0">
                <a:cs typeface="B Nazanin" panose="00000400000000000000" pitchFamily="2" charset="-78"/>
              </a:rPr>
              <a:t>سرها در گریبان است</a:t>
            </a:r>
          </a:p>
          <a:p>
            <a:pPr algn="r" rtl="1">
              <a:lnSpc>
                <a:spcPct val="150000"/>
              </a:lnSpc>
            </a:pPr>
            <a:r>
              <a:rPr lang="fa-IR" sz="2400" b="1" dirty="0">
                <a:cs typeface="B Nazanin" panose="00000400000000000000" pitchFamily="2" charset="-78"/>
              </a:rPr>
              <a:t>کسی سر برنیارد کرد پاسخ گفتن و دیدار یاران را</a:t>
            </a:r>
          </a:p>
          <a:p>
            <a:pPr algn="r" rtl="1">
              <a:lnSpc>
                <a:spcPct val="150000"/>
              </a:lnSpc>
            </a:pPr>
            <a:r>
              <a:rPr lang="fa-IR" sz="2400" b="1" dirty="0">
                <a:cs typeface="B Nazanin" panose="00000400000000000000" pitchFamily="2" charset="-78"/>
              </a:rPr>
              <a:t>نگه جز پیش پا را دید نتواند</a:t>
            </a:r>
          </a:p>
          <a:p>
            <a:pPr algn="r" rtl="1">
              <a:lnSpc>
                <a:spcPct val="150000"/>
              </a:lnSpc>
            </a:pPr>
            <a:r>
              <a:rPr lang="fa-IR" sz="2400" b="1" dirty="0">
                <a:cs typeface="B Nazanin" panose="00000400000000000000" pitchFamily="2" charset="-78"/>
              </a:rPr>
              <a:t>که ره تاریک و لغزان است</a:t>
            </a:r>
          </a:p>
          <a:p>
            <a:pPr algn="r" rtl="1">
              <a:lnSpc>
                <a:spcPct val="150000"/>
              </a:lnSpc>
            </a:pPr>
            <a:r>
              <a:rPr lang="fa-IR" sz="2400" b="1" dirty="0">
                <a:cs typeface="B Nazanin" panose="00000400000000000000" pitchFamily="2" charset="-78"/>
              </a:rPr>
              <a:t>و گر دست محبت سوی کس یازی،</a:t>
            </a:r>
          </a:p>
          <a:p>
            <a:pPr algn="r" rtl="1">
              <a:lnSpc>
                <a:spcPct val="150000"/>
              </a:lnSpc>
            </a:pPr>
            <a:r>
              <a:rPr lang="fa-IR" sz="2400" b="1" dirty="0">
                <a:cs typeface="B Nazanin" panose="00000400000000000000" pitchFamily="2" charset="-78"/>
              </a:rPr>
              <a:t>به اکراه آورد دست از بغل بیرون</a:t>
            </a:r>
          </a:p>
          <a:p>
            <a:pPr algn="r" rtl="1">
              <a:lnSpc>
                <a:spcPct val="150000"/>
              </a:lnSpc>
            </a:pPr>
            <a:r>
              <a:rPr lang="fa-IR" sz="2400" b="1" dirty="0">
                <a:cs typeface="B Nazanin" panose="00000400000000000000" pitchFamily="2" charset="-78"/>
              </a:rPr>
              <a:t>که سرما سخت سوزان است...</a:t>
            </a:r>
          </a:p>
        </p:txBody>
      </p:sp>
    </p:spTree>
    <p:extLst>
      <p:ext uri="{BB962C8B-B14F-4D97-AF65-F5344CB8AC3E}">
        <p14:creationId xmlns:p14="http://schemas.microsoft.com/office/powerpoint/2010/main" val="21501234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423D-4ED7-E48B-4424-0339E790C85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73F1F9D-AD47-FE93-E9E8-7C9F9F77B4FD}"/>
              </a:ext>
            </a:extLst>
          </p:cNvPr>
          <p:cNvSpPr txBox="1"/>
          <p:nvPr/>
        </p:nvSpPr>
        <p:spPr>
          <a:xfrm>
            <a:off x="2321169" y="-49735"/>
            <a:ext cx="7965830"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دهم،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(دوازدهم)، فصل چهارم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هفتم</a:t>
            </a: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(تاریخ ادبیات قرن چهاردهم، دورۀ معاصر و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a:t>
            </a:r>
            <a:r>
              <a:rPr lang="fa-IR" sz="3200" b="1">
                <a:solidFill>
                  <a:prstClr val="black"/>
                </a:solidFill>
                <a:latin typeface="Calibri" panose="020F0502020204030204"/>
                <a:cs typeface="B Titr" panose="00000700000000000000" pitchFamily="2" charset="-78"/>
              </a:rPr>
              <a:t>دوم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268753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1AB371-53C6-F73F-A460-5FCB416FB1C2}"/>
              </a:ext>
            </a:extLst>
          </p:cNvPr>
          <p:cNvSpPr txBox="1"/>
          <p:nvPr/>
        </p:nvSpPr>
        <p:spPr>
          <a:xfrm>
            <a:off x="998805" y="112421"/>
            <a:ext cx="10761785" cy="734047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نثر دورۀ معاصر</a:t>
            </a:r>
          </a:p>
          <a:p>
            <a:pPr algn="r" rtl="1">
              <a:lnSpc>
                <a:spcPct val="250000"/>
              </a:lnSpc>
            </a:pPr>
            <a:r>
              <a:rPr lang="fa-IR" sz="2400" b="1" dirty="0">
                <a:cs typeface="B Nazanin" panose="00000400000000000000" pitchFamily="2" charset="-78"/>
              </a:rPr>
              <a:t>1- نثر ساد دور معاصر را بیشتر با نثر داستانی می‌شناسیم. علاوه بر آن در قالب‌هایی مثل ادبیات نمایشی، سفرنامه، مقاله و... نیز آثار نثر در این دوره دیده می‌شود.</a:t>
            </a:r>
          </a:p>
          <a:p>
            <a:pPr algn="r" rtl="1">
              <a:lnSpc>
                <a:spcPct val="250000"/>
              </a:lnSpc>
            </a:pPr>
            <a:r>
              <a:rPr lang="fa-IR" sz="2400" b="1" dirty="0">
                <a:cs typeface="B Nazanin" panose="00000400000000000000" pitchFamily="2" charset="-78"/>
              </a:rPr>
              <a:t>2-  نثر فارسی تحت تأثیر آثاری که در دور بیداری از زبان‌های اروپایی ترجمه می‌شد، به سادگی گرایید. زمینه‌های گرایش به رمان‌نویسی و نثر داستانی را به معنای نوین آن، عبدالرحیم طالبوف و زین‌العابدین مراغه‌ای با سفرنامه‌های خیالی خود ایجاد نمودند. </a:t>
            </a:r>
          </a:p>
          <a:p>
            <a:pPr algn="r" rtl="1">
              <a:lnSpc>
                <a:spcPct val="2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3967254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3AC7EC7-83D2-F1A8-1976-0E65C539306E}"/>
              </a:ext>
            </a:extLst>
          </p:cNvPr>
          <p:cNvSpPr txBox="1"/>
          <p:nvPr/>
        </p:nvSpPr>
        <p:spPr>
          <a:xfrm>
            <a:off x="1491176" y="604801"/>
            <a:ext cx="10353821"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Nazanin" panose="00000400000000000000" pitchFamily="2" charset="-78"/>
              </a:rPr>
              <a:t>1- منظور از ادبیات معاصر آثار ادبی هستند که پس از مشروطیت پدید آمده‌اند.</a:t>
            </a:r>
          </a:p>
          <a:p>
            <a:pPr algn="r" rtl="1">
              <a:lnSpc>
                <a:spcPct val="150000"/>
              </a:lnSpc>
            </a:pPr>
            <a:r>
              <a:rPr lang="fa-IR" sz="2400" b="1" dirty="0">
                <a:cs typeface="B Nazanin" panose="00000400000000000000" pitchFamily="2" charset="-78"/>
              </a:rPr>
              <a:t> با آغاز قرن بیستم میلادی، تجدد و نوگرایی در ابعاد مختلف زندگی ایرانیان به وجود آمد. همزمان با این تحولات، شعر و نثر فارسی نیز از آن بی‌نصیب نماند.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2- درحقیقت پیدایش شعر معاصر ایران و گسترش آن، با رویدادهایی مانند انقلاب مشروطیت، پایان سلسلة قاجار و سلطنت رضاشاه همراه بود.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3-  رضاخان پس از به قدرت رسیدن، مدرن کردن همة ابعاد جامعه را سرلوحة برنامه‌هایش قرار داد؛ اما وی این تحولات را با استبداد و ارعاب آزادی‌خواهان همراه کرد. </a:t>
            </a:r>
            <a:endParaRPr lang="en-US" sz="2400" b="1" dirty="0">
              <a:cs typeface="B Nazanin" panose="00000400000000000000" pitchFamily="2" charset="-78"/>
            </a:endParaRPr>
          </a:p>
        </p:txBody>
      </p:sp>
    </p:spTree>
    <p:extLst>
      <p:ext uri="{BB962C8B-B14F-4D97-AF65-F5344CB8AC3E}">
        <p14:creationId xmlns:p14="http://schemas.microsoft.com/office/powerpoint/2010/main" val="4139512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7FA3946-1B9E-21C5-CE95-BA7FAE1D4D16}"/>
              </a:ext>
            </a:extLst>
          </p:cNvPr>
          <p:cNvSpPr txBox="1"/>
          <p:nvPr/>
        </p:nvSpPr>
        <p:spPr>
          <a:xfrm>
            <a:off x="998805" y="112421"/>
            <a:ext cx="10761785"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نثر دورۀ معاصر</a:t>
            </a:r>
          </a:p>
          <a:p>
            <a:pPr algn="r" rtl="1">
              <a:lnSpc>
                <a:spcPct val="200000"/>
              </a:lnSpc>
            </a:pPr>
            <a:r>
              <a:rPr lang="fa-IR" sz="2400" b="1" dirty="0">
                <a:cs typeface="B Nazanin" panose="00000400000000000000" pitchFamily="2" charset="-78"/>
              </a:rPr>
              <a:t>3- نخستین رمان تاریخی این دوره را محمدباقر میرزا خسروی با نام »شمس و طغرا« نوشت. </a:t>
            </a:r>
          </a:p>
          <a:p>
            <a:pPr algn="r" rtl="1">
              <a:lnSpc>
                <a:spcPct val="200000"/>
              </a:lnSpc>
            </a:pPr>
            <a:r>
              <a:rPr lang="fa-IR" sz="2400" b="1" dirty="0">
                <a:cs typeface="B Nazanin" panose="00000400000000000000" pitchFamily="2" charset="-78"/>
              </a:rPr>
              <a:t>4- اولین رمان اجتماعی را نیز در سال 1301 با نام »تهران مخوف« مرتضی مشفق کاظمی  منتشر کرد. </a:t>
            </a:r>
          </a:p>
          <a:p>
            <a:pPr algn="r" rtl="1">
              <a:lnSpc>
                <a:spcPct val="200000"/>
              </a:lnSpc>
            </a:pPr>
            <a:r>
              <a:rPr lang="fa-IR" sz="2400" b="1" dirty="0">
                <a:cs typeface="B Nazanin" panose="00000400000000000000" pitchFamily="2" charset="-78"/>
              </a:rPr>
              <a:t>5- نثر داستانی معاصر نیز با مجموعه داستان کوتاه «یکی بود، یکی نبود» از سید محمدعلی جمال‌زاده در سال1301 آغاز شد </a:t>
            </a:r>
          </a:p>
          <a:p>
            <a:pPr algn="r" rtl="1">
              <a:lnSpc>
                <a:spcPct val="200000"/>
              </a:lnSpc>
            </a:pPr>
            <a:r>
              <a:rPr lang="fa-IR" sz="2400" b="1" dirty="0">
                <a:cs typeface="B Nazanin" panose="00000400000000000000" pitchFamily="2" charset="-78"/>
              </a:rPr>
              <a:t>6-  اولین نمایشنامه نیز با عنوان «جعفرخان از فرنگ برگشته» به قلم حسن مقدم در همین تاریخ نوشته شد.</a:t>
            </a:r>
          </a:p>
        </p:txBody>
      </p:sp>
    </p:spTree>
    <p:extLst>
      <p:ext uri="{BB962C8B-B14F-4D97-AF65-F5344CB8AC3E}">
        <p14:creationId xmlns:p14="http://schemas.microsoft.com/office/powerpoint/2010/main" val="1141371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3054D2-3128-4C68-1386-47276D5AADC2}"/>
              </a:ext>
            </a:extLst>
          </p:cNvPr>
          <p:cNvSpPr txBox="1"/>
          <p:nvPr/>
        </p:nvSpPr>
        <p:spPr>
          <a:xfrm>
            <a:off x="998805" y="112421"/>
            <a:ext cx="10761785"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نثر دورۀ معاصر</a:t>
            </a:r>
          </a:p>
          <a:p>
            <a:pPr algn="r" rtl="1">
              <a:lnSpc>
                <a:spcPct val="150000"/>
              </a:lnSpc>
            </a:pPr>
            <a:r>
              <a:rPr lang="fa-IR" sz="2400" b="1" dirty="0">
                <a:cs typeface="B Nazanin" panose="00000400000000000000" pitchFamily="2" charset="-78"/>
              </a:rPr>
              <a:t>7- داستان‌نویسی نوین با افرادی مانند </a:t>
            </a:r>
            <a:r>
              <a:rPr lang="fa-IR" sz="2400" b="1" dirty="0">
                <a:cs typeface="B Titr" panose="00000700000000000000" pitchFamily="2" charset="-78"/>
              </a:rPr>
              <a:t>صادق</a:t>
            </a:r>
            <a:r>
              <a:rPr lang="fa-IR" sz="2400" b="1" dirty="0">
                <a:cs typeface="B Nazanin" panose="00000400000000000000" pitchFamily="2" charset="-78"/>
              </a:rPr>
              <a:t> </a:t>
            </a:r>
            <a:r>
              <a:rPr lang="fa-IR" sz="2400" b="1" dirty="0">
                <a:cs typeface="B Titr" panose="00000700000000000000" pitchFamily="2" charset="-78"/>
              </a:rPr>
              <a:t>هدایت</a:t>
            </a:r>
            <a:r>
              <a:rPr lang="fa-IR" sz="2400" b="1" dirty="0">
                <a:cs typeface="B Nazanin" panose="00000400000000000000" pitchFamily="2" charset="-78"/>
              </a:rPr>
              <a:t> نویسند </a:t>
            </a:r>
            <a:r>
              <a:rPr lang="fa-IR" sz="2400" b="1" dirty="0">
                <a:cs typeface="B Titr" panose="00000700000000000000" pitchFamily="2" charset="-78"/>
              </a:rPr>
              <a:t>«سگ ولگرد»، بزرگ علوی </a:t>
            </a:r>
            <a:r>
              <a:rPr lang="fa-IR" sz="2400" b="1" dirty="0">
                <a:cs typeface="B Nazanin" panose="00000400000000000000" pitchFamily="2" charset="-78"/>
              </a:rPr>
              <a:t>نویسندۀ </a:t>
            </a:r>
            <a:r>
              <a:rPr lang="fa-IR" sz="2400" b="1" dirty="0">
                <a:cs typeface="B Titr" panose="00000700000000000000" pitchFamily="2" charset="-78"/>
              </a:rPr>
              <a:t>«چشمهایش» </a:t>
            </a:r>
            <a:r>
              <a:rPr lang="fa-IR" sz="2400" b="1" dirty="0">
                <a:cs typeface="B Nazanin" panose="00000400000000000000" pitchFamily="2" charset="-78"/>
              </a:rPr>
              <a:t>و </a:t>
            </a:r>
            <a:r>
              <a:rPr lang="fa-IR" sz="2400" b="1" dirty="0">
                <a:cs typeface="B Titr" panose="00000700000000000000" pitchFamily="2" charset="-78"/>
              </a:rPr>
              <a:t>صادق چوبک </a:t>
            </a:r>
            <a:r>
              <a:rPr lang="fa-IR" sz="2400" b="1" dirty="0">
                <a:cs typeface="B Nazanin" panose="00000400000000000000" pitchFamily="2" charset="-78"/>
              </a:rPr>
              <a:t>نویسندۀ </a:t>
            </a:r>
            <a:r>
              <a:rPr lang="fa-IR" sz="2400" b="1" dirty="0">
                <a:cs typeface="B Titr" panose="00000700000000000000" pitchFamily="2" charset="-78"/>
              </a:rPr>
              <a:t>«تنگسیر» </a:t>
            </a:r>
            <a:r>
              <a:rPr lang="fa-IR" sz="2400" b="1" dirty="0">
                <a:cs typeface="B Nazanin" panose="00000400000000000000" pitchFamily="2" charset="-78"/>
              </a:rPr>
              <a:t>و... گسترش یافت؛  این گروه موسوم به </a:t>
            </a:r>
            <a:r>
              <a:rPr lang="fa-IR" sz="2400" b="1" dirty="0">
                <a:solidFill>
                  <a:srgbClr val="FF0000"/>
                </a:solidFill>
                <a:cs typeface="B Nazanin" panose="00000400000000000000" pitchFamily="2" charset="-78"/>
              </a:rPr>
              <a:t>نویسندگان</a:t>
            </a:r>
            <a:r>
              <a:rPr lang="fa-IR" sz="2400" b="1" dirty="0">
                <a:cs typeface="B Nazanin" panose="00000400000000000000" pitchFamily="2" charset="-78"/>
              </a:rPr>
              <a:t> </a:t>
            </a:r>
            <a:r>
              <a:rPr lang="fa-IR" sz="2400" b="1" dirty="0">
                <a:solidFill>
                  <a:srgbClr val="FF0000"/>
                </a:solidFill>
                <a:cs typeface="B Nazanin" panose="00000400000000000000" pitchFamily="2" charset="-78"/>
              </a:rPr>
              <a:t>نسل اول </a:t>
            </a:r>
            <a:r>
              <a:rPr lang="fa-IR" sz="2400" b="1" dirty="0">
                <a:cs typeface="B Nazanin" panose="00000400000000000000" pitchFamily="2" charset="-78"/>
              </a:rPr>
              <a:t>هستند.</a:t>
            </a:r>
          </a:p>
          <a:p>
            <a:pPr algn="r" rtl="1">
              <a:lnSpc>
                <a:spcPct val="150000"/>
              </a:lnSpc>
            </a:pPr>
            <a:r>
              <a:rPr lang="fa-IR" sz="2400" b="1" dirty="0">
                <a:cs typeface="B Nazanin" panose="00000400000000000000" pitchFamily="2" charset="-78"/>
              </a:rPr>
              <a:t>8-  پس از آن‌ها به تدریج </a:t>
            </a:r>
            <a:r>
              <a:rPr lang="fa-IR" sz="2400" b="1" dirty="0">
                <a:solidFill>
                  <a:srgbClr val="FF0000"/>
                </a:solidFill>
                <a:cs typeface="B Nazanin" panose="00000400000000000000" pitchFamily="2" charset="-78"/>
              </a:rPr>
              <a:t>نسل جدیدی </a:t>
            </a:r>
            <a:r>
              <a:rPr lang="fa-IR" sz="2400" b="1" dirty="0">
                <a:cs typeface="B Nazanin" panose="00000400000000000000" pitchFamily="2" charset="-78"/>
              </a:rPr>
              <a:t>وارد ادبیات داستانی می‌شوند که سبک آنان </a:t>
            </a:r>
            <a:r>
              <a:rPr lang="fa-IR" sz="2400" b="1" u="sng" dirty="0">
                <a:cs typeface="B Nazanin" panose="00000400000000000000" pitchFamily="2" charset="-78"/>
              </a:rPr>
              <a:t>تلفیقی</a:t>
            </a:r>
            <a:r>
              <a:rPr lang="fa-IR" sz="2400" b="1" dirty="0">
                <a:cs typeface="B Nazanin" panose="00000400000000000000" pitchFamily="2" charset="-78"/>
              </a:rPr>
              <a:t> است از آنچه خود داشتیم و آنچه از شیوه‌های غربی گرفتیم. </a:t>
            </a:r>
          </a:p>
          <a:p>
            <a:pPr algn="r" rtl="1">
              <a:lnSpc>
                <a:spcPct val="150000"/>
              </a:lnSpc>
            </a:pPr>
            <a:r>
              <a:rPr lang="fa-IR" sz="2400" b="1" dirty="0">
                <a:cs typeface="B Nazanin" panose="00000400000000000000" pitchFamily="2" charset="-78"/>
              </a:rPr>
              <a:t>9- </a:t>
            </a:r>
            <a:r>
              <a:rPr lang="fa-IR" sz="2400" b="1" dirty="0">
                <a:cs typeface="B Titr" panose="00000700000000000000" pitchFamily="2" charset="-78"/>
              </a:rPr>
              <a:t>جلال آل احمد</a:t>
            </a:r>
            <a:r>
              <a:rPr lang="fa-IR" sz="2400" b="1" dirty="0">
                <a:cs typeface="B Nazanin" panose="00000400000000000000" pitchFamily="2" charset="-78"/>
              </a:rPr>
              <a:t> با </a:t>
            </a:r>
            <a:r>
              <a:rPr lang="fa-IR" sz="2400" b="1" dirty="0">
                <a:cs typeface="B Titr" panose="00000700000000000000" pitchFamily="2" charset="-78"/>
              </a:rPr>
              <a:t>«مدیر مدرسه» </a:t>
            </a:r>
            <a:r>
              <a:rPr lang="fa-IR" sz="2400" b="1" dirty="0">
                <a:cs typeface="B Nazanin" panose="00000400000000000000" pitchFamily="2" charset="-78"/>
              </a:rPr>
              <a:t>و</a:t>
            </a:r>
            <a:r>
              <a:rPr lang="fa-IR" sz="2400" b="1" dirty="0">
                <a:cs typeface="B Titr" panose="00000700000000000000" pitchFamily="2" charset="-78"/>
              </a:rPr>
              <a:t> سیمین دانشور </a:t>
            </a:r>
            <a:r>
              <a:rPr lang="fa-IR" sz="2400" b="1" dirty="0">
                <a:cs typeface="B Nazanin" panose="00000400000000000000" pitchFamily="2" charset="-78"/>
              </a:rPr>
              <a:t>با</a:t>
            </a:r>
            <a:r>
              <a:rPr lang="fa-IR" sz="2400" b="1" dirty="0">
                <a:cs typeface="B Titr" panose="00000700000000000000" pitchFamily="2" charset="-78"/>
              </a:rPr>
              <a:t> «سووشون»، </a:t>
            </a:r>
            <a:r>
              <a:rPr lang="fa-IR" sz="2400" b="1" dirty="0">
                <a:cs typeface="B Nazanin" panose="00000400000000000000" pitchFamily="2" charset="-78"/>
              </a:rPr>
              <a:t>از معروفترین نویسندگان این دوره‌اند. از دیگر چهره‌های این گروه می‌توان به </a:t>
            </a:r>
            <a:r>
              <a:rPr lang="fa-IR" sz="2400" b="1" dirty="0">
                <a:cs typeface="B Titr" panose="00000700000000000000" pitchFamily="2" charset="-78"/>
              </a:rPr>
              <a:t>تقی مدرسی، محمود اعتمادزاده، غلامحسین ساعدی </a:t>
            </a:r>
            <a:r>
              <a:rPr lang="fa-IR" sz="2400" b="1" dirty="0">
                <a:cs typeface="B Nazanin" panose="00000400000000000000" pitchFamily="2" charset="-78"/>
              </a:rPr>
              <a:t>و</a:t>
            </a:r>
            <a:r>
              <a:rPr lang="fa-IR" sz="2400" b="1" dirty="0">
                <a:cs typeface="B Titr" panose="00000700000000000000" pitchFamily="2" charset="-78"/>
              </a:rPr>
              <a:t> جمال میرصادقی</a:t>
            </a:r>
            <a:r>
              <a:rPr lang="fa-IR" sz="2400" b="1" dirty="0">
                <a:cs typeface="B Nazanin" panose="00000400000000000000" pitchFamily="2" charset="-78"/>
              </a:rPr>
              <a:t> اشاره کرد.</a:t>
            </a:r>
          </a:p>
        </p:txBody>
      </p:sp>
    </p:spTree>
    <p:extLst>
      <p:ext uri="{BB962C8B-B14F-4D97-AF65-F5344CB8AC3E}">
        <p14:creationId xmlns:p14="http://schemas.microsoft.com/office/powerpoint/2010/main" val="36743232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D792E33-ECB6-1010-77A0-B2ADCEA0208D}"/>
              </a:ext>
            </a:extLst>
          </p:cNvPr>
          <p:cNvSpPr txBox="1"/>
          <p:nvPr/>
        </p:nvSpPr>
        <p:spPr>
          <a:xfrm>
            <a:off x="998805" y="112421"/>
            <a:ext cx="10761785"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نثر دورۀ معاصر</a:t>
            </a:r>
          </a:p>
          <a:p>
            <a:pPr algn="r" rtl="1">
              <a:lnSpc>
                <a:spcPct val="200000"/>
              </a:lnSpc>
            </a:pPr>
            <a:r>
              <a:rPr lang="fa-IR" sz="2400" b="1" dirty="0">
                <a:cs typeface="B Nazanin" panose="00000400000000000000" pitchFamily="2" charset="-78"/>
              </a:rPr>
              <a:t>10- بعد از خردادماه 1342 </a:t>
            </a:r>
            <a:r>
              <a:rPr lang="fa-IR" sz="2400" b="1" dirty="0">
                <a:solidFill>
                  <a:srgbClr val="FF0000"/>
                </a:solidFill>
                <a:cs typeface="B Nazanin" panose="00000400000000000000" pitchFamily="2" charset="-78"/>
              </a:rPr>
              <a:t>دوران مقاومت </a:t>
            </a:r>
            <a:r>
              <a:rPr lang="fa-IR" sz="2400" b="1" dirty="0">
                <a:cs typeface="B Nazanin" panose="00000400000000000000" pitchFamily="2" charset="-78"/>
              </a:rPr>
              <a:t>در ادبیات داستانی فارسی شکل گرفت. شروع این مقاومت در </a:t>
            </a:r>
            <a:r>
              <a:rPr lang="fa-IR" sz="2400" b="1" dirty="0">
                <a:solidFill>
                  <a:srgbClr val="FF0000"/>
                </a:solidFill>
                <a:cs typeface="B Nazanin" panose="00000400000000000000" pitchFamily="2" charset="-78"/>
              </a:rPr>
              <a:t>مبارزات ملی شدن صنعت نفت </a:t>
            </a:r>
            <a:r>
              <a:rPr lang="fa-IR" sz="2400" b="1" dirty="0">
                <a:cs typeface="B Nazanin" panose="00000400000000000000" pitchFamily="2" charset="-78"/>
              </a:rPr>
              <a:t>و بعد هم قیام 15 خرداد است.</a:t>
            </a:r>
          </a:p>
          <a:p>
            <a:pPr algn="r" rtl="1">
              <a:lnSpc>
                <a:spcPct val="200000"/>
              </a:lnSpc>
            </a:pPr>
            <a:r>
              <a:rPr lang="fa-IR" sz="2400" b="1" dirty="0">
                <a:cs typeface="B Nazanin" panose="00000400000000000000" pitchFamily="2" charset="-78"/>
              </a:rPr>
              <a:t>11-  در این دوران مضمون رمان‌ها و داستان‌ها غالباً مبارزه و پایداری است.</a:t>
            </a:r>
          </a:p>
          <a:p>
            <a:pPr algn="r" rtl="1">
              <a:lnSpc>
                <a:spcPct val="200000"/>
              </a:lnSpc>
            </a:pPr>
            <a:r>
              <a:rPr lang="fa-IR" sz="2400" b="1" dirty="0">
                <a:cs typeface="B Nazanin" panose="00000400000000000000" pitchFamily="2" charset="-78"/>
              </a:rPr>
              <a:t>12-  بر اغلب داستان‌های این دوره اضطراب سیاسی و ترس ناشی از بدفرجامی و زندان حاکم است.</a:t>
            </a:r>
          </a:p>
          <a:p>
            <a:pPr algn="r" rtl="1">
              <a:lnSpc>
                <a:spcPct val="200000"/>
              </a:lnSpc>
            </a:pPr>
            <a:r>
              <a:rPr lang="fa-IR" sz="2400" b="1" dirty="0">
                <a:cs typeface="B Nazanin" panose="00000400000000000000" pitchFamily="2" charset="-78"/>
              </a:rPr>
              <a:t>13-  از ویژگی‌های نثر دورۀ مقاومت </a:t>
            </a:r>
            <a:r>
              <a:rPr lang="fa-IR" sz="2400" b="1" u="sng" dirty="0">
                <a:cs typeface="B Nazanin" panose="00000400000000000000" pitchFamily="2" charset="-78"/>
              </a:rPr>
              <a:t>روی‌آوردن به داستان کوتاه</a:t>
            </a:r>
            <a:r>
              <a:rPr lang="fa-IR" sz="2400" b="1" dirty="0">
                <a:cs typeface="B Nazanin" panose="00000400000000000000" pitchFamily="2" charset="-78"/>
              </a:rPr>
              <a:t>، </a:t>
            </a:r>
            <a:r>
              <a:rPr lang="fa-IR" sz="2400" b="1" u="sng" dirty="0">
                <a:cs typeface="B Nazanin" panose="00000400000000000000" pitchFamily="2" charset="-78"/>
              </a:rPr>
              <a:t>ترجمة آثار داستانی آمریکای لاتین </a:t>
            </a:r>
            <a:r>
              <a:rPr lang="fa-IR" sz="2400" b="1" dirty="0">
                <a:cs typeface="B Nazanin" panose="00000400000000000000" pitchFamily="2" charset="-78"/>
              </a:rPr>
              <a:t>و </a:t>
            </a:r>
            <a:r>
              <a:rPr lang="fa-IR" sz="2400" b="1" u="sng" dirty="0">
                <a:cs typeface="B Nazanin" panose="00000400000000000000" pitchFamily="2" charset="-78"/>
              </a:rPr>
              <a:t>هم‌دردی با ستم‌کشیدگان دنیا </a:t>
            </a:r>
            <a:r>
              <a:rPr lang="fa-IR" sz="2400" b="1" dirty="0">
                <a:cs typeface="B Nazanin" panose="00000400000000000000" pitchFamily="2" charset="-78"/>
              </a:rPr>
              <a:t>و </a:t>
            </a:r>
            <a:r>
              <a:rPr lang="fa-IR" sz="2400" b="1" u="sng" dirty="0">
                <a:cs typeface="B Nazanin" panose="00000400000000000000" pitchFamily="2" charset="-78"/>
              </a:rPr>
              <a:t>کثرت نویسندگان</a:t>
            </a:r>
            <a:r>
              <a:rPr lang="fa-IR" sz="2400" b="1" dirty="0">
                <a:cs typeface="B Nazanin" panose="00000400000000000000" pitchFamily="2" charset="-78"/>
              </a:rPr>
              <a:t>، آشکار است. </a:t>
            </a:r>
          </a:p>
        </p:txBody>
      </p:sp>
    </p:spTree>
    <p:extLst>
      <p:ext uri="{BB962C8B-B14F-4D97-AF65-F5344CB8AC3E}">
        <p14:creationId xmlns:p14="http://schemas.microsoft.com/office/powerpoint/2010/main" val="29418594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3B1726-5257-ECED-CD02-790CDFBA01E8}"/>
              </a:ext>
            </a:extLst>
          </p:cNvPr>
          <p:cNvSpPr txBox="1"/>
          <p:nvPr/>
        </p:nvSpPr>
        <p:spPr>
          <a:xfrm>
            <a:off x="914401" y="112421"/>
            <a:ext cx="11015002" cy="6140142"/>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نثر دورۀ معاصر</a:t>
            </a:r>
          </a:p>
          <a:p>
            <a:pPr algn="r" rtl="1">
              <a:lnSpc>
                <a:spcPct val="150000"/>
              </a:lnSpc>
            </a:pPr>
            <a:r>
              <a:rPr lang="fa-IR" sz="2400" b="1" dirty="0">
                <a:cs typeface="B Nazanin" panose="00000400000000000000" pitchFamily="2" charset="-78"/>
              </a:rPr>
              <a:t>14- بهره‌بردن از زبان عامیانه  نویسندگی را برای بسیاری از طبقات جامعه آسان و نثر را آمادۀ قبول افکار گوناگون کرد .</a:t>
            </a:r>
          </a:p>
          <a:p>
            <a:pPr algn="r" rtl="1">
              <a:lnSpc>
                <a:spcPct val="150000"/>
              </a:lnSpc>
            </a:pPr>
            <a:r>
              <a:rPr lang="fa-IR" sz="2400" b="1" dirty="0">
                <a:cs typeface="B Nazanin" panose="00000400000000000000" pitchFamily="2" charset="-78"/>
              </a:rPr>
              <a:t>15-  ترجمة رمان‌ها و داستان‌های اروپایی باعث شد که نوشتن داستان به تدریج در زبان فارسی معمول گردد.</a:t>
            </a:r>
          </a:p>
          <a:p>
            <a:pPr algn="r" rtl="1">
              <a:lnSpc>
                <a:spcPct val="150000"/>
              </a:lnSpc>
            </a:pPr>
            <a:r>
              <a:rPr lang="fa-IR" sz="2400" b="1" dirty="0">
                <a:cs typeface="B Nazanin" panose="00000400000000000000" pitchFamily="2" charset="-78"/>
              </a:rPr>
              <a:t>16-  آشنایی با تحقیقات و تتبعات اروپاییان نیز موجب تغییر روش تاریخ‌نویسی و تحقیق در مسائل ادبی شد.</a:t>
            </a:r>
          </a:p>
          <a:p>
            <a:pPr algn="r" rtl="1">
              <a:lnSpc>
                <a:spcPct val="150000"/>
              </a:lnSpc>
            </a:pPr>
            <a:r>
              <a:rPr lang="fa-IR" sz="2400" b="1" dirty="0">
                <a:cs typeface="B Nazanin" panose="00000400000000000000" pitchFamily="2" charset="-78"/>
              </a:rPr>
              <a:t>17-  از شناخته‌شده‌ترین نویسندگان </a:t>
            </a:r>
            <a:r>
              <a:rPr lang="fa-IR" sz="2400" b="1" dirty="0">
                <a:solidFill>
                  <a:srgbClr val="FF0000"/>
                </a:solidFill>
                <a:cs typeface="B Nazanin" panose="00000400000000000000" pitchFamily="2" charset="-78"/>
              </a:rPr>
              <a:t>دورۀ مقاومت </a:t>
            </a:r>
            <a:r>
              <a:rPr lang="fa-IR" sz="2400" b="1" dirty="0">
                <a:cs typeface="B Nazanin" panose="00000400000000000000" pitchFamily="2" charset="-78"/>
              </a:rPr>
              <a:t>می‌توان به «احمد محمود» نویسندۀ رمان «همسایه‌ها»  علی‌محمد افغانی  نویسندۀ رمان «شوهر آهوخانم» و هوشنگ گلشیری نویسندۀ رمان «بر گمشد راعی» و امین فقیری نویسندۀ رمان «دهکد پر ملال»  اشاره کرد</a:t>
            </a:r>
          </a:p>
        </p:txBody>
      </p:sp>
    </p:spTree>
    <p:extLst>
      <p:ext uri="{BB962C8B-B14F-4D97-AF65-F5344CB8AC3E}">
        <p14:creationId xmlns:p14="http://schemas.microsoft.com/office/powerpoint/2010/main" val="9809562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DA884E-4401-B7AD-1743-BEBF66AE65E7}"/>
              </a:ext>
            </a:extLst>
          </p:cNvPr>
          <p:cNvSpPr txBox="1"/>
          <p:nvPr/>
        </p:nvSpPr>
        <p:spPr>
          <a:xfrm>
            <a:off x="914401" y="84285"/>
            <a:ext cx="11015002"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نثر دورۀ معاصر (برخی از نویسندگان دورۀ معاصر)</a:t>
            </a:r>
          </a:p>
          <a:p>
            <a:pPr algn="r" rtl="1">
              <a:lnSpc>
                <a:spcPct val="150000"/>
              </a:lnSpc>
            </a:pPr>
            <a:r>
              <a:rPr lang="fa-IR" sz="2400" b="1" dirty="0">
                <a:cs typeface="B Nazanin" panose="00000400000000000000" pitchFamily="2" charset="-78"/>
              </a:rPr>
              <a:t>	1-  سید محمدعلی جمال‌زاده</a:t>
            </a:r>
          </a:p>
          <a:p>
            <a:pPr algn="r" rtl="1">
              <a:lnSpc>
                <a:spcPct val="150000"/>
              </a:lnSpc>
            </a:pPr>
            <a:r>
              <a:rPr lang="fa-IR" sz="2400" b="1" dirty="0">
                <a:cs typeface="B Nazanin" panose="00000400000000000000" pitchFamily="2" charset="-78"/>
              </a:rPr>
              <a:t>1- جمال‌زاده را با مجموعه داستان «یکی بود، یکی نبود» آغازگر داستان‌نویسی فارسی به شیو نوین می‌دانند. </a:t>
            </a:r>
          </a:p>
          <a:p>
            <a:pPr algn="r" rtl="1">
              <a:lnSpc>
                <a:spcPct val="150000"/>
              </a:lnSpc>
            </a:pPr>
            <a:r>
              <a:rPr lang="fa-IR" sz="2400" b="1" dirty="0">
                <a:cs typeface="B Nazanin" panose="00000400000000000000" pitchFamily="2" charset="-78"/>
              </a:rPr>
              <a:t>2- وی در خانواده‌ای روحانی در اصفهان به دنیا آمد و در تهران تحصیل کرد و پس از آن به کشورهای دیگری مثل لبنان، فرانسه و آلمان رفت. </a:t>
            </a:r>
          </a:p>
          <a:p>
            <a:pPr algn="r" rtl="1">
              <a:lnSpc>
                <a:spcPct val="150000"/>
              </a:lnSpc>
            </a:pPr>
            <a:r>
              <a:rPr lang="fa-IR" sz="2400" b="1" dirty="0">
                <a:cs typeface="B Nazanin" panose="00000400000000000000" pitchFamily="2" charset="-78"/>
              </a:rPr>
              <a:t>3- در داستان بیشتر از اینکه به محتوا توجه داشته باشد، به سبک نویسندگی و کاربرد کلمات عامیانه و متداول در نثر توجه دارد و کلام را به طبع خوانندگان نزدیک می‌کند و به همان راهی می‌رود که کسانی مثل زین‌العابدین مراغه‌ای در «سیاحتنامة ابراهیم‌بیگ» و علی اکبر دهخدا در «چرند و پرند» آغاز کرده بودند. </a:t>
            </a:r>
          </a:p>
          <a:p>
            <a:pPr algn="r" rtl="1">
              <a:lnSpc>
                <a:spcPct val="150000"/>
              </a:lnSpc>
            </a:pPr>
            <a:r>
              <a:rPr lang="fa-IR" sz="2400" b="1" dirty="0">
                <a:cs typeface="B Nazanin" panose="00000400000000000000" pitchFamily="2" charset="-78"/>
              </a:rPr>
              <a:t>4- «راه‌آب‌نامه» و «تلخ و شیرین» از دیگر داستان‌های او هستند.</a:t>
            </a:r>
          </a:p>
        </p:txBody>
      </p:sp>
    </p:spTree>
    <p:extLst>
      <p:ext uri="{BB962C8B-B14F-4D97-AF65-F5344CB8AC3E}">
        <p14:creationId xmlns:p14="http://schemas.microsoft.com/office/powerpoint/2010/main" val="326644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636F3F2-A883-06FB-0132-C6429AD044D0}"/>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نثر دورۀ معاصر (برخی از نویسندگان دورۀ معاصر)</a:t>
            </a:r>
          </a:p>
          <a:p>
            <a:pPr algn="r" rtl="1">
              <a:lnSpc>
                <a:spcPct val="200000"/>
              </a:lnSpc>
            </a:pPr>
            <a:r>
              <a:rPr lang="fa-IR" sz="2400" b="1" dirty="0">
                <a:cs typeface="B Nazanin" panose="00000400000000000000" pitchFamily="2" charset="-78"/>
              </a:rPr>
              <a:t>	2- جلال آل احمد</a:t>
            </a:r>
          </a:p>
          <a:p>
            <a:pPr algn="r" rtl="1">
              <a:lnSpc>
                <a:spcPct val="200000"/>
              </a:lnSpc>
            </a:pPr>
            <a:r>
              <a:rPr lang="fa-IR" sz="2400" b="1" dirty="0">
                <a:cs typeface="B Nazanin" panose="00000400000000000000" pitchFamily="2" charset="-78"/>
              </a:rPr>
              <a:t>1- جلال در خانواده‌ای مذهبی متولد شد. وی در جوانی چند ماه را در نجف درس طلبگی خواند و پس از بازگشت به ایران، به احزاب سیاسی پیوست و پس از آن به معلمی روی آورد و نویسندگی را نیز وجهة همت خود قرار داد. </a:t>
            </a:r>
          </a:p>
          <a:p>
            <a:pPr algn="r" rtl="1">
              <a:lnSpc>
                <a:spcPct val="200000"/>
              </a:lnSpc>
            </a:pPr>
            <a:r>
              <a:rPr lang="fa-IR" sz="2400" b="1" dirty="0">
                <a:cs typeface="B Nazanin" panose="00000400000000000000" pitchFamily="2" charset="-78"/>
              </a:rPr>
              <a:t>2- اولین داستانش با عنوان «زیارت» در مجلة سخن چاپ شد و «دید و بازدید» و «سه‌تار» از دیگر مجموعه‌داستان‌های او هستند. </a:t>
            </a:r>
          </a:p>
        </p:txBody>
      </p:sp>
    </p:spTree>
    <p:extLst>
      <p:ext uri="{BB962C8B-B14F-4D97-AF65-F5344CB8AC3E}">
        <p14:creationId xmlns:p14="http://schemas.microsoft.com/office/powerpoint/2010/main" val="41829207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E970E66-C986-DE47-625A-A5F0A37AA7C3}"/>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نثر دورۀ معاصر (</a:t>
            </a:r>
            <a:r>
              <a:rPr lang="fa-IR" sz="2400" b="1" dirty="0">
                <a:cs typeface="B Nazanin" panose="00000400000000000000" pitchFamily="2" charset="-78"/>
              </a:rPr>
              <a:t>برخی از نویسندگان دورۀ معاصر)</a:t>
            </a:r>
          </a:p>
          <a:p>
            <a:pPr algn="r" rtl="1">
              <a:lnSpc>
                <a:spcPct val="200000"/>
              </a:lnSpc>
            </a:pPr>
            <a:r>
              <a:rPr lang="fa-IR" sz="2400" b="1" dirty="0">
                <a:cs typeface="B Nazanin" panose="00000400000000000000" pitchFamily="2" charset="-78"/>
              </a:rPr>
              <a:t>	2- جلال آل احمد</a:t>
            </a:r>
          </a:p>
          <a:p>
            <a:pPr algn="r" rtl="1">
              <a:lnSpc>
                <a:spcPct val="200000"/>
              </a:lnSpc>
            </a:pPr>
            <a:r>
              <a:rPr lang="fa-IR" sz="2400" b="1" dirty="0">
                <a:cs typeface="B Nazanin" panose="00000400000000000000" pitchFamily="2" charset="-78"/>
              </a:rPr>
              <a:t>3- مشهورترین اثرش داستان بلند «مدیر مدرسه» است. نمونة نثر پرشتاب و بریده بریده جلال را که از آن با عنوان «نثر تلگرافی» یاد می‌کنند، در این اثر به کمال می‌بینیم.</a:t>
            </a:r>
          </a:p>
          <a:p>
            <a:pPr algn="r" rtl="1">
              <a:lnSpc>
                <a:spcPct val="200000"/>
              </a:lnSpc>
            </a:pPr>
            <a:r>
              <a:rPr lang="fa-IR" sz="2400" b="1" dirty="0">
                <a:cs typeface="B Nazanin" panose="00000400000000000000" pitchFamily="2" charset="-78"/>
              </a:rPr>
              <a:t>4-  جلال علاوه بر داستان، در تکنگاری، سفرنامه‌نویسی، مقاله‌نویسی انتقادی و ترجمه نیز توانا است. سفرنامة حج او با عنوان «خسی در میقات» و مجموعه مقاله‌های «ارزیابی شتابزده» از نوشته‌های دیگر </a:t>
            </a:r>
          </a:p>
          <a:p>
            <a:pPr algn="r" rtl="1">
              <a:lnSpc>
                <a:spcPct val="200000"/>
              </a:lnSpc>
            </a:pPr>
            <a:r>
              <a:rPr lang="fa-IR" sz="2400" b="1" dirty="0">
                <a:cs typeface="B Nazanin" panose="00000400000000000000" pitchFamily="2" charset="-78"/>
              </a:rPr>
              <a:t>او هستند. </a:t>
            </a:r>
          </a:p>
        </p:txBody>
      </p:sp>
    </p:spTree>
    <p:extLst>
      <p:ext uri="{BB962C8B-B14F-4D97-AF65-F5344CB8AC3E}">
        <p14:creationId xmlns:p14="http://schemas.microsoft.com/office/powerpoint/2010/main" val="30272744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E0C4F9-784A-B1A3-BD46-1E5B136FBF84}"/>
              </a:ext>
            </a:extLst>
          </p:cNvPr>
          <p:cNvSpPr txBox="1"/>
          <p:nvPr/>
        </p:nvSpPr>
        <p:spPr>
          <a:xfrm>
            <a:off x="914401" y="84285"/>
            <a:ext cx="11015002"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نثر دورۀ معاصر (</a:t>
            </a:r>
            <a:r>
              <a:rPr lang="fa-IR" sz="2400" b="1" dirty="0">
                <a:cs typeface="B Nazanin" panose="00000400000000000000" pitchFamily="2" charset="-78"/>
              </a:rPr>
              <a:t>برخی از نویسندگان دورۀ معاصر)</a:t>
            </a:r>
          </a:p>
          <a:p>
            <a:pPr algn="r" rtl="1">
              <a:lnSpc>
                <a:spcPct val="250000"/>
              </a:lnSpc>
            </a:pPr>
            <a:r>
              <a:rPr lang="fa-IR" sz="2400" b="1" dirty="0">
                <a:cs typeface="B Nazanin" panose="00000400000000000000" pitchFamily="2" charset="-78"/>
              </a:rPr>
              <a:t>	3- سیمین دانشور</a:t>
            </a:r>
          </a:p>
          <a:p>
            <a:pPr algn="r" rtl="1">
              <a:lnSpc>
                <a:spcPct val="250000"/>
              </a:lnSpc>
            </a:pPr>
            <a:r>
              <a:rPr lang="fa-IR" sz="2400" b="1" dirty="0">
                <a:cs typeface="B Nazanin" panose="00000400000000000000" pitchFamily="2" charset="-78"/>
              </a:rPr>
              <a:t>1- متولد شیراز و دانش‌آموختة زبان و ادبیات فارسی در دور دکتری از دانشگاه تهران است. وی سال‌ها به تدریس هنر و ادبیات در این دانشگاه مشغول بود.</a:t>
            </a:r>
          </a:p>
          <a:p>
            <a:pPr algn="r" rtl="1">
              <a:lnSpc>
                <a:spcPct val="250000"/>
              </a:lnSpc>
            </a:pPr>
            <a:r>
              <a:rPr lang="fa-IR" sz="2400" b="1" dirty="0">
                <a:cs typeface="B Nazanin" panose="00000400000000000000" pitchFamily="2" charset="-78"/>
              </a:rPr>
              <a:t>2-  اولین تجربة داستان‌نویسی دانشور «آتش خاموش» بود.</a:t>
            </a:r>
          </a:p>
          <a:p>
            <a:pPr algn="r" rtl="1">
              <a:lnSpc>
                <a:spcPct val="250000"/>
              </a:lnSpc>
            </a:pPr>
            <a:r>
              <a:rPr lang="fa-IR" sz="2400" b="1" dirty="0">
                <a:cs typeface="B Nazanin" panose="00000400000000000000" pitchFamily="2" charset="-78"/>
              </a:rPr>
              <a:t>3-  بعدها «شهری چون بهشت» را منتشر کرد </a:t>
            </a:r>
          </a:p>
        </p:txBody>
      </p:sp>
    </p:spTree>
    <p:extLst>
      <p:ext uri="{BB962C8B-B14F-4D97-AF65-F5344CB8AC3E}">
        <p14:creationId xmlns:p14="http://schemas.microsoft.com/office/powerpoint/2010/main" val="20235416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EB8B5F4-FABC-885F-0E24-1E1B9A018C5A}"/>
              </a:ext>
            </a:extLst>
          </p:cNvPr>
          <p:cNvSpPr txBox="1"/>
          <p:nvPr/>
        </p:nvSpPr>
        <p:spPr>
          <a:xfrm>
            <a:off x="914401" y="84285"/>
            <a:ext cx="11015002"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نثر دورۀ معاصر (</a:t>
            </a:r>
            <a:r>
              <a:rPr lang="fa-IR" sz="2400" b="1" dirty="0">
                <a:cs typeface="B Nazanin" panose="00000400000000000000" pitchFamily="2" charset="-78"/>
              </a:rPr>
              <a:t>برخی از نویسندگان دورۀ معاصر)</a:t>
            </a:r>
          </a:p>
          <a:p>
            <a:pPr algn="r" rtl="1">
              <a:lnSpc>
                <a:spcPct val="250000"/>
              </a:lnSpc>
            </a:pPr>
            <a:r>
              <a:rPr lang="fa-IR" sz="2400" b="1" dirty="0">
                <a:cs typeface="B Nazanin" panose="00000400000000000000" pitchFamily="2" charset="-78"/>
              </a:rPr>
              <a:t>	3- سیمین دانشور</a:t>
            </a:r>
          </a:p>
          <a:p>
            <a:pPr algn="r" rtl="1">
              <a:lnSpc>
                <a:spcPct val="250000"/>
              </a:lnSpc>
            </a:pPr>
            <a:r>
              <a:rPr lang="fa-IR" sz="2400" b="1" dirty="0">
                <a:cs typeface="B Nazanin" panose="00000400000000000000" pitchFamily="2" charset="-78"/>
              </a:rPr>
              <a:t>4-  با «سووشون» که دربرگیرندۀ داستان زندگی زری و یوسف و اوضاع اجتماعی مردم فارس در خلال جنگ جهانی دوم است، به اوج نویسندگی خود رسید.</a:t>
            </a:r>
          </a:p>
          <a:p>
            <a:pPr algn="r" rtl="1">
              <a:lnSpc>
                <a:spcPct val="250000"/>
              </a:lnSpc>
            </a:pPr>
            <a:r>
              <a:rPr lang="fa-IR" sz="2400" b="1" dirty="0">
                <a:cs typeface="B Nazanin" panose="00000400000000000000" pitchFamily="2" charset="-78"/>
              </a:rPr>
              <a:t>5-  چند سال نیز با مجله‌هایی مثل نقش و نگار، کتاب ماه، کیهان و آرش همکاری داشت.</a:t>
            </a:r>
          </a:p>
          <a:p>
            <a:pPr algn="r" rtl="1">
              <a:lnSpc>
                <a:spcPct val="250000"/>
              </a:lnSpc>
            </a:pPr>
            <a:r>
              <a:rPr lang="fa-IR" sz="2400" b="1" dirty="0">
                <a:cs typeface="B Nazanin" panose="00000400000000000000" pitchFamily="2" charset="-78"/>
              </a:rPr>
              <a:t>6-  از دانشور ترجمه‌هایی نیز از داستان‌ها و نمایشنامه‌های نویسندگان مشهور خارجی بر جای مانده‌است.</a:t>
            </a:r>
          </a:p>
        </p:txBody>
      </p:sp>
    </p:spTree>
    <p:extLst>
      <p:ext uri="{BB962C8B-B14F-4D97-AF65-F5344CB8AC3E}">
        <p14:creationId xmlns:p14="http://schemas.microsoft.com/office/powerpoint/2010/main" val="3242296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6C06D97-CA6B-5F3B-3C04-DCF5FA2357F4}"/>
              </a:ext>
            </a:extLst>
          </p:cNvPr>
          <p:cNvSpPr txBox="1"/>
          <p:nvPr/>
        </p:nvSpPr>
        <p:spPr>
          <a:xfrm>
            <a:off x="914401" y="84285"/>
            <a:ext cx="11015002" cy="5170646"/>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بعد از قیام 15 خردادماه ،1342 تکاپو و فعالیت جنبش‌های سیاسی، اجتماعی و فرهنگی برای رسیدن به آزادی و استقلال کشور بیشتر شد و مبارزات آن‌ها به شکل جدیدتری ادامه یافت تا در نهایت در بهمن ماه 1357 با پیروزی انقلاب اسلامی به نتیجه رسید.</a:t>
            </a:r>
          </a:p>
          <a:p>
            <a:pPr algn="r" rtl="1">
              <a:lnSpc>
                <a:spcPct val="200000"/>
              </a:lnSpc>
            </a:pPr>
            <a:r>
              <a:rPr lang="fa-IR" sz="2400" b="1" dirty="0">
                <a:latin typeface="Andalus" panose="02020603050405020304" pitchFamily="18" charset="-78"/>
                <a:cs typeface="B Nazanin" panose="00000400000000000000" pitchFamily="2" charset="-78"/>
              </a:rPr>
              <a:t>  در این دوره ادبیات نیز همراه با دیگر ابعاد زندگی مردم ایران دست‌خوش تحول شد. این تحولات موجب شکل گرفتن جریانی در تاریخ ادبیات فارسی شد که سرآغاز آن از سال‌های قبل از 1357بود؛ اما به جهت این‌که با پیروزی انقلاب تثبیت شد، آن را تحت عنوان «ادبیات انقلاب اسلامی» بررسی می‌کنیم.</a:t>
            </a:r>
          </a:p>
        </p:txBody>
      </p:sp>
    </p:spTree>
    <p:extLst>
      <p:ext uri="{BB962C8B-B14F-4D97-AF65-F5344CB8AC3E}">
        <p14:creationId xmlns:p14="http://schemas.microsoft.com/office/powerpoint/2010/main" val="1146194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3E1F9F-0BCD-F2C6-E12C-779439BAF0F5}"/>
              </a:ext>
            </a:extLst>
          </p:cNvPr>
          <p:cNvSpPr txBox="1"/>
          <p:nvPr/>
        </p:nvSpPr>
        <p:spPr>
          <a:xfrm>
            <a:off x="1491176" y="604801"/>
            <a:ext cx="10353821"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Nazanin" panose="00000400000000000000" pitchFamily="2" charset="-78"/>
              </a:rPr>
              <a:t>4- در ادبیات دورۀ معاصر، نوآوری‌ها، اندیشه‌های باستان‌گرا و گاهی گرایش به شعرهای ترجمه‌ای مورد توجه قرار گرفت. </a:t>
            </a:r>
          </a:p>
          <a:p>
            <a:pPr algn="r" rtl="1">
              <a:lnSpc>
                <a:spcPct val="150000"/>
              </a:lnSpc>
            </a:pPr>
            <a:r>
              <a:rPr lang="fa-IR" sz="2400" b="1" dirty="0">
                <a:cs typeface="B Nazanin" panose="00000400000000000000" pitchFamily="2" charset="-78"/>
              </a:rPr>
              <a:t>5- رضا شاه در شهریور،1320 همزمان با جنگ جهانی دوم، تحت فشار کشورهای سلطه‌گر از سلطنت برکنار و پسرش محمدرضا جانشین او شد.</a:t>
            </a:r>
          </a:p>
          <a:p>
            <a:pPr algn="r" rtl="1">
              <a:lnSpc>
                <a:spcPct val="150000"/>
              </a:lnSpc>
            </a:pPr>
            <a:r>
              <a:rPr lang="fa-IR" sz="2400" b="1" dirty="0">
                <a:cs typeface="B Nazanin" panose="00000400000000000000" pitchFamily="2" charset="-78"/>
              </a:rPr>
              <a:t>6-  محمدرضا در آغاز کوشید تا با آزادی‌های نسبی سیاسی و اجتماعی، نظر روشنفکران را به خود جلب کند که این آزادی موقت، تا حدودی موجب گسترش و تثبیت ادبیات شد؛</a:t>
            </a:r>
          </a:p>
          <a:p>
            <a:pPr algn="r" rtl="1">
              <a:lnSpc>
                <a:spcPct val="150000"/>
              </a:lnSpc>
            </a:pPr>
            <a:r>
              <a:rPr lang="fa-IR" sz="2400" b="1" dirty="0">
                <a:cs typeface="B Nazanin" panose="00000400000000000000" pitchFamily="2" charset="-78"/>
              </a:rPr>
              <a:t>7-  هرچند پس از آن، رفتارها و سیاست‌های نادرست او، موجب انزوای برخی روشنفکران شد.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2548903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59B563-2A5C-5E26-84FB-D1E8A6323007}"/>
              </a:ext>
            </a:extLst>
          </p:cNvPr>
          <p:cNvSpPr txBox="1"/>
          <p:nvPr/>
        </p:nvSpPr>
        <p:spPr>
          <a:xfrm>
            <a:off x="914401" y="84285"/>
            <a:ext cx="11015002" cy="5170646"/>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1- انقلاب اسلامی ایران، مانند هر رخداد مهم دیگر در فضای فرهنگی و هنری جامعة ایران، دگرگونی‌هایی ایجاد کرد و فضایی تازه در شعر و نثر به وجود آورد.</a:t>
            </a:r>
          </a:p>
          <a:p>
            <a:pPr algn="r" rtl="1">
              <a:lnSpc>
                <a:spcPct val="200000"/>
              </a:lnSpc>
            </a:pPr>
            <a:r>
              <a:rPr lang="fa-IR" sz="2400" b="1" dirty="0">
                <a:latin typeface="Andalus" panose="02020603050405020304" pitchFamily="18" charset="-78"/>
                <a:cs typeface="B Nazanin" panose="00000400000000000000" pitchFamily="2" charset="-78"/>
              </a:rPr>
              <a:t>2-  شاعران و نویسندگان این عصر با باورهای سرچشمه گرفته از مکتب انقلابی و اسلامی، اندیشه‌ها و مضامین مذهبی و عرفانی و موضوعاتی مثل: جهاد، شهادت، ایثار، آزادگی و عشق را در آثار خویش بیشتر </a:t>
            </a:r>
          </a:p>
          <a:p>
            <a:pPr algn="r" rtl="1">
              <a:lnSpc>
                <a:spcPct val="200000"/>
              </a:lnSpc>
            </a:pPr>
            <a:r>
              <a:rPr lang="fa-IR" sz="2400" b="1" dirty="0">
                <a:latin typeface="Andalus" panose="02020603050405020304" pitchFamily="18" charset="-78"/>
                <a:cs typeface="B Nazanin" panose="00000400000000000000" pitchFamily="2" charset="-78"/>
              </a:rPr>
              <a:t>به کار گرفتند. </a:t>
            </a:r>
          </a:p>
        </p:txBody>
      </p:sp>
    </p:spTree>
    <p:extLst>
      <p:ext uri="{BB962C8B-B14F-4D97-AF65-F5344CB8AC3E}">
        <p14:creationId xmlns:p14="http://schemas.microsoft.com/office/powerpoint/2010/main" val="17508711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55E870-2544-10C8-4408-56C781CD4A72}"/>
              </a:ext>
            </a:extLst>
          </p:cNvPr>
          <p:cNvSpPr txBox="1"/>
          <p:nvPr/>
        </p:nvSpPr>
        <p:spPr>
          <a:xfrm>
            <a:off x="914401" y="84285"/>
            <a:ext cx="11015002" cy="549381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50000"/>
              </a:lnSpc>
            </a:pPr>
            <a:r>
              <a:rPr lang="fa-IR" sz="2400" b="1" dirty="0">
                <a:latin typeface="Andalus" panose="02020603050405020304" pitchFamily="18" charset="-78"/>
                <a:cs typeface="B Nazanin" panose="00000400000000000000" pitchFamily="2" charset="-78"/>
              </a:rPr>
              <a:t>3- طرح مضامین این حوزه، همراه با ورود برخی مظاهر فرهنگ غربی مهمترین موضوعات ادبیات این دوره هستند. این تغییر و دگرگونی در زمینة ادبیات، به ویژه شعر،کاملاً ملموس و محسوس است.</a:t>
            </a:r>
          </a:p>
          <a:p>
            <a:pPr algn="r" rtl="1">
              <a:lnSpc>
                <a:spcPct val="250000"/>
              </a:lnSpc>
            </a:pPr>
            <a:r>
              <a:rPr lang="fa-IR" sz="2400" b="1" dirty="0">
                <a:latin typeface="Andalus" panose="02020603050405020304" pitchFamily="18" charset="-78"/>
                <a:cs typeface="B Nazanin" panose="00000400000000000000" pitchFamily="2" charset="-78"/>
              </a:rPr>
              <a:t>4-  از آنجا که طنز و انتقاد اجتماعی در این دوره رشد نمود، مضامین طنزآمیز نیز در آثار ادبی این دوره دیده می‌شود. </a:t>
            </a:r>
          </a:p>
        </p:txBody>
      </p:sp>
    </p:spTree>
    <p:extLst>
      <p:ext uri="{BB962C8B-B14F-4D97-AF65-F5344CB8AC3E}">
        <p14:creationId xmlns:p14="http://schemas.microsoft.com/office/powerpoint/2010/main" val="23360296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ED769F-3722-1BA7-F09D-5057FD1D9D1E}"/>
              </a:ext>
            </a:extLst>
          </p:cNvPr>
          <p:cNvSpPr txBox="1"/>
          <p:nvPr/>
        </p:nvSpPr>
        <p:spPr>
          <a:xfrm>
            <a:off x="914401" y="84285"/>
            <a:ext cx="11015002"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5- درون‌مایة سروده‌ها و نوشته‌های ادبی این دوره بیشتر در زمینه‌های زیر است: </a:t>
            </a:r>
          </a:p>
          <a:p>
            <a:pPr algn="r" rtl="1">
              <a:lnSpc>
                <a:spcPct val="200000"/>
              </a:lnSpc>
            </a:pPr>
            <a:r>
              <a:rPr lang="fa-IR" sz="2400" b="1" dirty="0">
                <a:latin typeface="Andalus" panose="02020603050405020304" pitchFamily="18" charset="-78"/>
                <a:cs typeface="B Nazanin" panose="00000400000000000000" pitchFamily="2" charset="-78"/>
              </a:rPr>
              <a:t>1- محکوم کردن استبداد و بی‌عدالتی؛</a:t>
            </a:r>
          </a:p>
          <a:p>
            <a:pPr algn="r" rtl="1">
              <a:lnSpc>
                <a:spcPct val="200000"/>
              </a:lnSpc>
            </a:pPr>
            <a:r>
              <a:rPr lang="fa-IR" sz="2400" b="1" dirty="0">
                <a:latin typeface="Andalus" panose="02020603050405020304" pitchFamily="18" charset="-78"/>
                <a:cs typeface="B Nazanin" panose="00000400000000000000" pitchFamily="2" charset="-78"/>
              </a:rPr>
              <a:t>2-  ستایش آزادی و آزادی‌خواهان؛</a:t>
            </a:r>
          </a:p>
          <a:p>
            <a:pPr algn="r" rtl="1">
              <a:lnSpc>
                <a:spcPct val="200000"/>
              </a:lnSpc>
            </a:pPr>
            <a:r>
              <a:rPr lang="fa-IR" sz="2400" b="1" dirty="0">
                <a:latin typeface="Andalus" panose="02020603050405020304" pitchFamily="18" charset="-78"/>
                <a:cs typeface="B Nazanin" panose="00000400000000000000" pitchFamily="2" charset="-78"/>
              </a:rPr>
              <a:t> 3- ترسیم افق‌های روشن و امیدبخش پیروزی برخلاف ادبیات ناامید و مأیوس قبل از انقلاب؛</a:t>
            </a:r>
          </a:p>
          <a:p>
            <a:pPr algn="r" rtl="1">
              <a:lnSpc>
                <a:spcPct val="200000"/>
              </a:lnSpc>
            </a:pPr>
            <a:r>
              <a:rPr lang="fa-IR" sz="2400" b="1" dirty="0">
                <a:latin typeface="Andalus" panose="02020603050405020304" pitchFamily="18" charset="-78"/>
                <a:cs typeface="B Nazanin" panose="00000400000000000000" pitchFamily="2" charset="-78"/>
              </a:rPr>
              <a:t>4- تکریم شهید و فرهنگ شهادت با تکیه بر اسطوره‌های ملّی و تاریخی؛</a:t>
            </a:r>
          </a:p>
          <a:p>
            <a:pPr algn="r" rtl="1">
              <a:lnSpc>
                <a:spcPct val="200000"/>
              </a:lnSpc>
            </a:pPr>
            <a:r>
              <a:rPr lang="fa-IR" sz="2400" b="1" dirty="0">
                <a:latin typeface="Andalus" panose="02020603050405020304" pitchFamily="18" charset="-78"/>
                <a:cs typeface="B Nazanin" panose="00000400000000000000" pitchFamily="2" charset="-78"/>
              </a:rPr>
              <a:t>5- طرح اسوه‌های تاریخی به ویژه تاریخ اسلام مانند پیامبر اکرم ، امام علی و امام حسین و چهره‌های مبارز همچون حضرت امام خمینی</a:t>
            </a:r>
          </a:p>
        </p:txBody>
      </p:sp>
    </p:spTree>
    <p:extLst>
      <p:ext uri="{BB962C8B-B14F-4D97-AF65-F5344CB8AC3E}">
        <p14:creationId xmlns:p14="http://schemas.microsoft.com/office/powerpoint/2010/main" val="6851312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7DD097-6207-28A2-4336-4733261631F9}"/>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6- از نگاه شاعر و نویسند این دوره، عاشورا تنها یک حادثه نیست بلکه یک فرهنگ است که لحظه لحظة انقلاب اسلامی با این فرهنگ پیوند خورده‌است.</a:t>
            </a:r>
          </a:p>
          <a:p>
            <a:pPr algn="r" rtl="1">
              <a:lnSpc>
                <a:spcPct val="200000"/>
              </a:lnSpc>
            </a:pPr>
            <a:r>
              <a:rPr lang="fa-IR" sz="2400" b="1" dirty="0">
                <a:latin typeface="Andalus" panose="02020603050405020304" pitchFamily="18" charset="-78"/>
                <a:cs typeface="B Nazanin" panose="00000400000000000000" pitchFamily="2" charset="-78"/>
              </a:rPr>
              <a:t>7-  ادبیات این دوره از ابتدا تاکنون رشد قابل توجهی داشته و آثار زیبا و ماندگاری را رقم زده است و از آنجا که انقلاب اسلامی توانسته است در میان ملت‌های مسلمان دنیا موجب بیداری و آگاهی شود، در میان </a:t>
            </a:r>
          </a:p>
          <a:p>
            <a:pPr algn="r" rtl="1">
              <a:lnSpc>
                <a:spcPct val="200000"/>
              </a:lnSpc>
            </a:pPr>
            <a:r>
              <a:rPr lang="fa-IR" sz="2400" b="1" dirty="0">
                <a:latin typeface="Andalus" panose="02020603050405020304" pitchFamily="18" charset="-78"/>
                <a:cs typeface="B Nazanin" panose="00000400000000000000" pitchFamily="2" charset="-78"/>
              </a:rPr>
              <a:t>آثار شاعران و نویسندگان این دوره، </a:t>
            </a:r>
            <a:r>
              <a:rPr lang="fa-IR" sz="2400" b="1" dirty="0">
                <a:solidFill>
                  <a:srgbClr val="FF0000"/>
                </a:solidFill>
                <a:latin typeface="Andalus" panose="02020603050405020304" pitchFamily="18" charset="-78"/>
                <a:cs typeface="B Nazanin" panose="00000400000000000000" pitchFamily="2" charset="-78"/>
              </a:rPr>
              <a:t>رنج‌ها و مظلومیت ملت‌های مسلمانی مانند فلسطین،لبنان و افغانستان به چشم می‌خورد.</a:t>
            </a:r>
          </a:p>
        </p:txBody>
      </p:sp>
    </p:spTree>
    <p:extLst>
      <p:ext uri="{BB962C8B-B14F-4D97-AF65-F5344CB8AC3E}">
        <p14:creationId xmlns:p14="http://schemas.microsoft.com/office/powerpoint/2010/main" val="10648353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BAE96E8-04D5-5D87-C8D1-AECBE5017A41}"/>
              </a:ext>
            </a:extLst>
          </p:cNvPr>
          <p:cNvSpPr txBox="1"/>
          <p:nvPr/>
        </p:nvSpPr>
        <p:spPr>
          <a:xfrm>
            <a:off x="914401" y="84285"/>
            <a:ext cx="11015002"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50000"/>
              </a:lnSpc>
            </a:pPr>
            <a:r>
              <a:rPr lang="fa-IR" sz="2400" b="1" dirty="0">
                <a:latin typeface="Andalus" panose="02020603050405020304" pitchFamily="18" charset="-78"/>
                <a:cs typeface="B Nazanin" panose="00000400000000000000" pitchFamily="2" charset="-78"/>
              </a:rPr>
              <a:t>8- شاعران عصر انقلاب علاوه بر شعر سّنتی، به ویژه غزل، مثنوی، رباعی و دوبیتی در قالب‌های نو؛ مانند: نیمایی و سپید هم طبع‌آزمایی کرده‌اند. زبان شعر این دوره نیز تغییر می‌یابد؛ یعنی روح حماسی اشعار دوران مقاومت که با موجی از عرفان آمیخته شده است، موجب تحول و دگرگونی زبان و محتوای شعر می‌شود.</a:t>
            </a:r>
          </a:p>
          <a:p>
            <a:pPr algn="r" rtl="1">
              <a:lnSpc>
                <a:spcPct val="2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38606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EF09CA-17D6-C73F-3FCA-78B1688112AF}"/>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9- استمرار ادبیات معاصر را در عصر انقلاب در سه شاخة مجزا از یکدیگر می‌توان بررسی کرد:</a:t>
            </a:r>
          </a:p>
          <a:p>
            <a:pPr algn="r" rtl="1">
              <a:lnSpc>
                <a:spcPct val="200000"/>
              </a:lnSpc>
            </a:pPr>
            <a:r>
              <a:rPr lang="fa-IR" sz="2400" b="1" dirty="0">
                <a:latin typeface="Andalus" panose="02020603050405020304" pitchFamily="18" charset="-78"/>
                <a:cs typeface="B Nazanin" panose="00000400000000000000" pitchFamily="2" charset="-78"/>
              </a:rPr>
              <a:t>1- شاخة نخست شامل گروهی از شاعران و نویسندگان است که پس از پیروزی انقلاب با ارزش‌ها و مفاهیم تازه‌ای که در زندگی اجتماعی شکل گرفته بود، هماهنگ شده و شاخة نیرومندی از ادب انقلاب را ادامه دادند. این گروه با تکیه بر پشتوانة ادبی و تلفیق آن با ارزش‌های نوین، به عنوان جریانی کمال‌یافته و پیش‌کسوت شناخته می‌شوند. مانند: </a:t>
            </a:r>
          </a:p>
          <a:p>
            <a:pPr algn="r" rtl="1">
              <a:lnSpc>
                <a:spcPct val="200000"/>
              </a:lnSpc>
            </a:pPr>
            <a:r>
              <a:rPr lang="fa-IR" sz="2400" b="1" dirty="0">
                <a:latin typeface="Andalus" panose="02020603050405020304" pitchFamily="18" charset="-78"/>
                <a:cs typeface="B Nazanin" panose="00000400000000000000" pitchFamily="2" charset="-78"/>
              </a:rPr>
              <a:t>حمید سبزواری، قیصر امین‌پور، سیدعلی موسوی گرمارودی، سیدحسن حسینی و نصرالله مردانی.</a:t>
            </a:r>
          </a:p>
        </p:txBody>
      </p:sp>
    </p:spTree>
    <p:extLst>
      <p:ext uri="{BB962C8B-B14F-4D97-AF65-F5344CB8AC3E}">
        <p14:creationId xmlns:p14="http://schemas.microsoft.com/office/powerpoint/2010/main" val="15375065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8480EB-43CB-9B92-B028-F52B405CB386}"/>
              </a:ext>
            </a:extLst>
          </p:cNvPr>
          <p:cNvSpPr txBox="1"/>
          <p:nvPr/>
        </p:nvSpPr>
        <p:spPr>
          <a:xfrm>
            <a:off x="914401" y="84285"/>
            <a:ext cx="11015002" cy="7386638"/>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9- استمرار ادبیات معاصر را در عصر انقلاب در سه شاخة مجزا از یکدیگر می‌توان بررسی کرد:</a:t>
            </a:r>
          </a:p>
          <a:p>
            <a:pPr algn="r" rtl="1">
              <a:lnSpc>
                <a:spcPct val="200000"/>
              </a:lnSpc>
            </a:pPr>
            <a:r>
              <a:rPr lang="fa-IR" sz="2400" b="1" dirty="0">
                <a:latin typeface="Andalus" panose="02020603050405020304" pitchFamily="18" charset="-78"/>
                <a:cs typeface="B Nazanin" panose="00000400000000000000" pitchFamily="2" charset="-78"/>
              </a:rPr>
              <a:t>2-  شاخه‌ای از ادبیات هم بعد از انقلاب به همان روال گذشته که در زمینه‌هایی نیز متأثر از ادبیات جهان بود، به حیات خویش ادامه داد. گروهی از این نویسندگان و شاعران بعد از انقلاب به خارج از کشور رفتند و در آنجا به فعالیت ادبی خود ادامه دادند. </a:t>
            </a:r>
          </a:p>
          <a:p>
            <a:pPr algn="r" rtl="1">
              <a:lnSpc>
                <a:spcPct val="200000"/>
              </a:lnSpc>
            </a:pPr>
            <a:r>
              <a:rPr lang="fa-IR" sz="2400" b="1" dirty="0">
                <a:latin typeface="Andalus" panose="02020603050405020304" pitchFamily="18" charset="-78"/>
                <a:cs typeface="B Nazanin" panose="00000400000000000000" pitchFamily="2" charset="-78"/>
              </a:rPr>
              <a:t>گروهی هم در کشور به فعالیت‌های خود ادامه دادند؛ و با اندیشه‌های ادبی خود، همزمان با انقلاب به تولید آثار ادبی ارزشمندی پرداختند،</a:t>
            </a:r>
          </a:p>
          <a:p>
            <a:pPr algn="r" rtl="1">
              <a:lnSpc>
                <a:spcPct val="200000"/>
              </a:lnSpc>
            </a:pPr>
            <a:r>
              <a:rPr lang="fa-IR" sz="2400" b="1" dirty="0">
                <a:latin typeface="Andalus" panose="02020603050405020304" pitchFamily="18" charset="-78"/>
                <a:cs typeface="B Nazanin" panose="00000400000000000000" pitchFamily="2" charset="-78"/>
              </a:rPr>
              <a:t> مانند: هوشنگ ابتهاج، حسین منزوی، علی محمد افغانی، محمود دولت‌آبادی.</a:t>
            </a:r>
          </a:p>
          <a:p>
            <a:pPr algn="r" rtl="1">
              <a:lnSpc>
                <a:spcPct val="20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3322770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0AF4CC-2D3B-81FD-A001-F56D2581CE61}"/>
              </a:ext>
            </a:extLst>
          </p:cNvPr>
          <p:cNvSpPr txBox="1"/>
          <p:nvPr/>
        </p:nvSpPr>
        <p:spPr>
          <a:xfrm>
            <a:off x="914401" y="84285"/>
            <a:ext cx="11015002"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50000"/>
              </a:lnSpc>
            </a:pPr>
            <a:r>
              <a:rPr lang="fa-IR" sz="2400" b="1" dirty="0">
                <a:latin typeface="Andalus" panose="02020603050405020304" pitchFamily="18" charset="-78"/>
                <a:cs typeface="B Nazanin" panose="00000400000000000000" pitchFamily="2" charset="-78"/>
              </a:rPr>
              <a:t>9- استمرار ادبیات معاصر را در عصر انقلاب در سه شاخة مجزا از یکدیگر می‌توان بررسی کرد:</a:t>
            </a:r>
          </a:p>
          <a:p>
            <a:pPr algn="r" rtl="1">
              <a:lnSpc>
                <a:spcPct val="250000"/>
              </a:lnSpc>
            </a:pPr>
            <a:r>
              <a:rPr lang="fa-IR" sz="2400" b="1" dirty="0">
                <a:latin typeface="Andalus" panose="02020603050405020304" pitchFamily="18" charset="-78"/>
                <a:cs typeface="B Nazanin" panose="00000400000000000000" pitchFamily="2" charset="-78"/>
              </a:rPr>
              <a:t>3- گروه سوم شاخة جوان ادبیات بعد از انقلاب بود که کار ادبی خود را در انقلاب آغاز کرد و چون به اصول آن پایبند بود، منادی اندیشه‌های انقلاب شد و الفاظ، نمایه‌ها و تصاویر شعری را از حال و هوای انقلاب و موضوعات و مفاهیم رایج در آن دریافت کرد.</a:t>
            </a:r>
          </a:p>
          <a:p>
            <a:pPr algn="r" rtl="1">
              <a:lnSpc>
                <a:spcPct val="250000"/>
              </a:lnSpc>
            </a:pPr>
            <a:r>
              <a:rPr lang="fa-IR" sz="2400" b="1" dirty="0">
                <a:latin typeface="Andalus" panose="02020603050405020304" pitchFamily="18" charset="-78"/>
                <a:cs typeface="B Nazanin" panose="00000400000000000000" pitchFamily="2" charset="-78"/>
              </a:rPr>
              <a:t> از آن جمله می‌توان به سلمان هراتی و علیرضا قزوه اشاره کرد.</a:t>
            </a:r>
          </a:p>
        </p:txBody>
      </p:sp>
    </p:spTree>
    <p:extLst>
      <p:ext uri="{BB962C8B-B14F-4D97-AF65-F5344CB8AC3E}">
        <p14:creationId xmlns:p14="http://schemas.microsoft.com/office/powerpoint/2010/main" val="12570486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429037-643B-3257-2D26-9AC3D932A5DA}"/>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10- با شکل‌گیری انقلاب، شاعران جنبه‌های حماسی، عرفانی و مذهبی نهضت اسلامی را در شعر انعکاس دادند.</a:t>
            </a:r>
          </a:p>
          <a:p>
            <a:pPr algn="r" rtl="1">
              <a:lnSpc>
                <a:spcPct val="200000"/>
              </a:lnSpc>
            </a:pPr>
            <a:r>
              <a:rPr lang="fa-IR" sz="2400" b="1" dirty="0">
                <a:latin typeface="Andalus" panose="02020603050405020304" pitchFamily="18" charset="-78"/>
                <a:cs typeface="B Nazanin" panose="00000400000000000000" pitchFamily="2" charset="-78"/>
              </a:rPr>
              <a:t>11-  با آغاز جنگ تحمیلی و تحریک عواطف دینی و ملی، فرهنگ دفاع مقدس به شعر فارسی راه یافت. با تأثیر فرهنگ جنگ، نگرش حماسی در زبان و محتوای شعر این دوره تأثیر گذاشت. با وقوع جنگ تحمیلی، موضوعاتی مثل مبارزه، دفاع، ایثار، شهادت، پایداری، شجاعت و میهن‌دوستی رواج یافت و در شعر و ادبیات این دوره، حال و هوای تازه‌ای همراه مضامین ادب معاصر به وجود آمد. </a:t>
            </a:r>
          </a:p>
        </p:txBody>
      </p:sp>
    </p:spTree>
    <p:extLst>
      <p:ext uri="{BB962C8B-B14F-4D97-AF65-F5344CB8AC3E}">
        <p14:creationId xmlns:p14="http://schemas.microsoft.com/office/powerpoint/2010/main" val="22339585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CC489-F758-DDC6-D3BD-FACE40CE8390}"/>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12- هرچند در سال‌های آغازین انقلاب، در میان شاخة جوان، اقبال به شعر نیمایی کمرنگ بود، دیری نپایید که شعر نیمایی، با مقیاسی محدود، در شعر انقلاب جای خود را باز کرد. البته بدون اینکه مثل قالب‌های سنتی عمومیت پیدا کند.</a:t>
            </a:r>
          </a:p>
          <a:p>
            <a:pPr algn="r" rtl="1">
              <a:lnSpc>
                <a:spcPct val="200000"/>
              </a:lnSpc>
            </a:pPr>
            <a:r>
              <a:rPr lang="fa-IR" sz="2400" b="1" dirty="0">
                <a:latin typeface="Andalus" panose="02020603050405020304" pitchFamily="18" charset="-78"/>
                <a:cs typeface="B Nazanin" panose="00000400000000000000" pitchFamily="2" charset="-78"/>
              </a:rPr>
              <a:t>13-  به هر حال هر چه از سال‌های اول انقلاب می‌گذرد، اقبال به شعر نیمایی بیشتر می‌شود و در ادامه توجه به چهارپاره، قصیده، ترکیب‌بند و بحر طویل نیز دیده می‌شود. گاه نیز نوآوری‌هایی در قالب‌های شعری ایجاد می‌شود که برای مثال می‌توان از قالب «غزل ـ مثنوی» (ادغام غزل با مثنوی) نام برد. </a:t>
            </a:r>
          </a:p>
        </p:txBody>
      </p:sp>
    </p:spTree>
    <p:extLst>
      <p:ext uri="{BB962C8B-B14F-4D97-AF65-F5344CB8AC3E}">
        <p14:creationId xmlns:p14="http://schemas.microsoft.com/office/powerpoint/2010/main" val="2421983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48F200-D0DA-0431-25A0-4AF22A0ABE14}"/>
              </a:ext>
            </a:extLst>
          </p:cNvPr>
          <p:cNvSpPr txBox="1"/>
          <p:nvPr/>
        </p:nvSpPr>
        <p:spPr>
          <a:xfrm>
            <a:off x="1491176" y="604801"/>
            <a:ext cx="10353821"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دورۀ معاصر</a:t>
            </a:r>
          </a:p>
          <a:p>
            <a:pPr algn="r" rtl="1">
              <a:lnSpc>
                <a:spcPct val="200000"/>
              </a:lnSpc>
            </a:pPr>
            <a:r>
              <a:rPr lang="fa-IR" sz="2400" b="1" dirty="0">
                <a:cs typeface="B Nazanin" panose="00000400000000000000" pitchFamily="2" charset="-78"/>
              </a:rPr>
              <a:t>8- شعر دور معاصر را بیشتر با عنوان «شعر نو» می‌شناسیم.</a:t>
            </a:r>
          </a:p>
          <a:p>
            <a:pPr algn="r" rtl="1">
              <a:lnSpc>
                <a:spcPct val="200000"/>
              </a:lnSpc>
            </a:pPr>
            <a:r>
              <a:rPr lang="fa-IR" sz="2400" b="1" dirty="0">
                <a:cs typeface="B Nazanin" panose="00000400000000000000" pitchFamily="2" charset="-78"/>
              </a:rPr>
              <a:t>9- در این دوره ابتدا تقی رفعت و افرادی مانند بانو شمس کسمایی، ابوالقاسم لاهوتی، جعفرخامنه‌ای و در نهایت نیما یوشیج تلاش‌هایی در تغییر شعر فارسی از نظر قالب و محتوا داشتند که آن‌ها را پیشگامان شعر نو خوانده‌اند.</a:t>
            </a:r>
          </a:p>
          <a:p>
            <a:pPr algn="r" rtl="1">
              <a:lnSpc>
                <a:spcPct val="200000"/>
              </a:lnSpc>
            </a:pPr>
            <a:r>
              <a:rPr lang="fa-IR" sz="2400" b="1" dirty="0">
                <a:cs typeface="B Nazanin" panose="00000400000000000000" pitchFamily="2" charset="-78"/>
              </a:rPr>
              <a:t>10- تصرف نیما در ماهیت شعر قدیم و ارائة ماهیتی نو از آن، به تغییر در قالب و ویژگی‌های سخن شاعران قدیم انجامید. </a:t>
            </a:r>
          </a:p>
        </p:txBody>
      </p:sp>
    </p:spTree>
    <p:extLst>
      <p:ext uri="{BB962C8B-B14F-4D97-AF65-F5344CB8AC3E}">
        <p14:creationId xmlns:p14="http://schemas.microsoft.com/office/powerpoint/2010/main" val="34424675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C64BE8-F36A-A76B-FDAB-805D7F4AAEBE}"/>
              </a:ext>
            </a:extLst>
          </p:cNvPr>
          <p:cNvSpPr txBox="1"/>
          <p:nvPr/>
        </p:nvSpPr>
        <p:spPr>
          <a:xfrm>
            <a:off x="914401" y="84285"/>
            <a:ext cx="11015002"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چند تن از شاعران دوران انقلاب</a:t>
            </a:r>
          </a:p>
          <a:p>
            <a:pPr algn="r" rtl="1">
              <a:lnSpc>
                <a:spcPct val="200000"/>
              </a:lnSpc>
            </a:pPr>
            <a:r>
              <a:rPr lang="fa-IR" sz="2400" b="1" dirty="0">
                <a:latin typeface="Andalus" panose="02020603050405020304" pitchFamily="18" charset="-78"/>
                <a:cs typeface="B Titr" panose="00000700000000000000" pitchFamily="2" charset="-78"/>
              </a:rPr>
              <a:t> </a:t>
            </a:r>
            <a:r>
              <a:rPr lang="fa-IR" sz="2400" b="1" dirty="0">
                <a:latin typeface="Andalus" panose="02020603050405020304" pitchFamily="18" charset="-78"/>
                <a:cs typeface="B Nazanin" panose="00000400000000000000" pitchFamily="2" charset="-78"/>
              </a:rPr>
              <a:t>قیصر امین‌پور</a:t>
            </a:r>
          </a:p>
          <a:p>
            <a:pPr algn="r" rtl="1">
              <a:lnSpc>
                <a:spcPct val="200000"/>
              </a:lnSpc>
            </a:pPr>
            <a:r>
              <a:rPr lang="fa-IR" sz="2400" b="1" dirty="0">
                <a:latin typeface="Andalus" panose="02020603050405020304" pitchFamily="18" charset="-78"/>
                <a:cs typeface="B Nazanin" panose="00000400000000000000" pitchFamily="2" charset="-78"/>
              </a:rPr>
              <a:t>1- شاعر و نویسند انقلاب است. وی با مجموعه شعر «</a:t>
            </a:r>
            <a:r>
              <a:rPr lang="fa-IR" sz="2400" b="1" dirty="0">
                <a:latin typeface="Andalus" panose="02020603050405020304" pitchFamily="18" charset="-78"/>
                <a:cs typeface="B Titr" panose="00000700000000000000" pitchFamily="2" charset="-78"/>
              </a:rPr>
              <a:t>درکوچة آفتاب</a:t>
            </a:r>
            <a:r>
              <a:rPr lang="fa-IR" sz="2400" b="1" dirty="0">
                <a:latin typeface="Andalus" panose="02020603050405020304" pitchFamily="18" charset="-78"/>
                <a:cs typeface="B Nazanin" panose="00000400000000000000" pitchFamily="2" charset="-78"/>
              </a:rPr>
              <a:t>» توانایی خود را در ادبیات انقلاب نشان داد؛</a:t>
            </a:r>
          </a:p>
          <a:p>
            <a:pPr algn="r" rtl="1">
              <a:lnSpc>
                <a:spcPct val="200000"/>
              </a:lnSpc>
            </a:pPr>
            <a:r>
              <a:rPr lang="fa-IR" sz="2400" b="1" dirty="0">
                <a:latin typeface="Andalus" panose="02020603050405020304" pitchFamily="18" charset="-78"/>
                <a:cs typeface="B Nazanin" panose="00000400000000000000" pitchFamily="2" charset="-78"/>
              </a:rPr>
              <a:t> 2- پس از آن، با آثاری چون </a:t>
            </a:r>
            <a:r>
              <a:rPr lang="fa-IR" sz="2400" b="1" dirty="0">
                <a:latin typeface="Andalus" panose="02020603050405020304" pitchFamily="18" charset="-78"/>
                <a:cs typeface="B Titr" panose="00000700000000000000" pitchFamily="2" charset="-78"/>
              </a:rPr>
              <a:t>«تنفس صبح»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«آیینه‌های ناگهان»، </a:t>
            </a:r>
            <a:r>
              <a:rPr lang="fa-IR" sz="2400" b="1" dirty="0">
                <a:latin typeface="Andalus" panose="02020603050405020304" pitchFamily="18" charset="-78"/>
                <a:cs typeface="B Nazanin" panose="00000400000000000000" pitchFamily="2" charset="-78"/>
              </a:rPr>
              <a:t>منظومة </a:t>
            </a:r>
            <a:r>
              <a:rPr lang="fa-IR" sz="2400" b="1" dirty="0">
                <a:latin typeface="Andalus" panose="02020603050405020304" pitchFamily="18" charset="-78"/>
                <a:cs typeface="B Titr" panose="00000700000000000000" pitchFamily="2" charset="-78"/>
              </a:rPr>
              <a:t>«ظهر روز دهم» </a:t>
            </a:r>
            <a:r>
              <a:rPr lang="fa-IR" sz="2400" b="1" dirty="0">
                <a:latin typeface="Andalus" panose="02020603050405020304" pitchFamily="18" charset="-78"/>
                <a:cs typeface="B Nazanin" panose="00000400000000000000" pitchFamily="2" charset="-78"/>
              </a:rPr>
              <a:t>و سرانجام </a:t>
            </a:r>
            <a:r>
              <a:rPr lang="fa-IR" sz="2400" b="1" dirty="0">
                <a:latin typeface="Andalus" panose="02020603050405020304" pitchFamily="18" charset="-78"/>
                <a:cs typeface="B Titr" panose="00000700000000000000" pitchFamily="2" charset="-78"/>
              </a:rPr>
              <a:t>«دستور زبان عشق</a:t>
            </a:r>
            <a:r>
              <a:rPr lang="fa-IR" sz="2400" b="1" dirty="0">
                <a:latin typeface="Andalus" panose="02020603050405020304" pitchFamily="18" charset="-78"/>
                <a:cs typeface="B Nazanin" panose="00000400000000000000" pitchFamily="2" charset="-78"/>
              </a:rPr>
              <a:t>» جایگاه خویش را در شعر انقلاب تثبیت کرد.</a:t>
            </a:r>
          </a:p>
          <a:p>
            <a:pPr algn="r" rtl="1">
              <a:lnSpc>
                <a:spcPct val="200000"/>
              </a:lnSpc>
            </a:pPr>
            <a:r>
              <a:rPr lang="fa-IR" sz="2400" b="1" dirty="0">
                <a:latin typeface="Andalus" panose="02020603050405020304" pitchFamily="18" charset="-78"/>
                <a:cs typeface="B Nazanin" panose="00000400000000000000" pitchFamily="2" charset="-78"/>
              </a:rPr>
              <a:t> 3- نثر امین‌پور ساده اما عمیق و عاطفی است. از آثار منثور او باید به </a:t>
            </a:r>
            <a:r>
              <a:rPr lang="fa-IR" sz="2400" b="1" dirty="0">
                <a:latin typeface="Andalus" panose="02020603050405020304" pitchFamily="18" charset="-78"/>
                <a:cs typeface="B Titr" panose="00000700000000000000" pitchFamily="2" charset="-78"/>
              </a:rPr>
              <a:t>«طوفان در پرانتز»، «بی‌بال پریدن»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«سنت و نوآوری در شعر معاصر» </a:t>
            </a:r>
            <a:r>
              <a:rPr lang="fa-IR" sz="2400" b="1" dirty="0">
                <a:latin typeface="Andalus" panose="02020603050405020304" pitchFamily="18" charset="-78"/>
                <a:cs typeface="B Nazanin" panose="00000400000000000000" pitchFamily="2" charset="-78"/>
              </a:rPr>
              <a:t>اشاره کرد.</a:t>
            </a:r>
          </a:p>
        </p:txBody>
      </p:sp>
    </p:spTree>
    <p:extLst>
      <p:ext uri="{BB962C8B-B14F-4D97-AF65-F5344CB8AC3E}">
        <p14:creationId xmlns:p14="http://schemas.microsoft.com/office/powerpoint/2010/main" val="34093823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FB5619-36A3-EC5E-48B0-E5DDF8469868}"/>
              </a:ext>
            </a:extLst>
          </p:cNvPr>
          <p:cNvSpPr txBox="1"/>
          <p:nvPr/>
        </p:nvSpPr>
        <p:spPr>
          <a:xfrm>
            <a:off x="858130" y="84285"/>
            <a:ext cx="11113477"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چند تن از شاعران دوران انقلاب</a:t>
            </a:r>
          </a:p>
          <a:p>
            <a:pPr algn="r" rtl="1">
              <a:lnSpc>
                <a:spcPct val="200000"/>
              </a:lnSpc>
            </a:pPr>
            <a:r>
              <a:rPr lang="fa-IR" sz="2400" b="1" dirty="0">
                <a:latin typeface="Andalus" panose="02020603050405020304" pitchFamily="18" charset="-78"/>
                <a:cs typeface="B Titr" panose="00000700000000000000" pitchFamily="2" charset="-78"/>
              </a:rPr>
              <a:t> </a:t>
            </a:r>
            <a:r>
              <a:rPr lang="fa-IR" sz="2400" b="1" dirty="0">
                <a:latin typeface="Andalus" panose="02020603050405020304" pitchFamily="18" charset="-78"/>
                <a:cs typeface="B Nazanin" panose="00000400000000000000" pitchFamily="2" charset="-78"/>
              </a:rPr>
              <a:t>سید علی موسوی گرمارودی</a:t>
            </a:r>
          </a:p>
          <a:p>
            <a:pPr algn="r" rtl="1">
              <a:lnSpc>
                <a:spcPct val="200000"/>
              </a:lnSpc>
            </a:pPr>
            <a:r>
              <a:rPr lang="fa-IR" sz="2400" b="1" dirty="0">
                <a:latin typeface="Andalus" panose="02020603050405020304" pitchFamily="18" charset="-78"/>
                <a:cs typeface="B Nazanin" panose="00000400000000000000" pitchFamily="2" charset="-78"/>
              </a:rPr>
              <a:t>1- از پیشتازان شعر مذهبی قبل از انقلاب است. پس از انقلاب نیز به آرمانها و اهداف مذهبی و انقلابی وفادار مانده‌است.</a:t>
            </a:r>
          </a:p>
          <a:p>
            <a:pPr algn="r" rtl="1">
              <a:lnSpc>
                <a:spcPct val="200000"/>
              </a:lnSpc>
            </a:pPr>
            <a:r>
              <a:rPr lang="fa-IR" sz="2400" b="1" dirty="0">
                <a:latin typeface="Andalus" panose="02020603050405020304" pitchFamily="18" charset="-78"/>
                <a:cs typeface="B Nazanin" panose="00000400000000000000" pitchFamily="2" charset="-78"/>
              </a:rPr>
              <a:t> 2- وی در غزل و قصیده بیشتر طبع‌آزمایی کرده است. اشعار سپیداو نیز قابل توجه‌اند.</a:t>
            </a:r>
          </a:p>
          <a:p>
            <a:pPr algn="r" rtl="1">
              <a:lnSpc>
                <a:spcPct val="200000"/>
              </a:lnSpc>
            </a:pPr>
            <a:r>
              <a:rPr lang="fa-IR" sz="2400" b="1" dirty="0">
                <a:latin typeface="Andalus" panose="02020603050405020304" pitchFamily="18" charset="-78"/>
                <a:cs typeface="B Nazanin" panose="00000400000000000000" pitchFamily="2" charset="-78"/>
              </a:rPr>
              <a:t>3-  از آثار شعری او می‌توان </a:t>
            </a:r>
            <a:r>
              <a:rPr lang="fa-IR" sz="2400" b="1" dirty="0">
                <a:latin typeface="Andalus" panose="02020603050405020304" pitchFamily="18" charset="-78"/>
                <a:cs typeface="B Titr" panose="00000700000000000000" pitchFamily="2" charset="-78"/>
              </a:rPr>
              <a:t>«صدای سبز»، «خواب ارغوانی»، «برآشفتن گیسوی تاک»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«گوشوارۀعرش» </a:t>
            </a:r>
            <a:r>
              <a:rPr lang="fa-IR" sz="2400" b="1" dirty="0">
                <a:latin typeface="Andalus" panose="02020603050405020304" pitchFamily="18" charset="-78"/>
                <a:cs typeface="B Nazanin" panose="00000400000000000000" pitchFamily="2" charset="-78"/>
              </a:rPr>
              <a:t>را نام برد.</a:t>
            </a:r>
          </a:p>
        </p:txBody>
      </p:sp>
    </p:spTree>
    <p:extLst>
      <p:ext uri="{BB962C8B-B14F-4D97-AF65-F5344CB8AC3E}">
        <p14:creationId xmlns:p14="http://schemas.microsoft.com/office/powerpoint/2010/main" val="23831208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8022AE4-51D7-8F63-9411-298429814D23}"/>
              </a:ext>
            </a:extLst>
          </p:cNvPr>
          <p:cNvSpPr txBox="1"/>
          <p:nvPr/>
        </p:nvSpPr>
        <p:spPr>
          <a:xfrm>
            <a:off x="858130" y="84285"/>
            <a:ext cx="11113477"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چند تن از شاعران دوران انقلاب</a:t>
            </a:r>
          </a:p>
          <a:p>
            <a:pPr algn="r" rtl="1">
              <a:lnSpc>
                <a:spcPct val="250000"/>
              </a:lnSpc>
            </a:pPr>
            <a:r>
              <a:rPr lang="fa-IR" sz="2400" b="1" dirty="0">
                <a:latin typeface="Andalus" panose="02020603050405020304" pitchFamily="18" charset="-78"/>
                <a:cs typeface="B Titr" panose="00000700000000000000" pitchFamily="2" charset="-78"/>
              </a:rPr>
              <a:t> </a:t>
            </a:r>
            <a:r>
              <a:rPr lang="fa-IR" sz="2400" b="1" dirty="0">
                <a:latin typeface="Andalus" panose="02020603050405020304" pitchFamily="18" charset="-78"/>
                <a:cs typeface="B Nazanin" panose="00000400000000000000" pitchFamily="2" charset="-78"/>
              </a:rPr>
              <a:t>سلمان هراتی</a:t>
            </a:r>
          </a:p>
          <a:p>
            <a:pPr algn="r" rtl="1">
              <a:lnSpc>
                <a:spcPct val="250000"/>
              </a:lnSpc>
            </a:pPr>
            <a:r>
              <a:rPr lang="fa-IR" sz="2400" b="1" dirty="0">
                <a:latin typeface="Andalus" panose="02020603050405020304" pitchFamily="18" charset="-78"/>
                <a:cs typeface="B Nazanin" panose="00000400000000000000" pitchFamily="2" charset="-78"/>
              </a:rPr>
              <a:t>1- از شاعران نواندیش و معروف شعر انقالب بود. این معلم خوشذوق در سال 1365 و در سن جوانی در یک حادثة رانندگی جان خود را از دست داد. </a:t>
            </a:r>
          </a:p>
          <a:p>
            <a:pPr algn="r" rtl="1">
              <a:lnSpc>
                <a:spcPct val="250000"/>
              </a:lnSpc>
            </a:pPr>
            <a:r>
              <a:rPr lang="fa-IR" sz="2400" b="1" dirty="0">
                <a:latin typeface="Andalus" panose="02020603050405020304" pitchFamily="18" charset="-78"/>
                <a:cs typeface="B Nazanin" panose="00000400000000000000" pitchFamily="2" charset="-78"/>
              </a:rPr>
              <a:t>2-  از سلمان هراتی مجموعه‌های «از آسمان سبز»، « از این ستاره تا آن ستاره» ویژ نوجوانان و « دری به خانة خورشید» به یادگار مانده است.</a:t>
            </a:r>
          </a:p>
        </p:txBody>
      </p:sp>
    </p:spTree>
    <p:extLst>
      <p:ext uri="{BB962C8B-B14F-4D97-AF65-F5344CB8AC3E}">
        <p14:creationId xmlns:p14="http://schemas.microsoft.com/office/powerpoint/2010/main" val="26479796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5652BC-948B-7A0B-A378-BA90D48C54BD}"/>
              </a:ext>
            </a:extLst>
          </p:cNvPr>
          <p:cNvSpPr txBox="1"/>
          <p:nvPr/>
        </p:nvSpPr>
        <p:spPr>
          <a:xfrm>
            <a:off x="858130" y="84285"/>
            <a:ext cx="11113477" cy="549381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50000"/>
              </a:lnSpc>
            </a:pPr>
            <a:r>
              <a:rPr lang="fa-IR" sz="2400" b="1" dirty="0">
                <a:latin typeface="Andalus" panose="02020603050405020304" pitchFamily="18" charset="-78"/>
                <a:cs typeface="B Nazanin" panose="00000400000000000000" pitchFamily="2" charset="-78"/>
              </a:rPr>
              <a:t>نثر این دوره به ویژه در داستان‌نویسی ادامه می‌یابد و تجربه‌های بدیع و کم‌سابقه‌ای در کنار دیگر مضمون‌های اجتماعی و فلسفی مورد توجه نویسندگان قرار می‌گیرد. بنابراین تکامل ادبیات داستانی برخلاف شعر تا حدودی به طور طبیعی رواج یافت و همراه تغییراتی که در محتوا اتفاق افتاد، تغییراتی هم در فنون و سبک داستان رخ داد. </a:t>
            </a:r>
          </a:p>
        </p:txBody>
      </p:sp>
    </p:spTree>
    <p:extLst>
      <p:ext uri="{BB962C8B-B14F-4D97-AF65-F5344CB8AC3E}">
        <p14:creationId xmlns:p14="http://schemas.microsoft.com/office/powerpoint/2010/main" val="29515067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E7810B-C339-D4E8-35C1-9082AB7D7435}"/>
              </a:ext>
            </a:extLst>
          </p:cNvPr>
          <p:cNvSpPr txBox="1"/>
          <p:nvPr/>
        </p:nvSpPr>
        <p:spPr>
          <a:xfrm>
            <a:off x="858130" y="84285"/>
            <a:ext cx="11113477"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50000"/>
              </a:lnSpc>
            </a:pPr>
            <a:r>
              <a:rPr lang="fa-IR" sz="2400" b="1" dirty="0">
                <a:latin typeface="Andalus" panose="02020603050405020304" pitchFamily="18" charset="-78"/>
                <a:cs typeface="B Nazanin" panose="00000400000000000000" pitchFamily="2" charset="-78"/>
              </a:rPr>
              <a:t>1- بر خلاف شعر، در داستان‌نویسی دهة شصت، جایگاه نسل جوان کم‌رنگ‌تر است؛ </a:t>
            </a:r>
          </a:p>
          <a:p>
            <a:pPr algn="r" rtl="1">
              <a:lnSpc>
                <a:spcPct val="250000"/>
              </a:lnSpc>
            </a:pPr>
            <a:r>
              <a:rPr lang="fa-IR" sz="2400" b="1" dirty="0">
                <a:latin typeface="Andalus" panose="02020603050405020304" pitchFamily="18" charset="-78"/>
                <a:cs typeface="B Nazanin" panose="00000400000000000000" pitchFamily="2" charset="-78"/>
              </a:rPr>
              <a:t>2- اغلب نویسندگان موفق در این دوره پیش‌کسوتان و کسانی هستند که تجربة نویسندگی سال‌های قبل از انقلاب را دارند  آنان از طریق دانستن زبان بیگانه یا خواندن ترجم داستان‌های خارجی ارتباط خود را با پیشرفت‌های جهانی این فن حفظ کرده و تجربیات نوینی را که تحولات سیاسی اجتماعی به آن‌ها داده، به صورت داستان عرضه کرده‌اند.</a:t>
            </a:r>
          </a:p>
        </p:txBody>
      </p:sp>
    </p:spTree>
    <p:extLst>
      <p:ext uri="{BB962C8B-B14F-4D97-AF65-F5344CB8AC3E}">
        <p14:creationId xmlns:p14="http://schemas.microsoft.com/office/powerpoint/2010/main" val="31573348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CAB653-B75E-8FC2-2208-27B299E9C81E}"/>
              </a:ext>
            </a:extLst>
          </p:cNvPr>
          <p:cNvSpPr txBox="1"/>
          <p:nvPr/>
        </p:nvSpPr>
        <p:spPr>
          <a:xfrm>
            <a:off x="858130" y="84285"/>
            <a:ext cx="11113477"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50000"/>
              </a:lnSpc>
            </a:pPr>
            <a:r>
              <a:rPr lang="fa-IR" sz="2400" b="1" dirty="0">
                <a:latin typeface="Andalus" panose="02020603050405020304" pitchFamily="18" charset="-78"/>
                <a:cs typeface="B Nazanin" panose="00000400000000000000" pitchFamily="2" charset="-78"/>
              </a:rPr>
              <a:t>3- در این دوره از نویسندگانی همچون محمود دولت‌آبادی با رمان </a:t>
            </a:r>
            <a:r>
              <a:rPr lang="fa-IR" sz="2400" b="1" dirty="0">
                <a:latin typeface="Andalus" panose="02020603050405020304" pitchFamily="18" charset="-78"/>
                <a:cs typeface="B Titr" panose="00000700000000000000" pitchFamily="2" charset="-78"/>
              </a:rPr>
              <a:t>«روزگار سپری شدۀ مردم سال‌خورده»، </a:t>
            </a:r>
            <a:r>
              <a:rPr lang="fa-IR" sz="2400" b="1" dirty="0">
                <a:latin typeface="Andalus" panose="02020603050405020304" pitchFamily="18" charset="-78"/>
                <a:cs typeface="B Nazanin" panose="00000400000000000000" pitchFamily="2" charset="-78"/>
              </a:rPr>
              <a:t>احمد محمود با رمان </a:t>
            </a:r>
            <a:r>
              <a:rPr lang="fa-IR" sz="2400" b="1" dirty="0">
                <a:latin typeface="Andalus" panose="02020603050405020304" pitchFamily="18" charset="-78"/>
                <a:cs typeface="B Titr" panose="00000700000000000000" pitchFamily="2" charset="-78"/>
              </a:rPr>
              <a:t>«مدار صفر درجه»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«زمین سوخته»، </a:t>
            </a:r>
            <a:r>
              <a:rPr lang="fa-IR" sz="2400" b="1" dirty="0">
                <a:latin typeface="Andalus" panose="02020603050405020304" pitchFamily="18" charset="-78"/>
                <a:cs typeface="B Nazanin" panose="00000400000000000000" pitchFamily="2" charset="-78"/>
              </a:rPr>
              <a:t>اسماعیل فصیح با رمان </a:t>
            </a:r>
            <a:r>
              <a:rPr lang="fa-IR" sz="2400" b="1" dirty="0">
                <a:latin typeface="Andalus" panose="02020603050405020304" pitchFamily="18" charset="-78"/>
                <a:cs typeface="B Titr" panose="00000700000000000000" pitchFamily="2" charset="-78"/>
              </a:rPr>
              <a:t>«زمستان 62»، </a:t>
            </a:r>
            <a:r>
              <a:rPr lang="fa-IR" sz="2400" b="1" dirty="0">
                <a:latin typeface="Andalus" panose="02020603050405020304" pitchFamily="18" charset="-78"/>
                <a:cs typeface="B Nazanin" panose="00000400000000000000" pitchFamily="2" charset="-78"/>
              </a:rPr>
              <a:t>هوشنگ گلشیری با داستان </a:t>
            </a:r>
            <a:r>
              <a:rPr lang="fa-IR" sz="2400" b="1" dirty="0">
                <a:latin typeface="Andalus" panose="02020603050405020304" pitchFamily="18" charset="-78"/>
                <a:cs typeface="B Titr" panose="00000700000000000000" pitchFamily="2" charset="-78"/>
              </a:rPr>
              <a:t>«آینه‌های دردار»  </a:t>
            </a:r>
            <a:r>
              <a:rPr lang="fa-IR" sz="2400" b="1" dirty="0">
                <a:latin typeface="Andalus" panose="02020603050405020304" pitchFamily="18" charset="-78"/>
                <a:cs typeface="B Nazanin" panose="00000400000000000000" pitchFamily="2" charset="-78"/>
              </a:rPr>
              <a:t>و دیگران که کار نویسندگی را در دوره‌های پیش آغاز کرده بودند، می‌توان نام برد.</a:t>
            </a:r>
          </a:p>
          <a:p>
            <a:pPr algn="r" rtl="1">
              <a:lnSpc>
                <a:spcPct val="2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11075291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B5718F-4B49-3520-EA93-4544A82E9865}"/>
              </a:ext>
            </a:extLst>
          </p:cNvPr>
          <p:cNvSpPr txBox="1"/>
          <p:nvPr/>
        </p:nvSpPr>
        <p:spPr>
          <a:xfrm>
            <a:off x="858130" y="84285"/>
            <a:ext cx="11113477" cy="734047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50000"/>
              </a:lnSpc>
            </a:pPr>
            <a:r>
              <a:rPr lang="fa-IR" sz="2400" b="1" dirty="0">
                <a:latin typeface="Andalus" panose="02020603050405020304" pitchFamily="18" charset="-78"/>
                <a:cs typeface="B Nazanin" panose="00000400000000000000" pitchFamily="2" charset="-78"/>
              </a:rPr>
              <a:t>4- نسل جوان انقلاب هنوز مهارت کافی را برای بیان ادبی تجربه‌های خود نداشت.  لازمة کسب چنین مهارتی تأمل در آثار قدما و آشنایی با ادبیات جهان بود.</a:t>
            </a:r>
          </a:p>
          <a:p>
            <a:pPr algn="r" rtl="1">
              <a:lnSpc>
                <a:spcPct val="250000"/>
              </a:lnSpc>
            </a:pPr>
            <a:r>
              <a:rPr lang="fa-IR" sz="2400" b="1" dirty="0">
                <a:latin typeface="Andalus" panose="02020603050405020304" pitchFamily="18" charset="-78"/>
                <a:cs typeface="B Nazanin" panose="00000400000000000000" pitchFamily="2" charset="-78"/>
              </a:rPr>
              <a:t>5-  این نسل کار خود را با داستان کوتاه آغاز کرد و ادامه داد. از این رو ادبیات داستانی و نثر پس از انقلاب در شکل فراگیر خود در داستان کوتاه جلوه‌گر شد.</a:t>
            </a:r>
          </a:p>
          <a:p>
            <a:pPr algn="r" rtl="1">
              <a:lnSpc>
                <a:spcPct val="250000"/>
              </a:lnSpc>
            </a:pPr>
            <a:r>
              <a:rPr lang="fa-IR" sz="2400" b="1" dirty="0">
                <a:latin typeface="Andalus" panose="02020603050405020304" pitchFamily="18" charset="-78"/>
                <a:cs typeface="B Nazanin" panose="00000400000000000000" pitchFamily="2" charset="-78"/>
              </a:rPr>
              <a:t>6-  هرچند به تدریج رمان‌ها و داستان‌های بلند هم در میان آثارشان مشاهده می‌شود.</a:t>
            </a:r>
          </a:p>
          <a:p>
            <a:pPr algn="r" rtl="1">
              <a:lnSpc>
                <a:spcPct val="2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18514123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2C800F-CC9E-A884-C37B-4F6E1411C891}"/>
              </a:ext>
            </a:extLst>
          </p:cNvPr>
          <p:cNvSpPr txBox="1"/>
          <p:nvPr/>
        </p:nvSpPr>
        <p:spPr>
          <a:xfrm>
            <a:off x="858130" y="154625"/>
            <a:ext cx="11113477"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00000"/>
              </a:lnSpc>
            </a:pPr>
            <a:r>
              <a:rPr lang="fa-IR" sz="2400" b="1" dirty="0">
                <a:latin typeface="Andalus" panose="02020603050405020304" pitchFamily="18" charset="-78"/>
                <a:cs typeface="B Nazanin" panose="00000400000000000000" pitchFamily="2" charset="-78"/>
              </a:rPr>
              <a:t>7- گرایش شدید این نسل به آثار و نوشته‌های سیاسی، اجتماعی و انقلابی باعث رونق فضای نشر و نگارش در کشور شد.</a:t>
            </a:r>
          </a:p>
          <a:p>
            <a:pPr algn="r" rtl="1">
              <a:lnSpc>
                <a:spcPct val="200000"/>
              </a:lnSpc>
            </a:pPr>
            <a:r>
              <a:rPr lang="fa-IR" sz="2400" b="1" dirty="0">
                <a:latin typeface="Andalus" panose="02020603050405020304" pitchFamily="18" charset="-78"/>
                <a:cs typeface="B Nazanin" panose="00000400000000000000" pitchFamily="2" charset="-78"/>
              </a:rPr>
              <a:t>8-  پس از پیروزی انقلاب، کانون نویسندگان ایران فعالیت خود را مجدد آغاز کرد؛ اما از همان ابتدا دستخوش کشمکش سیاسی ـ عقیدتی شد که در نهایت به انشعاب حزب توده از آن انجامید. </a:t>
            </a:r>
          </a:p>
          <a:p>
            <a:pPr algn="r" rtl="1">
              <a:lnSpc>
                <a:spcPct val="200000"/>
              </a:lnSpc>
            </a:pPr>
            <a:r>
              <a:rPr lang="fa-IR" sz="2400" b="1" dirty="0">
                <a:latin typeface="Andalus" panose="02020603050405020304" pitchFamily="18" charset="-78"/>
                <a:cs typeface="B Nazanin" panose="00000400000000000000" pitchFamily="2" charset="-78"/>
              </a:rPr>
              <a:t>9-شرایط سیاسی و اوضاع جنگی رفته‌رفته اقشار جامعه و به خصوص اهل فکر و فرهنگ را در دو جبهة متفاوت قرار داد؛ یک دسته نویسندگان مذهبی که حامی نظام اسلامی بودند و دستة دیگر، جناح نویسندگان دگراندیش.</a:t>
            </a:r>
          </a:p>
        </p:txBody>
      </p:sp>
    </p:spTree>
    <p:extLst>
      <p:ext uri="{BB962C8B-B14F-4D97-AF65-F5344CB8AC3E}">
        <p14:creationId xmlns:p14="http://schemas.microsoft.com/office/powerpoint/2010/main" val="30091513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EA2460-CB92-36DF-CEE3-4B459BFF9B10}"/>
              </a:ext>
            </a:extLst>
          </p:cNvPr>
          <p:cNvSpPr txBox="1"/>
          <p:nvPr/>
        </p:nvSpPr>
        <p:spPr>
          <a:xfrm>
            <a:off x="858130" y="604790"/>
            <a:ext cx="11113477"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1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150000"/>
              </a:lnSpc>
            </a:pPr>
            <a:r>
              <a:rPr lang="fa-IR" sz="2400" b="1" dirty="0">
                <a:latin typeface="Andalus" panose="02020603050405020304" pitchFamily="18" charset="-78"/>
                <a:cs typeface="B Nazanin" panose="00000400000000000000" pitchFamily="2" charset="-78"/>
              </a:rPr>
              <a:t>10- سال‌های پس از جنگ، دوران اوج شکوفایی رمان نویسی در ایران بود که تقریبا در سراسر دهة هفتاد تداوم یافت.</a:t>
            </a:r>
          </a:p>
          <a:p>
            <a:pPr algn="r" rtl="1">
              <a:lnSpc>
                <a:spcPct val="150000"/>
              </a:lnSpc>
            </a:pPr>
            <a:r>
              <a:rPr lang="fa-IR" sz="2400" b="1" dirty="0">
                <a:latin typeface="Andalus" panose="02020603050405020304" pitchFamily="18" charset="-78"/>
                <a:cs typeface="B Nazanin" panose="00000400000000000000" pitchFamily="2" charset="-78"/>
              </a:rPr>
              <a:t>11-  در این دوران، داستان‌نویسان مذهبی همچنان به ثبت خاطرات حماسه‌های دوران جنگ و عوالم معنوی آن و یا پاره‌ای مفاهیم نوظهور اجتماعی پرداختند.</a:t>
            </a:r>
          </a:p>
          <a:p>
            <a:pPr algn="r" rtl="1">
              <a:lnSpc>
                <a:spcPct val="150000"/>
              </a:lnSpc>
            </a:pPr>
            <a:r>
              <a:rPr lang="fa-IR" sz="2400" b="1" dirty="0">
                <a:latin typeface="Andalus" panose="02020603050405020304" pitchFamily="18" charset="-78"/>
                <a:cs typeface="B Nazanin" panose="00000400000000000000" pitchFamily="2" charset="-78"/>
              </a:rPr>
              <a:t>12-  طیف نویسندگان جناح دیگر در این زمان در رویارویی با تحرکات فکری ـ سیاسی داخلی یاخارجی کوشیدند با دیدی جزئی‌نگر به تضادها و تناقض‌های روحی انسان معاصر بپردازند.</a:t>
            </a:r>
          </a:p>
          <a:p>
            <a:pPr algn="r" rtl="1">
              <a:lnSpc>
                <a:spcPct val="150000"/>
              </a:lnSpc>
            </a:pPr>
            <a:r>
              <a:rPr lang="fa-IR" sz="2400" b="1" dirty="0">
                <a:latin typeface="Andalus" panose="02020603050405020304" pitchFamily="18" charset="-78"/>
                <a:cs typeface="B Nazanin" panose="00000400000000000000" pitchFamily="2" charset="-78"/>
              </a:rPr>
              <a:t>13-  از میان نویسندگان داستانی نسل انقلاب به علی مؤذنی، سید مهدی شجاعی، احمد دهقان، محمدرضا سرشار، رضا امیرخانی، حبیب احمدزاده و مصطفی مستور می‌توان اشاره کرد.</a:t>
            </a:r>
          </a:p>
        </p:txBody>
      </p:sp>
    </p:spTree>
    <p:extLst>
      <p:ext uri="{BB962C8B-B14F-4D97-AF65-F5344CB8AC3E}">
        <p14:creationId xmlns:p14="http://schemas.microsoft.com/office/powerpoint/2010/main" val="34792255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F5865B-B5F9-9927-97D7-A6AA39DF6B49}"/>
              </a:ext>
            </a:extLst>
          </p:cNvPr>
          <p:cNvSpPr txBox="1"/>
          <p:nvPr/>
        </p:nvSpPr>
        <p:spPr>
          <a:xfrm>
            <a:off x="858130" y="281237"/>
            <a:ext cx="11113477" cy="457048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50000"/>
              </a:lnSpc>
            </a:pPr>
            <a:r>
              <a:rPr lang="fa-IR" sz="2400" b="1" dirty="0">
                <a:latin typeface="Andalus" panose="02020603050405020304" pitchFamily="18" charset="-78"/>
                <a:cs typeface="B Nazanin" panose="00000400000000000000" pitchFamily="2" charset="-78"/>
              </a:rPr>
              <a:t>14- در دهة هفتاد و پس از آن گرایش به خاطره‌نگاری و زندگی‎نامه‌نویسی نیز رشد چشم‌گیری یافت و آثار قابل توجهی در این حوزه‌ها نگارش یافت. نثر ادبی (قطعة ادبی) و ادبیات نمایشی نیز در این دوره قابل اعتنا و توجه است.</a:t>
            </a:r>
          </a:p>
        </p:txBody>
      </p:sp>
    </p:spTree>
    <p:extLst>
      <p:ext uri="{BB962C8B-B14F-4D97-AF65-F5344CB8AC3E}">
        <p14:creationId xmlns:p14="http://schemas.microsoft.com/office/powerpoint/2010/main" val="12912043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AA2F8C-129C-F9E6-7F7A-13C8494B8731}"/>
              </a:ext>
            </a:extLst>
          </p:cNvPr>
          <p:cNvSpPr txBox="1"/>
          <p:nvPr/>
        </p:nvSpPr>
        <p:spPr>
          <a:xfrm>
            <a:off x="1083212" y="604801"/>
            <a:ext cx="10761785"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دورۀ معاصر</a:t>
            </a:r>
          </a:p>
          <a:p>
            <a:pPr algn="r" rtl="1">
              <a:lnSpc>
                <a:spcPct val="200000"/>
              </a:lnSpc>
            </a:pPr>
            <a:r>
              <a:rPr lang="fa-IR" sz="2400" b="1" dirty="0">
                <a:cs typeface="B Nazanin" panose="00000400000000000000" pitchFamily="2" charset="-78"/>
              </a:rPr>
              <a:t>11- او زبان، تخیل، احساس، معنی، فرم و ساختار شعر را متحول کرد.</a:t>
            </a:r>
          </a:p>
          <a:p>
            <a:pPr algn="r" rtl="1">
              <a:lnSpc>
                <a:spcPct val="200000"/>
              </a:lnSpc>
            </a:pPr>
            <a:r>
              <a:rPr lang="fa-IR" sz="2400" b="1" dirty="0">
                <a:cs typeface="B Nazanin" panose="00000400000000000000" pitchFamily="2" charset="-78"/>
              </a:rPr>
              <a:t>12-  اگر چه ادبیات دورۀ معاصر را از زمان مشروطه تا زمان ما دانسته‌اند، اما بهتراست شروع واقعی شعر نو را از سال 1300 یعنی اندکی پیش از به سلطنت رسیدن رضاخان بدانیم.</a:t>
            </a:r>
          </a:p>
          <a:p>
            <a:pPr algn="r" rtl="1">
              <a:lnSpc>
                <a:spcPct val="200000"/>
              </a:lnSpc>
            </a:pPr>
            <a:r>
              <a:rPr lang="fa-IR" sz="2400" b="1" dirty="0">
                <a:cs typeface="B Nazanin" panose="00000400000000000000" pitchFamily="2" charset="-78"/>
              </a:rPr>
              <a:t>13-  شعر فارسی را در دور معاصر تا سال 1357می‌توان متناسب با رویدادهای سیاسی ـ اجتماعی در چهار دوره بررسی کرد:</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4901377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BE7D23-9F8C-CF13-7622-7B3A34A5EC2D}"/>
              </a:ext>
            </a:extLst>
          </p:cNvPr>
          <p:cNvSpPr txBox="1"/>
          <p:nvPr/>
        </p:nvSpPr>
        <p:spPr>
          <a:xfrm>
            <a:off x="858130" y="281237"/>
            <a:ext cx="11113477"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150000"/>
              </a:lnSpc>
            </a:pPr>
            <a:r>
              <a:rPr lang="fa-IR" sz="2400" b="1" dirty="0">
                <a:latin typeface="Andalus" panose="02020603050405020304" pitchFamily="18" charset="-78"/>
                <a:cs typeface="B Titr" panose="00000700000000000000" pitchFamily="2" charset="-78"/>
              </a:rPr>
              <a:t>چند تن از نویسندگان دوران انقلاب</a:t>
            </a:r>
          </a:p>
          <a:p>
            <a:pPr algn="r" rtl="1">
              <a:lnSpc>
                <a:spcPct val="150000"/>
              </a:lnSpc>
            </a:pPr>
            <a:r>
              <a:rPr lang="fa-IR" sz="2400" b="1" dirty="0">
                <a:latin typeface="Andalus" panose="02020603050405020304" pitchFamily="18" charset="-78"/>
                <a:cs typeface="B Titr" panose="00000700000000000000" pitchFamily="2" charset="-78"/>
              </a:rPr>
              <a:t> 1- </a:t>
            </a:r>
            <a:r>
              <a:rPr lang="fa-IR" sz="2400" b="1" dirty="0">
                <a:latin typeface="Andalus" panose="02020603050405020304" pitchFamily="18" charset="-78"/>
                <a:cs typeface="B Nazanin" panose="00000400000000000000" pitchFamily="2" charset="-78"/>
              </a:rPr>
              <a:t>محمدرضا سرشار</a:t>
            </a:r>
          </a:p>
          <a:p>
            <a:pPr algn="r" rtl="1">
              <a:lnSpc>
                <a:spcPct val="150000"/>
              </a:lnSpc>
            </a:pPr>
            <a:r>
              <a:rPr lang="fa-IR" sz="2400" b="1" dirty="0">
                <a:latin typeface="Andalus" panose="02020603050405020304" pitchFamily="18" charset="-78"/>
                <a:cs typeface="B Nazanin" panose="00000400000000000000" pitchFamily="2" charset="-78"/>
              </a:rPr>
              <a:t>1- محمدرضا سرشار معروف به«رضا رهگذر» از نویسندگان مشهور معاصر در حوز نویسندگی کودکان و نوجوانان است. </a:t>
            </a:r>
          </a:p>
          <a:p>
            <a:pPr algn="r" rtl="1">
              <a:lnSpc>
                <a:spcPct val="150000"/>
              </a:lnSpc>
            </a:pPr>
            <a:r>
              <a:rPr lang="fa-IR" sz="2400" b="1" dirty="0">
                <a:latin typeface="Andalus" panose="02020603050405020304" pitchFamily="18" charset="-78"/>
                <a:cs typeface="B Nazanin" panose="00000400000000000000" pitchFamily="2" charset="-78"/>
              </a:rPr>
              <a:t>2- محورهایی مثل قصه‌نویسی، قصه‌گویی، تدریس و فعالیت در نشریات تخصصی و مباحث پژوهشی ادبیات کودک و نوجوان از مهم‌ترین حوزه‌های فعالیت اوست </a:t>
            </a:r>
          </a:p>
          <a:p>
            <a:pPr algn="r" rtl="1">
              <a:lnSpc>
                <a:spcPct val="150000"/>
              </a:lnSpc>
            </a:pPr>
            <a:r>
              <a:rPr lang="fa-IR" sz="2400" b="1" dirty="0">
                <a:latin typeface="Andalus" panose="02020603050405020304" pitchFamily="18" charset="-78"/>
                <a:cs typeface="B Titr" panose="00000700000000000000" pitchFamily="2" charset="-78"/>
              </a:rPr>
              <a:t>«اگه بابا بمیره»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«مهاجر کوچک» </a:t>
            </a:r>
            <a:r>
              <a:rPr lang="fa-IR" sz="2400" b="1" dirty="0">
                <a:latin typeface="Andalus" panose="02020603050405020304" pitchFamily="18" charset="-78"/>
                <a:cs typeface="B Nazanin" panose="00000400000000000000" pitchFamily="2" charset="-78"/>
              </a:rPr>
              <a:t>از آثار او در حوز قصه‌های کودک و نوجوان است و فعالیت‌های مطبوعاتی در مجله‌های رشد دانش‌آموز، قلمرو، سوره و پویش نیز از زمینه‌های دیگری است که سرشار بدان‌ها پرداخته است. </a:t>
            </a:r>
          </a:p>
        </p:txBody>
      </p:sp>
    </p:spTree>
    <p:extLst>
      <p:ext uri="{BB962C8B-B14F-4D97-AF65-F5344CB8AC3E}">
        <p14:creationId xmlns:p14="http://schemas.microsoft.com/office/powerpoint/2010/main" val="21221207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698DFF-D247-52AF-F4E4-F4E3EF224A21}"/>
              </a:ext>
            </a:extLst>
          </p:cNvPr>
          <p:cNvSpPr txBox="1"/>
          <p:nvPr/>
        </p:nvSpPr>
        <p:spPr>
          <a:xfrm>
            <a:off x="858130" y="281237"/>
            <a:ext cx="11113477" cy="549381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چند تن از نویسندگان دوران انقلاب</a:t>
            </a:r>
          </a:p>
          <a:p>
            <a:pPr algn="r" rtl="1">
              <a:lnSpc>
                <a:spcPct val="250000"/>
              </a:lnSpc>
            </a:pPr>
            <a:r>
              <a:rPr lang="fa-IR" sz="2400" b="1" dirty="0">
                <a:latin typeface="Andalus" panose="02020603050405020304" pitchFamily="18" charset="-78"/>
                <a:cs typeface="B Nazanin" panose="00000400000000000000" pitchFamily="2" charset="-78"/>
              </a:rPr>
              <a:t>2- علی مؤذنی</a:t>
            </a:r>
          </a:p>
          <a:p>
            <a:pPr algn="r" rtl="1">
              <a:lnSpc>
                <a:spcPct val="250000"/>
              </a:lnSpc>
            </a:pPr>
            <a:r>
              <a:rPr lang="fa-IR" sz="2400" b="1" dirty="0">
                <a:latin typeface="Andalus" panose="02020603050405020304" pitchFamily="18" charset="-78"/>
                <a:cs typeface="B Nazanin" panose="00000400000000000000" pitchFamily="2" charset="-78"/>
              </a:rPr>
              <a:t>از جمله نویسندگان معروف عصر انقلاب است که در عرصة داستان کوتاه، داستان بلند، رمان  نمایشنامه و فیلمنامه قلم می‌زند  وی در حوز ادبیات دفاع مقدس نیز رویکردی خاص و عمیق به مسائل دارد. از آثار او می‌توان به «ظهور»، «سفر ششم»، «ملاقات در شب آفتابی» و «دلاویزتر از سبز» اشاره کرد.</a:t>
            </a:r>
          </a:p>
        </p:txBody>
      </p:sp>
    </p:spTree>
    <p:extLst>
      <p:ext uri="{BB962C8B-B14F-4D97-AF65-F5344CB8AC3E}">
        <p14:creationId xmlns:p14="http://schemas.microsoft.com/office/powerpoint/2010/main" val="7058262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78DAF6-39C6-F1D3-83AD-31F6CFEB2B3F}"/>
              </a:ext>
            </a:extLst>
          </p:cNvPr>
          <p:cNvSpPr txBox="1"/>
          <p:nvPr/>
        </p:nvSpPr>
        <p:spPr>
          <a:xfrm>
            <a:off x="858130" y="281237"/>
            <a:ext cx="11113477"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150000"/>
              </a:lnSpc>
            </a:pPr>
            <a:r>
              <a:rPr lang="fa-IR" sz="2400" b="1" dirty="0">
                <a:latin typeface="Andalus" panose="02020603050405020304" pitchFamily="18" charset="-78"/>
                <a:cs typeface="B Titr" panose="00000700000000000000" pitchFamily="2" charset="-78"/>
              </a:rPr>
              <a:t>چند تن از نویسندگان دوران انقلاب</a:t>
            </a:r>
          </a:p>
          <a:p>
            <a:pPr algn="r" rtl="1">
              <a:lnSpc>
                <a:spcPct val="150000"/>
              </a:lnSpc>
            </a:pPr>
            <a:r>
              <a:rPr lang="fa-IR" sz="2400" b="1" dirty="0">
                <a:latin typeface="Andalus" panose="02020603050405020304" pitchFamily="18" charset="-78"/>
                <a:cs typeface="B Nazanin" panose="00000400000000000000" pitchFamily="2" charset="-78"/>
              </a:rPr>
              <a:t>3- سید مهدی شجاعی</a:t>
            </a:r>
          </a:p>
          <a:p>
            <a:pPr algn="r" rtl="1">
              <a:lnSpc>
                <a:spcPct val="150000"/>
              </a:lnSpc>
            </a:pPr>
            <a:r>
              <a:rPr lang="fa-IR" sz="2400" b="1" dirty="0">
                <a:latin typeface="Andalus" panose="02020603050405020304" pitchFamily="18" charset="-78"/>
                <a:cs typeface="B Nazanin" panose="00000400000000000000" pitchFamily="2" charset="-78"/>
              </a:rPr>
              <a:t>1- سیدمهدی شجاعی در رشتة ادبیات نمایشی (دراماتیک) تحصیل کرده، به طور جدی کار نوشتن را در قالبهای مختلف ادبی ادامه داد. </a:t>
            </a:r>
          </a:p>
          <a:p>
            <a:pPr algn="r" rtl="1">
              <a:lnSpc>
                <a:spcPct val="150000"/>
              </a:lnSpc>
            </a:pPr>
            <a:r>
              <a:rPr lang="fa-IR" sz="2400" b="1" dirty="0">
                <a:latin typeface="Andalus" panose="02020603050405020304" pitchFamily="18" charset="-78"/>
                <a:cs typeface="B Nazanin" panose="00000400000000000000" pitchFamily="2" charset="-78"/>
              </a:rPr>
              <a:t>2- در چند روزنامه و مجله مثل جمهوری اسلامی، رشد جوان و صحیفه همکاری داشت؛</a:t>
            </a:r>
          </a:p>
          <a:p>
            <a:pPr algn="r" rtl="1">
              <a:lnSpc>
                <a:spcPct val="150000"/>
              </a:lnSpc>
            </a:pPr>
            <a:r>
              <a:rPr lang="fa-IR" sz="2400" b="1" dirty="0">
                <a:latin typeface="Andalus" panose="02020603050405020304" pitchFamily="18" charset="-78"/>
                <a:cs typeface="B Nazanin" panose="00000400000000000000" pitchFamily="2" charset="-78"/>
              </a:rPr>
              <a:t>3-  اگرچه رشتة تحصیلی‌اش ادبیات نمایشی بود و چند نمایشنامه هم چاپ کرد، اما در داستان‌نویسی، ادبیات کودک و نوجوان و قطعة ادبی نیز آثاری دارد. </a:t>
            </a:r>
          </a:p>
          <a:p>
            <a:pPr algn="r" rtl="1">
              <a:lnSpc>
                <a:spcPct val="150000"/>
              </a:lnSpc>
            </a:pPr>
            <a:r>
              <a:rPr lang="fa-IR" sz="2400" b="1" dirty="0">
                <a:latin typeface="Andalus" panose="02020603050405020304" pitchFamily="18" charset="-78"/>
                <a:cs typeface="B Titr" panose="00000700000000000000" pitchFamily="2" charset="-78"/>
              </a:rPr>
              <a:t>«بدوک» </a:t>
            </a:r>
            <a:r>
              <a:rPr lang="fa-IR" sz="2400" b="1" dirty="0">
                <a:latin typeface="Andalus" panose="02020603050405020304" pitchFamily="18" charset="-78"/>
                <a:cs typeface="B Nazanin" panose="00000400000000000000" pitchFamily="2" charset="-78"/>
              </a:rPr>
              <a:t>از فیلمنامه‌ها و </a:t>
            </a:r>
            <a:r>
              <a:rPr lang="fa-IR" sz="2400" b="1" dirty="0">
                <a:latin typeface="Andalus" panose="02020603050405020304" pitchFamily="18" charset="-78"/>
                <a:cs typeface="B Titr" panose="00000700000000000000" pitchFamily="2" charset="-78"/>
              </a:rPr>
              <a:t>«ضیافت»، «جای پای خون»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«کشتی پهلو گرفته» </a:t>
            </a:r>
            <a:r>
              <a:rPr lang="fa-IR" sz="2400" b="1" dirty="0">
                <a:latin typeface="Andalus" panose="02020603050405020304" pitchFamily="18" charset="-78"/>
                <a:cs typeface="B Nazanin" panose="00000400000000000000" pitchFamily="2" charset="-78"/>
              </a:rPr>
              <a:t>حاصل تجربه های داستانی او خصوصاً در زمینة ادبیات مذهبی هستند.</a:t>
            </a:r>
          </a:p>
        </p:txBody>
      </p:sp>
    </p:spTree>
    <p:extLst>
      <p:ext uri="{BB962C8B-B14F-4D97-AF65-F5344CB8AC3E}">
        <p14:creationId xmlns:p14="http://schemas.microsoft.com/office/powerpoint/2010/main" val="19680388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F50D29-FEB5-081A-622A-01389DACD1A7}"/>
              </a:ext>
            </a:extLst>
          </p:cNvPr>
          <p:cNvSpPr txBox="1"/>
          <p:nvPr/>
        </p:nvSpPr>
        <p:spPr>
          <a:xfrm>
            <a:off x="858130" y="281237"/>
            <a:ext cx="11113477"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  1- مهم‌ترین درونمایة سروده‌ها و نوشته‌های ادبی دور انقلاب اسلامی را بیان کنید.</a:t>
            </a:r>
          </a:p>
          <a:p>
            <a:pPr lvl="1" algn="r" rtl="1">
              <a:lnSpc>
                <a:spcPct val="150000"/>
              </a:lnSpc>
            </a:pPr>
            <a:r>
              <a:rPr lang="fa-IR" sz="2400" b="1" dirty="0">
                <a:latin typeface="Andalus" panose="02020603050405020304" pitchFamily="18" charset="-78"/>
                <a:cs typeface="B Nazanin" panose="00000400000000000000" pitchFamily="2" charset="-78"/>
              </a:rPr>
              <a:t>1- محکوم کردن استبداد و بی‌عدالتی؛</a:t>
            </a:r>
          </a:p>
          <a:p>
            <a:pPr lvl="1" algn="r" rtl="1">
              <a:lnSpc>
                <a:spcPct val="150000"/>
              </a:lnSpc>
            </a:pPr>
            <a:r>
              <a:rPr lang="fa-IR" sz="2400" b="1" dirty="0">
                <a:latin typeface="Andalus" panose="02020603050405020304" pitchFamily="18" charset="-78"/>
                <a:cs typeface="B Nazanin" panose="00000400000000000000" pitchFamily="2" charset="-78"/>
              </a:rPr>
              <a:t>2-  ستایش آزادی و آزادی‌خواهان؛</a:t>
            </a:r>
          </a:p>
          <a:p>
            <a:pPr lvl="1" algn="r" rtl="1">
              <a:lnSpc>
                <a:spcPct val="150000"/>
              </a:lnSpc>
            </a:pPr>
            <a:r>
              <a:rPr lang="fa-IR" sz="2400" b="1" dirty="0">
                <a:latin typeface="Andalus" panose="02020603050405020304" pitchFamily="18" charset="-78"/>
                <a:cs typeface="B Nazanin" panose="00000400000000000000" pitchFamily="2" charset="-78"/>
              </a:rPr>
              <a:t> 3- ترسیم افق‌های روشن و امیدبخش پیروزی برخلاف ادبیات ناامید و مأیوس قبل از انقلاب؛</a:t>
            </a:r>
          </a:p>
          <a:p>
            <a:pPr lvl="1" algn="r" rtl="1">
              <a:lnSpc>
                <a:spcPct val="150000"/>
              </a:lnSpc>
            </a:pPr>
            <a:r>
              <a:rPr lang="fa-IR" sz="2400" b="1" dirty="0">
                <a:latin typeface="Andalus" panose="02020603050405020304" pitchFamily="18" charset="-78"/>
                <a:cs typeface="B Nazanin" panose="00000400000000000000" pitchFamily="2" charset="-78"/>
              </a:rPr>
              <a:t>4- تکریم شهید و فرهنگ شهادت با تکیه بر اسطوره‌های ملّی و تاریخی؛</a:t>
            </a:r>
          </a:p>
          <a:p>
            <a:pPr lvl="1" algn="r" rtl="1">
              <a:lnSpc>
                <a:spcPct val="150000"/>
              </a:lnSpc>
            </a:pPr>
            <a:r>
              <a:rPr lang="fa-IR" sz="2400" b="1" dirty="0">
                <a:latin typeface="Andalus" panose="02020603050405020304" pitchFamily="18" charset="-78"/>
                <a:cs typeface="B Nazanin" panose="00000400000000000000" pitchFamily="2" charset="-78"/>
              </a:rPr>
              <a:t>5- طرح اسوه‌های تاریخی به ویژه تاریخ اسلام مانند پیامبر اکرم ، امام علی و امام حسین و چهره‌های مبارز همچون حضرت امام خمینی</a:t>
            </a:r>
          </a:p>
          <a:p>
            <a:pPr lvl="1" algn="r" rtl="1">
              <a:lnSpc>
                <a:spcPct val="150000"/>
              </a:lnSpc>
            </a:pPr>
            <a:r>
              <a:rPr lang="fa-IR" sz="2400" b="1" dirty="0">
                <a:latin typeface="Andalus" panose="02020603050405020304" pitchFamily="18" charset="-78"/>
                <a:cs typeface="B Nazanin" panose="00000400000000000000" pitchFamily="2" charset="-78"/>
              </a:rPr>
              <a:t>6- بیان فرهنگ عاشورا و سرودن شعر عاشورایی</a:t>
            </a:r>
          </a:p>
          <a:p>
            <a:pPr lvl="1" algn="r" rtl="1">
              <a:lnSpc>
                <a:spcPct val="150000"/>
              </a:lnSpc>
            </a:pPr>
            <a:r>
              <a:rPr lang="fa-IR" sz="2400" b="1" dirty="0">
                <a:latin typeface="Andalus" panose="02020603050405020304" pitchFamily="18" charset="-78"/>
                <a:cs typeface="B Nazanin" panose="00000400000000000000" pitchFamily="2" charset="-78"/>
              </a:rPr>
              <a:t>7-  بیان رنج‌ها و مظلومیت ملت‌های مسلمانی مانند فلسطین،لبنان و افغانستان</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21280252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9A0375-AA4F-BE99-4917-A3CBD08593CA}"/>
              </a:ext>
            </a:extLst>
          </p:cNvPr>
          <p:cNvSpPr txBox="1"/>
          <p:nvPr/>
        </p:nvSpPr>
        <p:spPr>
          <a:xfrm>
            <a:off x="858130" y="-42326"/>
            <a:ext cx="11113477" cy="10341293"/>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خودارزیابی</a:t>
            </a:r>
          </a:p>
          <a:p>
            <a:pPr algn="r" rtl="1">
              <a:lnSpc>
                <a:spcPct val="200000"/>
              </a:lnSpc>
            </a:pPr>
            <a:r>
              <a:rPr lang="fa-IR" sz="2400" b="1" dirty="0">
                <a:latin typeface="Andalus" panose="02020603050405020304" pitchFamily="18" charset="-78"/>
                <a:cs typeface="B Nazanin" panose="00000400000000000000" pitchFamily="2" charset="-78"/>
              </a:rPr>
              <a:t>  2- شعر معاصر پیش از انقلاب اسلامی به چند دوره تقسیم می‌شود؟ نام ببرید.</a:t>
            </a:r>
          </a:p>
          <a:p>
            <a:pPr algn="r" rtl="1">
              <a:lnSpc>
                <a:spcPct val="200000"/>
              </a:lnSpc>
            </a:pPr>
            <a:r>
              <a:rPr lang="fa-IR" sz="2400" b="1" dirty="0">
                <a:latin typeface="Andalus" panose="02020603050405020304" pitchFamily="18" charset="-78"/>
                <a:cs typeface="B Nazanin" panose="00000400000000000000" pitchFamily="2" charset="-78"/>
              </a:rPr>
              <a:t> دورۀ اول  دوره سلطنت رضاخان (از سال 1304 تا شهریور 1320) را دورۀ درخشش نیما و جدال بر سر شعر کهنه و نو </a:t>
            </a:r>
          </a:p>
          <a:p>
            <a:pPr algn="r" rtl="1">
              <a:lnSpc>
                <a:spcPct val="200000"/>
              </a:lnSpc>
            </a:pPr>
            <a:r>
              <a:rPr lang="fa-IR" sz="2400" b="1" dirty="0">
                <a:latin typeface="Andalus" panose="02020603050405020304" pitchFamily="18" charset="-78"/>
                <a:cs typeface="B Nazanin" panose="00000400000000000000" pitchFamily="2" charset="-78"/>
              </a:rPr>
              <a:t> دورۀ  دوم: از آغاز حکومت محمدرضا تا کودتای 28 مرداد ،1332</a:t>
            </a:r>
          </a:p>
          <a:p>
            <a:pPr algn="r" rtl="1">
              <a:lnSpc>
                <a:spcPct val="200000"/>
              </a:lnSpc>
            </a:pPr>
            <a:r>
              <a:rPr lang="fa-IR" sz="2400" b="1" dirty="0">
                <a:latin typeface="Andalus" panose="02020603050405020304" pitchFamily="18" charset="-78"/>
                <a:cs typeface="B Nazanin" panose="00000400000000000000" pitchFamily="2" charset="-78"/>
              </a:rPr>
              <a:t>دورۀ سوم: از کودتای 28 مرداد 1332 تا قیام 15 خرداد ،1342 تحولاتی در جامعۀ ایرانی اتفاق افتاد و بار دیگر استبداد حاکم شد.</a:t>
            </a:r>
          </a:p>
          <a:p>
            <a:pPr algn="r" rtl="1">
              <a:lnSpc>
                <a:spcPct val="200000"/>
              </a:lnSpc>
            </a:pPr>
            <a:r>
              <a:rPr lang="fa-IR" sz="2400" b="1" dirty="0">
                <a:latin typeface="Andalus" panose="02020603050405020304" pitchFamily="18" charset="-78"/>
                <a:cs typeface="B Nazanin" panose="00000400000000000000" pitchFamily="2" charset="-78"/>
              </a:rPr>
              <a:t>دورۀ چهارم: از سال1342 تا 1357 مبارزه، رنگ و مفهومی تازه به خود می‌گیرد و فضای جامعه متششنج می‌شود و مسیر عمد شعر همچنان اجتماعی و حماسی است. </a:t>
            </a:r>
          </a:p>
          <a:p>
            <a:pPr algn="r" rtl="1">
              <a:lnSpc>
                <a:spcPct val="200000"/>
              </a:lnSpc>
            </a:pPr>
            <a:endParaRPr lang="fa-IR" sz="2400" b="1" dirty="0">
              <a:latin typeface="Andalus" panose="02020603050405020304" pitchFamily="18" charset="-78"/>
              <a:cs typeface="B Nazanin" panose="00000400000000000000" pitchFamily="2" charset="-78"/>
            </a:endParaRPr>
          </a:p>
          <a:p>
            <a:pPr algn="r" rtl="1">
              <a:lnSpc>
                <a:spcPct val="200000"/>
              </a:lnSpc>
            </a:pPr>
            <a:endParaRPr lang="fa-IR" sz="2400" b="1" dirty="0">
              <a:latin typeface="Andalus" panose="02020603050405020304" pitchFamily="18" charset="-78"/>
              <a:cs typeface="B Nazanin" panose="00000400000000000000" pitchFamily="2" charset="-78"/>
            </a:endParaRPr>
          </a:p>
          <a:p>
            <a:pPr algn="r" rtl="1">
              <a:lnSpc>
                <a:spcPct val="200000"/>
              </a:lnSpc>
            </a:pPr>
            <a:endParaRPr lang="fa-IR" sz="2400" b="1" dirty="0">
              <a:latin typeface="Andalus" panose="02020603050405020304" pitchFamily="18" charset="-78"/>
              <a:cs typeface="B Nazanin" panose="00000400000000000000" pitchFamily="2" charset="-78"/>
            </a:endParaRPr>
          </a:p>
          <a:p>
            <a:pPr algn="r" rtl="1">
              <a:lnSpc>
                <a:spcPct val="200000"/>
              </a:lnSpc>
            </a:pPr>
            <a:endParaRPr lang="fa-IR" sz="2400" b="1" dirty="0">
              <a:latin typeface="Andalus" panose="02020603050405020304" pitchFamily="18" charset="-78"/>
              <a:cs typeface="B Nazanin" panose="00000400000000000000" pitchFamily="2" charset="-78"/>
            </a:endParaRPr>
          </a:p>
          <a:p>
            <a:pPr algn="r" rtl="1">
              <a:lnSpc>
                <a:spcPct val="20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23406515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ABBFCC-45ED-85C8-B867-38F3C215BC28}"/>
              </a:ext>
            </a:extLst>
          </p:cNvPr>
          <p:cNvSpPr txBox="1"/>
          <p:nvPr/>
        </p:nvSpPr>
        <p:spPr>
          <a:xfrm>
            <a:off x="858130" y="281237"/>
            <a:ext cx="11113477" cy="5032147"/>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  3- مهم‌ترین قالب‌های نثر بعد از انقلاب اسلامی کدام‌اند؟ نام ببرید.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رمان نویسی، خاطره‌نگاری و زندگینامه‌نویسی، نثر ادبی (قطعة ادبی) و ادبیات نمایشی </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11043146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49759D-1AB1-CAFF-8725-F33BDF5BBCC4}"/>
              </a:ext>
            </a:extLst>
          </p:cNvPr>
          <p:cNvSpPr txBox="1"/>
          <p:nvPr/>
        </p:nvSpPr>
        <p:spPr>
          <a:xfrm>
            <a:off x="858130" y="281237"/>
            <a:ext cx="11113477" cy="5032147"/>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4- موضوع کلی هر کدام از آثار زیر را بنویسید:</a:t>
            </a:r>
          </a:p>
          <a:p>
            <a:pPr algn="r" rtl="1">
              <a:lnSpc>
                <a:spcPct val="150000"/>
              </a:lnSpc>
            </a:pPr>
            <a:r>
              <a:rPr lang="fa-IR" sz="2400" b="1" dirty="0">
                <a:latin typeface="Andalus" panose="02020603050405020304" pitchFamily="18" charset="-78"/>
                <a:cs typeface="B Nazanin" panose="00000400000000000000" pitchFamily="2" charset="-78"/>
              </a:rPr>
              <a:t>حیدر بابایه سلام:	 شاعر در این منظومه با شیفتگی تمام از اصالت فرهنگی و زیبایی‌های روستای زادگاهش یاد می‌کند. </a:t>
            </a:r>
          </a:p>
          <a:p>
            <a:pPr algn="r" rtl="1">
              <a:lnSpc>
                <a:spcPct val="150000"/>
              </a:lnSpc>
            </a:pPr>
            <a:r>
              <a:rPr lang="fa-IR" sz="2400" b="1" dirty="0">
                <a:latin typeface="Andalus" panose="02020603050405020304" pitchFamily="18" charset="-78"/>
                <a:cs typeface="B Nazanin" panose="00000400000000000000" pitchFamily="2" charset="-78"/>
              </a:rPr>
              <a:t> جای پای خون:در زمینة ادبیات مذهبی 		</a:t>
            </a:r>
          </a:p>
          <a:p>
            <a:pPr algn="r" rtl="1">
              <a:lnSpc>
                <a:spcPct val="150000"/>
              </a:lnSpc>
            </a:pPr>
            <a:r>
              <a:rPr lang="fa-IR" sz="2400" b="1" dirty="0">
                <a:latin typeface="Andalus" panose="02020603050405020304" pitchFamily="18" charset="-78"/>
                <a:cs typeface="B Nazanin" panose="00000400000000000000" pitchFamily="2" charset="-78"/>
              </a:rPr>
              <a:t>	</a:t>
            </a:r>
          </a:p>
          <a:p>
            <a:pPr algn="r" rtl="1">
              <a:lnSpc>
                <a:spcPct val="150000"/>
              </a:lnSpc>
            </a:pPr>
            <a:r>
              <a:rPr lang="fa-IR" sz="2400" b="1" dirty="0">
                <a:latin typeface="Andalus" panose="02020603050405020304" pitchFamily="18" charset="-78"/>
                <a:cs typeface="B Nazanin" panose="00000400000000000000" pitchFamily="2" charset="-78"/>
              </a:rPr>
              <a:t> سووشون: دربرگیرندۀ داستان زندگی زری و یوسف و اوضاع اجتماعی مردم فارس در خلال جنگ جهانی دوم</a:t>
            </a: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27691670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855E8B1-2138-6E9D-E1D4-9F348ECE75F1}"/>
              </a:ext>
            </a:extLst>
          </p:cNvPr>
          <p:cNvSpPr txBox="1"/>
          <p:nvPr/>
        </p:nvSpPr>
        <p:spPr>
          <a:xfrm>
            <a:off x="858130" y="182761"/>
            <a:ext cx="11113477"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5-  شعر احمد عزیزی را از نظر ویژگی‌های فکری و ادبی شعر انقلاب بررسی کنید: </a:t>
            </a:r>
          </a:p>
          <a:p>
            <a:pPr algn="r" rtl="1">
              <a:lnSpc>
                <a:spcPct val="150000"/>
              </a:lnSpc>
            </a:pPr>
            <a:r>
              <a:rPr lang="fa-IR" sz="2400" b="1" dirty="0">
                <a:latin typeface="Andalus" panose="02020603050405020304" pitchFamily="18" charset="-78"/>
                <a:cs typeface="B Nazanin" panose="00000400000000000000" pitchFamily="2" charset="-78"/>
              </a:rPr>
              <a:t>یاس بوی مهربانی می‌دهد 			عطر دوران جوانی می‌دهد</a:t>
            </a:r>
          </a:p>
          <a:p>
            <a:pPr algn="r" rtl="1">
              <a:lnSpc>
                <a:spcPct val="150000"/>
              </a:lnSpc>
            </a:pPr>
            <a:r>
              <a:rPr lang="fa-IR" sz="2400" b="1" dirty="0">
                <a:latin typeface="Andalus" panose="02020603050405020304" pitchFamily="18" charset="-78"/>
                <a:cs typeface="B Nazanin" panose="00000400000000000000" pitchFamily="2" charset="-78"/>
              </a:rPr>
              <a:t>یاس‌ها یــادآور پروانه‌انـد			 یاس‌ها پیغمبـران خانه‌انـد</a:t>
            </a:r>
          </a:p>
          <a:p>
            <a:pPr algn="r" rtl="1">
              <a:lnSpc>
                <a:spcPct val="150000"/>
              </a:lnSpc>
            </a:pPr>
            <a:r>
              <a:rPr lang="fa-IR" sz="2400" b="1" dirty="0">
                <a:latin typeface="Andalus" panose="02020603050405020304" pitchFamily="18" charset="-78"/>
                <a:cs typeface="B Nazanin" panose="00000400000000000000" pitchFamily="2" charset="-78"/>
              </a:rPr>
              <a:t>یاس مثل عطر پاک نیّت است		یاس استنشاق معصومیّت است</a:t>
            </a:r>
          </a:p>
          <a:p>
            <a:pPr algn="r" rtl="1">
              <a:lnSpc>
                <a:spcPct val="150000"/>
              </a:lnSpc>
            </a:pPr>
            <a:r>
              <a:rPr lang="fa-IR" sz="2400" b="1" dirty="0">
                <a:latin typeface="Andalus" panose="02020603050405020304" pitchFamily="18" charset="-78"/>
                <a:cs typeface="B Nazanin" panose="00000400000000000000" pitchFamily="2" charset="-78"/>
              </a:rPr>
              <a:t>یاس را آیینه‌ها رو کرده‌اند			 یاس را پیغمبران بو کرده‌اند</a:t>
            </a:r>
          </a:p>
          <a:p>
            <a:pPr algn="r" rtl="1">
              <a:lnSpc>
                <a:spcPct val="150000"/>
              </a:lnSpc>
            </a:pPr>
            <a:r>
              <a:rPr lang="fa-IR" sz="2400" b="1" dirty="0">
                <a:latin typeface="Andalus" panose="02020603050405020304" pitchFamily="18" charset="-78"/>
                <a:cs typeface="B Nazanin" panose="00000400000000000000" pitchFamily="2" charset="-78"/>
              </a:rPr>
              <a:t>یاس بوی حوض کوثر می‌دهد 		عطر اخلاق پیمبر می‌دهد</a:t>
            </a:r>
          </a:p>
          <a:p>
            <a:pPr algn="r" rtl="1">
              <a:lnSpc>
                <a:spcPct val="150000"/>
              </a:lnSpc>
            </a:pPr>
            <a:r>
              <a:rPr lang="fa-IR" sz="2400" b="1" dirty="0">
                <a:latin typeface="Andalus" panose="02020603050405020304" pitchFamily="18" charset="-78"/>
                <a:cs typeface="B Nazanin" panose="00000400000000000000" pitchFamily="2" charset="-78"/>
              </a:rPr>
              <a:t>حضرت زهرا دلش از یاس بود		 دانه‌های اشکش از الماس بود</a:t>
            </a:r>
          </a:p>
          <a:p>
            <a:pPr algn="r" rtl="1">
              <a:lnSpc>
                <a:spcPct val="150000"/>
              </a:lnSpc>
            </a:pPr>
            <a:r>
              <a:rPr lang="fa-IR" sz="2400" b="1" dirty="0">
                <a:latin typeface="Andalus" panose="02020603050405020304" pitchFamily="18" charset="-78"/>
                <a:cs typeface="B Nazanin" panose="00000400000000000000" pitchFamily="2" charset="-78"/>
              </a:rPr>
              <a:t>داغ عطر یاس زهرا زیر ماه 			می‌چکانید اشک حیدر را به چاه</a:t>
            </a:r>
          </a:p>
          <a:p>
            <a:pPr algn="r" rtl="1">
              <a:lnSpc>
                <a:spcPct val="150000"/>
              </a:lnSpc>
            </a:pPr>
            <a:r>
              <a:rPr lang="fa-IR" sz="2400" b="1" dirty="0">
                <a:latin typeface="Andalus" panose="02020603050405020304" pitchFamily="18" charset="-78"/>
                <a:cs typeface="B Nazanin" panose="00000400000000000000" pitchFamily="2" charset="-78"/>
              </a:rPr>
              <a:t>عشق محزون علی، یاس است و بس		چشم او یک چشمه الماس است و بس</a:t>
            </a:r>
          </a:p>
          <a:p>
            <a:pPr algn="r" rtl="1">
              <a:lnSpc>
                <a:spcPct val="150000"/>
              </a:lnSpc>
            </a:pPr>
            <a:r>
              <a:rPr lang="fa-IR" sz="2400" b="1" dirty="0">
                <a:latin typeface="Andalus" panose="02020603050405020304" pitchFamily="18" charset="-78"/>
                <a:cs typeface="B Nazanin" panose="00000400000000000000" pitchFamily="2" charset="-78"/>
              </a:rPr>
              <a:t> اشک می‌ریزد علی مانند رود		 بر تن زهرا گل یاس کبود</a:t>
            </a:r>
          </a:p>
          <a:p>
            <a:pPr algn="r" rtl="1">
              <a:lnSpc>
                <a:spcPct val="150000"/>
              </a:lnSpc>
            </a:pPr>
            <a:r>
              <a:rPr lang="fa-IR" sz="2400" b="1" dirty="0">
                <a:latin typeface="Andalus" panose="02020603050405020304" pitchFamily="18" charset="-78"/>
                <a:cs typeface="B Nazanin" panose="00000400000000000000" pitchFamily="2" charset="-78"/>
              </a:rPr>
              <a:t>گریه آری گریه چون ابر چمن		 بر کبود یاس و سرخ نسترن</a:t>
            </a:r>
          </a:p>
        </p:txBody>
      </p:sp>
    </p:spTree>
    <p:extLst>
      <p:ext uri="{BB962C8B-B14F-4D97-AF65-F5344CB8AC3E}">
        <p14:creationId xmlns:p14="http://schemas.microsoft.com/office/powerpoint/2010/main" val="28628977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B6218A-8753-0BFC-E5A9-CF6A26D1AC1B}"/>
              </a:ext>
            </a:extLst>
          </p:cNvPr>
          <p:cNvSpPr txBox="1"/>
          <p:nvPr/>
        </p:nvSpPr>
        <p:spPr>
          <a:xfrm>
            <a:off x="858130" y="182761"/>
            <a:ext cx="11113477" cy="4478149"/>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5-  شعر احمد عزیزی را از نظر ویژگی‌های فکری و ادبی شعر انقلاب بررسی کنید: </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طرح اسوه‌های تاریخی به ویژه تاریخ اسلام مانند پیامبر اکرم ، امام علی و امام حسین و ... یکی از مضامین رایج در شعر انقالاب اسلامی است.</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توجه به مضامین اسلامی،عشق به ائمه اطهار و تکریم حضرت فاطمه ، بیان قداست، پاکی و معصومیت و مظلومیت آن حضرت و بیان غم بسیار زیاد حضرت علی در شهادت حضرت فاطمه</a:t>
            </a:r>
          </a:p>
        </p:txBody>
      </p:sp>
    </p:spTree>
    <p:extLst>
      <p:ext uri="{BB962C8B-B14F-4D97-AF65-F5344CB8AC3E}">
        <p14:creationId xmlns:p14="http://schemas.microsoft.com/office/powerpoint/2010/main" val="9886250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397814-ECB4-DBC0-6548-5A066D3E7826}"/>
              </a:ext>
            </a:extLst>
          </p:cNvPr>
          <p:cNvSpPr txBox="1"/>
          <p:nvPr/>
        </p:nvSpPr>
        <p:spPr>
          <a:xfrm>
            <a:off x="858130" y="182761"/>
            <a:ext cx="11113477" cy="6140142"/>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5-  شعر احمد عزیزی را از نظر ویژگی‌های فکری و ادبی شعر انقلاب بررسی کنید: </a:t>
            </a:r>
          </a:p>
          <a:p>
            <a:pPr algn="r" rtl="1">
              <a:lnSpc>
                <a:spcPct val="150000"/>
              </a:lnSpc>
            </a:pPr>
            <a:r>
              <a:rPr lang="fa-IR" sz="2400" b="1" dirty="0">
                <a:latin typeface="Andalus" panose="02020603050405020304" pitchFamily="18" charset="-78"/>
                <a:cs typeface="B Nazanin" panose="00000400000000000000" pitchFamily="2" charset="-78"/>
              </a:rPr>
              <a:t>ویژگی ادبی</a:t>
            </a:r>
          </a:p>
          <a:p>
            <a:pPr algn="r" rtl="1">
              <a:lnSpc>
                <a:spcPct val="150000"/>
              </a:lnSpc>
            </a:pPr>
            <a:r>
              <a:rPr lang="fa-IR" sz="2400" b="1" dirty="0">
                <a:latin typeface="Andalus" panose="02020603050405020304" pitchFamily="18" charset="-78"/>
                <a:cs typeface="B Nazanin" panose="00000400000000000000" pitchFamily="2" charset="-78"/>
              </a:rPr>
              <a:t>قالب: مثنوی</a:t>
            </a:r>
          </a:p>
          <a:p>
            <a:pPr algn="r" rtl="1">
              <a:lnSpc>
                <a:spcPct val="150000"/>
              </a:lnSpc>
            </a:pPr>
            <a:r>
              <a:rPr lang="fa-IR" sz="2400" b="1" dirty="0">
                <a:latin typeface="Andalus" panose="02020603050405020304" pitchFamily="18" charset="-78"/>
                <a:cs typeface="B Nazanin" panose="00000400000000000000" pitchFamily="2" charset="-78"/>
              </a:rPr>
              <a:t>بیت:۱ یاس: استعاره /بوی مهربانی: حس آمیزی/ مراعات نظیر: یاس، بو،عطر</a:t>
            </a:r>
          </a:p>
          <a:p>
            <a:pPr algn="r" rtl="1">
              <a:lnSpc>
                <a:spcPct val="150000"/>
              </a:lnSpc>
            </a:pPr>
            <a:r>
              <a:rPr lang="fa-IR" sz="2400" b="1" dirty="0">
                <a:latin typeface="Andalus" panose="02020603050405020304" pitchFamily="18" charset="-78"/>
                <a:cs typeface="B Nazanin" panose="00000400000000000000" pitchFamily="2" charset="-78"/>
              </a:rPr>
              <a:t>بیت :۲ یاس: استعاره / یاس‌ه اپیغمبران خانه اند: تشبیه</a:t>
            </a:r>
          </a:p>
          <a:p>
            <a:pPr algn="r" rtl="1">
              <a:lnSpc>
                <a:spcPct val="150000"/>
              </a:lnSpc>
            </a:pPr>
            <a:r>
              <a:rPr lang="fa-IR" sz="2400" b="1" dirty="0">
                <a:latin typeface="Andalus" panose="02020603050405020304" pitchFamily="18" charset="-78"/>
                <a:cs typeface="B Nazanin" panose="00000400000000000000" pitchFamily="2" charset="-78"/>
              </a:rPr>
              <a:t>بیت :۳ تشبیه: یاس به عطر /یاس استعاره از حضرت فاطمه /استنشاق معصومیت )استعاره(اضافه استعاری)</a:t>
            </a:r>
          </a:p>
          <a:p>
            <a:pPr algn="r" rtl="1">
              <a:lnSpc>
                <a:spcPct val="150000"/>
              </a:lnSpc>
            </a:pPr>
            <a:r>
              <a:rPr lang="fa-IR" sz="2400" b="1" dirty="0">
                <a:latin typeface="Andalus" panose="02020603050405020304" pitchFamily="18" charset="-78"/>
                <a:cs typeface="B Nazanin" panose="00000400000000000000" pitchFamily="2" charset="-78"/>
              </a:rPr>
              <a:t>بیت :۴ یاس: نماد و استعاره از حضرت فاطمه</a:t>
            </a:r>
          </a:p>
          <a:p>
            <a:pPr algn="r" rtl="1">
              <a:lnSpc>
                <a:spcPct val="150000"/>
              </a:lnSpc>
            </a:pPr>
            <a:r>
              <a:rPr lang="fa-IR" sz="2400" b="1" dirty="0">
                <a:latin typeface="Andalus" panose="02020603050405020304" pitchFamily="18" charset="-78"/>
                <a:cs typeface="B Nazanin" panose="00000400000000000000" pitchFamily="2" charset="-78"/>
              </a:rPr>
              <a:t>بیت :۵ تلمیح به سورۀ کوثر / یاس استعاره از حضرت فاطمه</a:t>
            </a:r>
          </a:p>
          <a:p>
            <a:pPr algn="r" rtl="1">
              <a:lnSpc>
                <a:spcPct val="150000"/>
              </a:lnSpc>
            </a:pPr>
            <a:r>
              <a:rPr lang="fa-IR" sz="2400" b="1" dirty="0">
                <a:latin typeface="Andalus" panose="02020603050405020304" pitchFamily="18" charset="-78"/>
                <a:cs typeface="B Nazanin" panose="00000400000000000000" pitchFamily="2" charset="-78"/>
              </a:rPr>
              <a:t>بیت :۶ دل حضرت زهرا مانندیاس نازک و لطیف / اشک هایش مثل الماس درخشنده و با ارزش / تشبیه دانه اشک (تشبیه فشرده)</a:t>
            </a:r>
          </a:p>
        </p:txBody>
      </p:sp>
    </p:spTree>
    <p:extLst>
      <p:ext uri="{BB962C8B-B14F-4D97-AF65-F5344CB8AC3E}">
        <p14:creationId xmlns:p14="http://schemas.microsoft.com/office/powerpoint/2010/main" val="10737128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1017C71-2E36-D1F3-4CE7-158E1B709AA9}"/>
              </a:ext>
            </a:extLst>
          </p:cNvPr>
          <p:cNvSpPr txBox="1"/>
          <p:nvPr/>
        </p:nvSpPr>
        <p:spPr>
          <a:xfrm>
            <a:off x="1083212" y="13953"/>
            <a:ext cx="10761785"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دورۀ معاصر</a:t>
            </a:r>
          </a:p>
          <a:p>
            <a:pPr algn="r" rtl="1">
              <a:lnSpc>
                <a:spcPct val="200000"/>
              </a:lnSpc>
            </a:pPr>
            <a:r>
              <a:rPr lang="fa-IR" sz="2400" b="1" dirty="0">
                <a:cs typeface="B Nazanin" panose="00000400000000000000" pitchFamily="2" charset="-78"/>
              </a:rPr>
              <a:t>14- دورۀ اول  دوره سلطنت رضاخان (از سال 1304 تا شهریور 1320) را دورۀ درخشش نیما و جدال بر سر شعر کهنه و نو می‌دانند. </a:t>
            </a:r>
          </a:p>
          <a:p>
            <a:pPr algn="r" rtl="1">
              <a:lnSpc>
                <a:spcPct val="200000"/>
              </a:lnSpc>
            </a:pPr>
            <a:r>
              <a:rPr lang="fa-IR" sz="2400" b="1" dirty="0">
                <a:cs typeface="B Nazanin" panose="00000400000000000000" pitchFamily="2" charset="-78"/>
              </a:rPr>
              <a:t>15- دورۀ  دوم: از آغاز حکومت محمدرضا تا کودتای 28 مرداد ،1332 فضای سیاسی آزادتری نسبت به دورۀ قبل بر ایران حاکم بود. در این دوره</a:t>
            </a:r>
          </a:p>
          <a:p>
            <a:pPr algn="r" rtl="1">
              <a:lnSpc>
                <a:spcPct val="200000"/>
              </a:lnSpc>
            </a:pPr>
            <a:r>
              <a:rPr lang="fa-IR" sz="2400" b="1" dirty="0">
                <a:cs typeface="B Nazanin" panose="00000400000000000000" pitchFamily="2" charset="-78"/>
              </a:rPr>
              <a:t>1- اشعار نیما و دیگر نوگرایان در برخی نشریات مانند روزگار نو و سخن منتشر می‌شد. </a:t>
            </a:r>
          </a:p>
          <a:p>
            <a:pPr algn="r" rtl="1">
              <a:lnSpc>
                <a:spcPct val="200000"/>
              </a:lnSpc>
            </a:pPr>
            <a:r>
              <a:rPr lang="fa-IR" sz="2400" b="1" dirty="0">
                <a:cs typeface="B Nazanin" panose="00000400000000000000" pitchFamily="2" charset="-78"/>
              </a:rPr>
              <a:t>2- مهم‌ترین حادثة ادبی این سال‌ها، تشکیل اولین کنگرۀ نویسندگان و شاعران ایران در تیرماه 1325 بود که نیما در آنجا شعر «آی آدم‌ها» را خواند و پس از آن شیوۀ نیما در کنار شعر سنتی رواج یافت.</a:t>
            </a:r>
          </a:p>
        </p:txBody>
      </p:sp>
    </p:spTree>
    <p:extLst>
      <p:ext uri="{BB962C8B-B14F-4D97-AF65-F5344CB8AC3E}">
        <p14:creationId xmlns:p14="http://schemas.microsoft.com/office/powerpoint/2010/main" val="31087867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E58648E-1F0A-B18C-0987-0EA8EF4B9D20}"/>
              </a:ext>
            </a:extLst>
          </p:cNvPr>
          <p:cNvSpPr txBox="1"/>
          <p:nvPr/>
        </p:nvSpPr>
        <p:spPr>
          <a:xfrm>
            <a:off x="858130" y="182761"/>
            <a:ext cx="11113477" cy="6140142"/>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5-  شعر احمد عزیزی را از نظر ویژگی‌های فکری و ادبی شعر انقلاب بررسی کنید: </a:t>
            </a:r>
          </a:p>
          <a:p>
            <a:pPr algn="r" rtl="1">
              <a:lnSpc>
                <a:spcPct val="150000"/>
              </a:lnSpc>
            </a:pPr>
            <a:r>
              <a:rPr lang="fa-IR" sz="2400" b="1" dirty="0">
                <a:latin typeface="Andalus" panose="02020603050405020304" pitchFamily="18" charset="-78"/>
                <a:cs typeface="B Nazanin" panose="00000400000000000000" pitchFamily="2" charset="-78"/>
              </a:rPr>
              <a:t>ویژگی ادبی</a:t>
            </a:r>
          </a:p>
          <a:p>
            <a:pPr algn="r" rtl="1">
              <a:lnSpc>
                <a:spcPct val="150000"/>
              </a:lnSpc>
            </a:pPr>
            <a:r>
              <a:rPr lang="fa-IR" sz="2400" b="1" dirty="0">
                <a:latin typeface="Andalus" panose="02020603050405020304" pitchFamily="18" charset="-78"/>
                <a:cs typeface="B Nazanin" panose="00000400000000000000" pitchFamily="2" charset="-78"/>
              </a:rPr>
              <a:t>اشک (تشبیه فشرده)</a:t>
            </a:r>
          </a:p>
          <a:p>
            <a:pPr algn="r" rtl="1">
              <a:lnSpc>
                <a:spcPct val="150000"/>
              </a:lnSpc>
            </a:pPr>
            <a:r>
              <a:rPr lang="fa-IR" sz="2400" b="1" dirty="0">
                <a:latin typeface="Andalus" panose="02020603050405020304" pitchFamily="18" charset="-78"/>
                <a:cs typeface="B Nazanin" panose="00000400000000000000" pitchFamily="2" charset="-78"/>
              </a:rPr>
              <a:t>بیت :۷ تلمیح به گریستن حضرت علی در چاه و راز و نیاز با چاه. حسن تعلیل ندارد/ جناس ماه و چاه / واج آرایی کسره در مصراع اول</a:t>
            </a:r>
          </a:p>
          <a:p>
            <a:pPr algn="r" rtl="1">
              <a:lnSpc>
                <a:spcPct val="150000"/>
              </a:lnSpc>
            </a:pPr>
            <a:r>
              <a:rPr lang="fa-IR" sz="2400" b="1" dirty="0">
                <a:latin typeface="Andalus" panose="02020603050405020304" pitchFamily="18" charset="-78"/>
                <a:cs typeface="B Nazanin" panose="00000400000000000000" pitchFamily="2" charset="-78"/>
              </a:rPr>
              <a:t>بیت :۸ تشبیه:چشم او یک چشمه الماس است و بس/جناس افزایشی: چشم وچشمه/ .واج آرایی «س»</a:t>
            </a:r>
          </a:p>
          <a:p>
            <a:pPr algn="r" rtl="1">
              <a:lnSpc>
                <a:spcPct val="150000"/>
              </a:lnSpc>
            </a:pPr>
            <a:r>
              <a:rPr lang="fa-IR" sz="2400" b="1" dirty="0">
                <a:latin typeface="Andalus" panose="02020603050405020304" pitchFamily="18" charset="-78"/>
                <a:cs typeface="B Nazanin" panose="00000400000000000000" pitchFamily="2" charset="-78"/>
              </a:rPr>
              <a:t>بیت :۹ تشبیه: علی مانندرود اشک می ریزد.اغراق / مراعات: گل.یاس / گل یاس کبود: منظور بدن کبود حضرت زهرا( استعاره مصرحه) / تلمیح: زهرا گل یاس کبود: پهلوی حضرت زهرا را زخمی کردند.</a:t>
            </a:r>
          </a:p>
          <a:p>
            <a:pPr algn="r" rtl="1">
              <a:lnSpc>
                <a:spcPct val="150000"/>
              </a:lnSpc>
            </a:pPr>
            <a:r>
              <a:rPr lang="fa-IR" sz="2400" b="1" dirty="0">
                <a:latin typeface="Andalus" panose="02020603050405020304" pitchFamily="18" charset="-78"/>
                <a:cs typeface="B Nazanin" panose="00000400000000000000" pitchFamily="2" charset="-78"/>
              </a:rPr>
              <a:t>بیت :۱۰ تشبیه: گریه چون ابر چمن / تکرار/ مراعات نظیر: یاس، نسترن / تکرار گریه / تن کبود یاس و تن سرخ نسترن:استعاره از حضرت فاطمه</a:t>
            </a:r>
          </a:p>
        </p:txBody>
      </p:sp>
    </p:spTree>
    <p:extLst>
      <p:ext uri="{BB962C8B-B14F-4D97-AF65-F5344CB8AC3E}">
        <p14:creationId xmlns:p14="http://schemas.microsoft.com/office/powerpoint/2010/main" val="39322872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964F4B-2F79-1E08-15AB-DA1E25F5AB3C}"/>
              </a:ext>
            </a:extLst>
          </p:cNvPr>
          <p:cNvSpPr txBox="1"/>
          <p:nvPr/>
        </p:nvSpPr>
        <p:spPr>
          <a:xfrm>
            <a:off x="858130" y="182761"/>
            <a:ext cx="11113477"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6-  شعر زیر را از نظر سطح فکری بررسی نمایید.</a:t>
            </a:r>
          </a:p>
          <a:p>
            <a:pPr algn="r" rtl="1">
              <a:lnSpc>
                <a:spcPct val="150000"/>
              </a:lnSpc>
            </a:pPr>
            <a:r>
              <a:rPr lang="fa-IR" sz="2400" b="1" dirty="0">
                <a:latin typeface="Andalus" panose="02020603050405020304" pitchFamily="18" charset="-78"/>
                <a:cs typeface="B Nazanin" panose="00000400000000000000" pitchFamily="2" charset="-78"/>
              </a:rPr>
              <a:t>به سان رهنوردانی که در افسانه‌ها گویند، /  گرفته کوله بار زاد ره بر دوش</a:t>
            </a:r>
          </a:p>
          <a:p>
            <a:pPr algn="r" rtl="1">
              <a:lnSpc>
                <a:spcPct val="150000"/>
              </a:lnSpc>
            </a:pPr>
            <a:r>
              <a:rPr lang="fa-IR" sz="2400" b="1" dirty="0">
                <a:latin typeface="Andalus" panose="02020603050405020304" pitchFamily="18" charset="-78"/>
                <a:cs typeface="B Nazanin" panose="00000400000000000000" pitchFamily="2" charset="-78"/>
              </a:rPr>
              <a:t>فشرده چوبدست خیزران در مشت   /   گهی پُرگوی و گه خاموش</a:t>
            </a:r>
          </a:p>
          <a:p>
            <a:pPr algn="r" rtl="1">
              <a:lnSpc>
                <a:spcPct val="150000"/>
              </a:lnSpc>
            </a:pPr>
            <a:r>
              <a:rPr lang="fa-IR" sz="2400" b="1" dirty="0">
                <a:latin typeface="Andalus" panose="02020603050405020304" pitchFamily="18" charset="-78"/>
                <a:cs typeface="B Nazanin" panose="00000400000000000000" pitchFamily="2" charset="-78"/>
              </a:rPr>
              <a:t>در آن مه‌گون فضای خلوت افسانگی‌شان راه می‌پویند /  ما هم راه خود را می‌کنیم آغاز</a:t>
            </a:r>
          </a:p>
          <a:p>
            <a:pPr algn="r" rtl="1">
              <a:lnSpc>
                <a:spcPct val="150000"/>
              </a:lnSpc>
            </a:pPr>
            <a:r>
              <a:rPr lang="fa-IR" sz="2400" b="1" dirty="0">
                <a:latin typeface="Andalus" panose="02020603050405020304" pitchFamily="18" charset="-78"/>
                <a:cs typeface="B Nazanin" panose="00000400000000000000" pitchFamily="2" charset="-78"/>
              </a:rPr>
              <a:t>سه ره پیداست    /   نوشته بر سر هر یک به سنگ اندر</a:t>
            </a:r>
          </a:p>
          <a:p>
            <a:pPr algn="r" rtl="1">
              <a:lnSpc>
                <a:spcPct val="150000"/>
              </a:lnSpc>
            </a:pPr>
            <a:r>
              <a:rPr lang="fa-IR" sz="2400" b="1" dirty="0">
                <a:latin typeface="Andalus" panose="02020603050405020304" pitchFamily="18" charset="-78"/>
                <a:cs typeface="B Nazanin" panose="00000400000000000000" pitchFamily="2" charset="-78"/>
              </a:rPr>
              <a:t>حدیثی کش نمی‌خوانی بر آن دیگر    /    نخستین: راه نوش و راحت و شادی</a:t>
            </a:r>
          </a:p>
          <a:p>
            <a:pPr algn="r" rtl="1">
              <a:lnSpc>
                <a:spcPct val="150000"/>
              </a:lnSpc>
            </a:pPr>
            <a:r>
              <a:rPr lang="fa-IR" sz="2400" b="1" dirty="0">
                <a:latin typeface="Andalus" panose="02020603050405020304" pitchFamily="18" charset="-78"/>
                <a:cs typeface="B Nazanin" panose="00000400000000000000" pitchFamily="2" charset="-78"/>
              </a:rPr>
              <a:t>به ننگ آغشته، اما رو به شهر و باغ و آبادی    /   دو دیگر راه: نیمش ننگ، نیمش نام</a:t>
            </a:r>
          </a:p>
          <a:p>
            <a:pPr algn="r" rtl="1">
              <a:lnSpc>
                <a:spcPct val="150000"/>
              </a:lnSpc>
            </a:pPr>
            <a:r>
              <a:rPr lang="fa-IR" sz="2400" b="1" dirty="0">
                <a:latin typeface="Andalus" panose="02020603050405020304" pitchFamily="18" charset="-78"/>
                <a:cs typeface="B Nazanin" panose="00000400000000000000" pitchFamily="2" charset="-78"/>
              </a:rPr>
              <a:t>اگر سر بر کنی، غوغا و گر دم درکشی، آرام     /   سه دیگر: راه بی‌برگشت بی‌فرجام</a:t>
            </a:r>
          </a:p>
          <a:p>
            <a:pPr algn="r" rtl="1">
              <a:lnSpc>
                <a:spcPct val="150000"/>
              </a:lnSpc>
            </a:pPr>
            <a:r>
              <a:rPr lang="fa-IR" sz="2400" b="1" dirty="0">
                <a:latin typeface="Andalus" panose="02020603050405020304" pitchFamily="18" charset="-78"/>
                <a:cs typeface="B Nazanin" panose="00000400000000000000" pitchFamily="2" charset="-78"/>
              </a:rPr>
              <a:t>من اینجا بس دلم تنگ است    /    و هر سازی که می‌بینم، بدآهنگ است</a:t>
            </a:r>
          </a:p>
          <a:p>
            <a:pPr algn="r" rtl="1">
              <a:lnSpc>
                <a:spcPct val="150000"/>
              </a:lnSpc>
            </a:pPr>
            <a:r>
              <a:rPr lang="fa-IR" sz="2400" b="1" dirty="0">
                <a:latin typeface="Andalus" panose="02020603050405020304" pitchFamily="18" charset="-78"/>
                <a:cs typeface="B Nazanin" panose="00000400000000000000" pitchFamily="2" charset="-78"/>
              </a:rPr>
              <a:t>بیا ره‌توشه برداریم       /       قدم در راه بی‌برگشت بگذاریم</a:t>
            </a:r>
          </a:p>
          <a:p>
            <a:pPr algn="r" rtl="1">
              <a:lnSpc>
                <a:spcPct val="150000"/>
              </a:lnSpc>
            </a:pPr>
            <a:r>
              <a:rPr lang="fa-IR" sz="2400" b="1" dirty="0">
                <a:latin typeface="Andalus" panose="02020603050405020304" pitchFamily="18" charset="-78"/>
                <a:cs typeface="B Nazanin" panose="00000400000000000000" pitchFamily="2" charset="-78"/>
              </a:rPr>
              <a:t> ببینیم آسمان «هرکجا» آیا همین رنگ است؟...		        چاووشی از مهدی اخوان ثالث1335 </a:t>
            </a:r>
          </a:p>
        </p:txBody>
      </p:sp>
    </p:spTree>
    <p:extLst>
      <p:ext uri="{BB962C8B-B14F-4D97-AF65-F5344CB8AC3E}">
        <p14:creationId xmlns:p14="http://schemas.microsoft.com/office/powerpoint/2010/main" val="36376463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97B7A9-212C-D33D-9AD9-506EC2D924DD}"/>
              </a:ext>
            </a:extLst>
          </p:cNvPr>
          <p:cNvSpPr txBox="1"/>
          <p:nvPr/>
        </p:nvSpPr>
        <p:spPr>
          <a:xfrm>
            <a:off x="858130" y="182761"/>
            <a:ext cx="11113477"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خودارزیابی</a:t>
            </a:r>
          </a:p>
          <a:p>
            <a:pPr algn="r" rtl="1">
              <a:lnSpc>
                <a:spcPct val="200000"/>
              </a:lnSpc>
            </a:pPr>
            <a:r>
              <a:rPr lang="fa-IR" sz="2400" b="1" dirty="0">
                <a:latin typeface="Andalus" panose="02020603050405020304" pitchFamily="18" charset="-78"/>
                <a:cs typeface="B Nazanin" panose="00000400000000000000" pitchFamily="2" charset="-78"/>
              </a:rPr>
              <a:t>6-  شعر زیر را از نظر سطح فکری بررسی نمایید.</a:t>
            </a:r>
          </a:p>
          <a:p>
            <a:pPr algn="r" rtl="1">
              <a:lnSpc>
                <a:spcPct val="200000"/>
              </a:lnSpc>
            </a:pPr>
            <a:r>
              <a:rPr lang="fa-IR" sz="2400" b="1" dirty="0">
                <a:latin typeface="Andalus" panose="02020603050405020304" pitchFamily="18" charset="-78"/>
                <a:cs typeface="B Nazanin" panose="00000400000000000000" pitchFamily="2" charset="-78"/>
              </a:rPr>
              <a:t>پاسخ: شعر محتوایی سیاسی دارد.آن مه‌گون فضای خلوت دلالت بر خفقان آن دوره دارد.</a:t>
            </a:r>
          </a:p>
          <a:p>
            <a:pPr algn="r" rtl="1">
              <a:lnSpc>
                <a:spcPct val="200000"/>
              </a:lnSpc>
            </a:pPr>
            <a:r>
              <a:rPr lang="fa-IR" sz="2400" b="1" dirty="0">
                <a:latin typeface="Andalus" panose="02020603050405020304" pitchFamily="18" charset="-78"/>
                <a:cs typeface="B Nazanin" panose="00000400000000000000" pitchFamily="2" charset="-78"/>
              </a:rPr>
              <a:t>گروه اول کسانی که در جامعه فقط به عیش و نوش و راحتی می پردازند. اگر چه این راحتی ننگین باشد.</a:t>
            </a:r>
          </a:p>
          <a:p>
            <a:pPr algn="r" rtl="1">
              <a:lnSpc>
                <a:spcPct val="200000"/>
              </a:lnSpc>
            </a:pPr>
            <a:r>
              <a:rPr lang="fa-IR" sz="2400" b="1" dirty="0">
                <a:latin typeface="Andalus" panose="02020603050405020304" pitchFamily="18" charset="-78"/>
                <a:cs typeface="B Nazanin" panose="00000400000000000000" pitchFamily="2" charset="-78"/>
              </a:rPr>
              <a:t>گروه دوم اگر فریاد اعتراض سر دهند غوغا به پا می‌کنند و دچار دردسر می شوند و اگر سکوت اختیار کنند زندگی آرام وبی دغدغه ای دارند.</a:t>
            </a:r>
          </a:p>
          <a:p>
            <a:pPr algn="r" rtl="1">
              <a:lnSpc>
                <a:spcPct val="200000"/>
              </a:lnSpc>
            </a:pPr>
            <a:r>
              <a:rPr lang="fa-IR" sz="2400" b="1" dirty="0">
                <a:latin typeface="Andalus" panose="02020603050405020304" pitchFamily="18" charset="-78"/>
                <a:cs typeface="B Nazanin" panose="00000400000000000000" pitchFamily="2" charset="-78"/>
              </a:rPr>
              <a:t>اما گروه سوم راه سوم را برمی گزینند که این بیانگر فرجام بد راه مبارزه است؛کاربرد واژه «بی‌برگشت»  بیانگر همین موضوع  است.</a:t>
            </a:r>
          </a:p>
          <a:p>
            <a:pPr algn="r" rtl="1">
              <a:lnSpc>
                <a:spcPct val="200000"/>
              </a:lnSpc>
            </a:pPr>
            <a:r>
              <a:rPr lang="fa-IR" sz="2400" b="1" dirty="0">
                <a:latin typeface="Andalus" panose="02020603050405020304" pitchFamily="18" charset="-78"/>
                <a:cs typeface="B Nazanin" panose="00000400000000000000" pitchFamily="2" charset="-78"/>
              </a:rPr>
              <a:t>.شاعر به دنبال آسمانی است که رنگش با رنگ آسمان کشورش متفاوت باشدو ظلم در آن نباشد.</a:t>
            </a:r>
          </a:p>
        </p:txBody>
      </p:sp>
    </p:spTree>
    <p:extLst>
      <p:ext uri="{BB962C8B-B14F-4D97-AF65-F5344CB8AC3E}">
        <p14:creationId xmlns:p14="http://schemas.microsoft.com/office/powerpoint/2010/main" val="268557448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5235DC-47F7-70E5-C4B7-86972D8F2ACC}"/>
              </a:ext>
            </a:extLst>
          </p:cNvPr>
          <p:cNvSpPr txBox="1"/>
          <p:nvPr/>
        </p:nvSpPr>
        <p:spPr>
          <a:xfrm>
            <a:off x="858130" y="182761"/>
            <a:ext cx="11113477"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خودارزیابی</a:t>
            </a:r>
          </a:p>
          <a:p>
            <a:pPr algn="r" rtl="1">
              <a:lnSpc>
                <a:spcPct val="200000"/>
              </a:lnSpc>
            </a:pPr>
            <a:r>
              <a:rPr lang="fa-IR" sz="2400" b="1" dirty="0">
                <a:latin typeface="Andalus" panose="02020603050405020304" pitchFamily="18" charset="-78"/>
                <a:cs typeface="B Nazanin" panose="00000400000000000000" pitchFamily="2" charset="-78"/>
              </a:rPr>
              <a:t>7-  شعر ققنوس نیما یوشیج را از نظر قالب تحلیل نمایید.</a:t>
            </a:r>
          </a:p>
          <a:p>
            <a:pPr algn="r" rtl="1">
              <a:lnSpc>
                <a:spcPct val="200000"/>
              </a:lnSpc>
            </a:pPr>
            <a:r>
              <a:rPr lang="fa-IR" sz="2400" b="1" dirty="0">
                <a:latin typeface="Andalus" panose="02020603050405020304" pitchFamily="18" charset="-78"/>
                <a:cs typeface="B Nazanin" panose="00000400000000000000" pitchFamily="2" charset="-78"/>
              </a:rPr>
              <a:t>ققنوس  مرغ خوش‌خوان  آوازۀ جهان</a:t>
            </a:r>
          </a:p>
          <a:p>
            <a:pPr algn="r" rtl="1">
              <a:lnSpc>
                <a:spcPct val="200000"/>
              </a:lnSpc>
            </a:pPr>
            <a:r>
              <a:rPr lang="fa-IR" sz="2400" b="1" dirty="0">
                <a:latin typeface="Andalus" panose="02020603050405020304" pitchFamily="18" charset="-78"/>
                <a:cs typeface="B Nazanin" panose="00000400000000000000" pitchFamily="2" charset="-78"/>
              </a:rPr>
              <a:t>آواره مانده از وزش بادهای سرد</a:t>
            </a:r>
          </a:p>
          <a:p>
            <a:pPr algn="r" rtl="1">
              <a:lnSpc>
                <a:spcPct val="200000"/>
              </a:lnSpc>
            </a:pPr>
            <a:r>
              <a:rPr lang="fa-IR" sz="2400" b="1" dirty="0">
                <a:latin typeface="Andalus" panose="02020603050405020304" pitchFamily="18" charset="-78"/>
                <a:cs typeface="B Nazanin" panose="00000400000000000000" pitchFamily="2" charset="-78"/>
              </a:rPr>
              <a:t>بر شاخ خیزران</a:t>
            </a:r>
          </a:p>
          <a:p>
            <a:pPr algn="r" rtl="1">
              <a:lnSpc>
                <a:spcPct val="200000"/>
              </a:lnSpc>
            </a:pPr>
            <a:r>
              <a:rPr lang="fa-IR" sz="2400" b="1" dirty="0">
                <a:latin typeface="Andalus" panose="02020603050405020304" pitchFamily="18" charset="-78"/>
                <a:cs typeface="B Nazanin" panose="00000400000000000000" pitchFamily="2" charset="-78"/>
              </a:rPr>
              <a:t>بنشسته است فرد</a:t>
            </a:r>
          </a:p>
          <a:p>
            <a:pPr algn="r" rtl="1">
              <a:lnSpc>
                <a:spcPct val="200000"/>
              </a:lnSpc>
            </a:pPr>
            <a:r>
              <a:rPr lang="fa-IR" sz="2400" b="1" dirty="0">
                <a:latin typeface="Andalus" panose="02020603050405020304" pitchFamily="18" charset="-78"/>
                <a:cs typeface="B Nazanin" panose="00000400000000000000" pitchFamily="2" charset="-78"/>
              </a:rPr>
              <a:t>برگرد او به هر سر شاخی پرندگان</a:t>
            </a:r>
          </a:p>
          <a:p>
            <a:pPr algn="r" rtl="1">
              <a:lnSpc>
                <a:spcPct val="200000"/>
              </a:lnSpc>
            </a:pPr>
            <a:r>
              <a:rPr lang="fa-IR" sz="2400" b="1" dirty="0">
                <a:latin typeface="Andalus" panose="02020603050405020304" pitchFamily="18" charset="-78"/>
                <a:cs typeface="B Nazanin" panose="00000400000000000000" pitchFamily="2" charset="-78"/>
              </a:rPr>
              <a:t>او ناله‌های گمشده ترکیب می‌کند ... 						نیما یوشیج</a:t>
            </a:r>
          </a:p>
        </p:txBody>
      </p:sp>
    </p:spTree>
    <p:extLst>
      <p:ext uri="{BB962C8B-B14F-4D97-AF65-F5344CB8AC3E}">
        <p14:creationId xmlns:p14="http://schemas.microsoft.com/office/powerpoint/2010/main" val="328189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2B2F53-269A-79EE-09EA-62C636E62DB6}"/>
              </a:ext>
            </a:extLst>
          </p:cNvPr>
          <p:cNvSpPr txBox="1"/>
          <p:nvPr/>
        </p:nvSpPr>
        <p:spPr>
          <a:xfrm>
            <a:off x="858130" y="182761"/>
            <a:ext cx="11113477" cy="5170646"/>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خودارزیابی</a:t>
            </a:r>
          </a:p>
          <a:p>
            <a:pPr algn="r" rtl="1">
              <a:lnSpc>
                <a:spcPct val="200000"/>
              </a:lnSpc>
            </a:pPr>
            <a:r>
              <a:rPr lang="fa-IR" sz="2400" b="1" dirty="0">
                <a:latin typeface="Andalus" panose="02020603050405020304" pitchFamily="18" charset="-78"/>
                <a:cs typeface="B Nazanin" panose="00000400000000000000" pitchFamily="2" charset="-78"/>
              </a:rPr>
              <a:t>7-  شعر ققنوس نیما یوشیج را از نظر قالب تحلیل نمایید.</a:t>
            </a:r>
          </a:p>
          <a:p>
            <a:pPr algn="r" rtl="1">
              <a:lnSpc>
                <a:spcPct val="200000"/>
              </a:lnSpc>
            </a:pPr>
            <a:r>
              <a:rPr lang="fa-IR" sz="2400" b="1" dirty="0">
                <a:latin typeface="Andalus" panose="02020603050405020304" pitchFamily="18" charset="-78"/>
                <a:cs typeface="B Nazanin" panose="00000400000000000000" pitchFamily="2" charset="-78"/>
              </a:rPr>
              <a:t>با توجه به مورارد زیر:قالب این شعر نو نیمایی است.</a:t>
            </a:r>
          </a:p>
          <a:p>
            <a:pPr algn="r" rtl="1">
              <a:lnSpc>
                <a:spcPct val="200000"/>
              </a:lnSpc>
            </a:pPr>
            <a:r>
              <a:rPr lang="fa-IR" sz="2400" b="1" dirty="0">
                <a:latin typeface="Andalus" panose="02020603050405020304" pitchFamily="18" charset="-78"/>
                <a:cs typeface="B Nazanin" panose="00000400000000000000" pitchFamily="2" charset="-78"/>
              </a:rPr>
              <a:t>1-تغییردرآوردن جایگاه قافیه </a:t>
            </a:r>
          </a:p>
          <a:p>
            <a:pPr algn="r" rtl="1">
              <a:lnSpc>
                <a:spcPct val="200000"/>
              </a:lnSpc>
            </a:pPr>
            <a:r>
              <a:rPr lang="fa-IR" sz="2400" b="1" dirty="0">
                <a:latin typeface="Andalus" panose="02020603050405020304" pitchFamily="18" charset="-78"/>
                <a:cs typeface="B Nazanin" panose="00000400000000000000" pitchFamily="2" charset="-78"/>
              </a:rPr>
              <a:t>2- نگاه نو و نگرش عاطفی به واقعیت ملموس </a:t>
            </a:r>
          </a:p>
          <a:p>
            <a:pPr algn="r" rtl="1">
              <a:lnSpc>
                <a:spcPct val="200000"/>
              </a:lnSpc>
            </a:pPr>
            <a:r>
              <a:rPr lang="fa-IR" sz="2400" b="1" dirty="0">
                <a:latin typeface="Andalus" panose="02020603050405020304" pitchFamily="18" charset="-78"/>
                <a:cs typeface="B Nazanin" panose="00000400000000000000" pitchFamily="2" charset="-78"/>
              </a:rPr>
              <a:t>3 - سیر آزادتخیل </a:t>
            </a:r>
          </a:p>
          <a:p>
            <a:pPr algn="r" rtl="1">
              <a:lnSpc>
                <a:spcPct val="200000"/>
              </a:lnSpc>
            </a:pPr>
            <a:r>
              <a:rPr lang="fa-IR" sz="2400" b="1" dirty="0">
                <a:latin typeface="Andalus" panose="02020603050405020304" pitchFamily="18" charset="-78"/>
                <a:cs typeface="B Nazanin" panose="00000400000000000000" pitchFamily="2" charset="-78"/>
              </a:rPr>
              <a:t>4- عدم تساوی طولی مصراع ها نابرابری مصراع ها از نظر تعدادپایه‌های آوایی</a:t>
            </a:r>
          </a:p>
        </p:txBody>
      </p:sp>
    </p:spTree>
    <p:extLst>
      <p:ext uri="{BB962C8B-B14F-4D97-AF65-F5344CB8AC3E}">
        <p14:creationId xmlns:p14="http://schemas.microsoft.com/office/powerpoint/2010/main" val="8724863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700E3E-21AB-E804-E95C-16B42C248AB3}"/>
              </a:ext>
            </a:extLst>
          </p:cNvPr>
          <p:cNvSpPr txBox="1"/>
          <p:nvPr/>
        </p:nvSpPr>
        <p:spPr>
          <a:xfrm>
            <a:off x="844064" y="182761"/>
            <a:ext cx="11183816"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8- متن زیر از داستان «دو کبوتر، دو پنجره، یک پرواز» اثر سید مهدی شجاعی را از نظر ویژگی‌های نثر بعد از انقلاب اسلامی بررسی نمایید:</a:t>
            </a:r>
          </a:p>
          <a:p>
            <a:pPr algn="r" rtl="1">
              <a:lnSpc>
                <a:spcPct val="150000"/>
              </a:lnSpc>
            </a:pPr>
            <a:r>
              <a:rPr lang="fa-IR" sz="2400" b="1" dirty="0">
                <a:latin typeface="Andalus" panose="02020603050405020304" pitchFamily="18" charset="-78"/>
                <a:cs typeface="B Nazanin" panose="00000400000000000000" pitchFamily="2" charset="-78"/>
              </a:rPr>
              <a:t>دو سال مانده بود هنوز به گرفتن دیپلم و وقت سربازی؛ اما طاقتم نمی‌توانستیم آورد. اول تابستان بود، کارنامه‌ها را با معدلی همسان گرفتیم و راهی خانه شدیم. با پیشنهادی که تو می‌خواستی بکنی و هنوز نکرده بودی، من موافق بودم، قبل از اینکه بگویی، گفتم: پدر رضایت می‌دهد، با مادر چه کنیم؟ گفتی: رضایت پدر شرط است؛ اما رضایت مادر را هم می‌گیریم.</a:t>
            </a:r>
          </a:p>
          <a:p>
            <a:pPr algn="r" rtl="1">
              <a:lnSpc>
                <a:spcPct val="150000"/>
              </a:lnSpc>
            </a:pPr>
            <a:r>
              <a:rPr lang="fa-IR" sz="2400" b="1" dirty="0">
                <a:latin typeface="Andalus" panose="02020603050405020304" pitchFamily="18" charset="-78"/>
                <a:cs typeface="B Nazanin" panose="00000400000000000000" pitchFamily="2" charset="-78"/>
              </a:rPr>
              <a:t>به خانه که رسیدیم، تو سراغ پدر رفتی و من سراغ مادر. بر عکس شد، من مادر را راضی کرده بودم و تو هنوز داشتی با پدر چانه می‌زدی. رفتن هردومان را با هم قبول نمی‌کرد؛ می‌گفت رائد برود؛ وقتی برگشت، نوبت حامد و ما که گفتیم ــ مثل همیشه ــ یا هر دو یا هیچ‌کدام. پدر پاسخ داد که: پس هیچ‌کدام.</a:t>
            </a:r>
          </a:p>
          <a:p>
            <a:pPr algn="r" rtl="1">
              <a:lnSpc>
                <a:spcPct val="150000"/>
              </a:lnSpc>
            </a:pPr>
            <a:r>
              <a:rPr lang="fa-IR" sz="2400" b="1" dirty="0">
                <a:latin typeface="Andalus" panose="02020603050405020304" pitchFamily="18" charset="-78"/>
                <a:cs typeface="B Nazanin" panose="00000400000000000000" pitchFamily="2" charset="-78"/>
              </a:rPr>
              <a:t>من و تو هر دو یک لحظه از حرفمان برگشتیم، بر اساس قراری که نداشتیم، پدر با تعجب و حیرت رضایت‌نامة تو را نوشت و مرا گفت که صبر کن رائد که آمد، تو می‌روی و من سر تکان دادم و هیچ نگفتم.</a:t>
            </a:r>
          </a:p>
        </p:txBody>
      </p:sp>
    </p:spTree>
    <p:extLst>
      <p:ext uri="{BB962C8B-B14F-4D97-AF65-F5344CB8AC3E}">
        <p14:creationId xmlns:p14="http://schemas.microsoft.com/office/powerpoint/2010/main" val="2580868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0D2F70-F802-6554-B84D-2C4DB235E15C}"/>
              </a:ext>
            </a:extLst>
          </p:cNvPr>
          <p:cNvSpPr txBox="1"/>
          <p:nvPr/>
        </p:nvSpPr>
        <p:spPr>
          <a:xfrm>
            <a:off x="844064" y="182761"/>
            <a:ext cx="11183816" cy="7248138"/>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8- متن زیر از داستان «دو کبوتر، دو پنجره، یک پرواز» اثر سید مهدی شجاعی را از نظر ویژگی‌های نثر بعد از انقلاب اسلامی بررسی نمایید:</a:t>
            </a:r>
          </a:p>
          <a:p>
            <a:pPr algn="r" rtl="1">
              <a:lnSpc>
                <a:spcPct val="150000"/>
              </a:lnSpc>
            </a:pPr>
            <a:r>
              <a:rPr lang="fa-IR" sz="2400" b="1" dirty="0">
                <a:latin typeface="Andalus" panose="02020603050405020304" pitchFamily="18" charset="-78"/>
                <a:cs typeface="B Nazanin" panose="00000400000000000000" pitchFamily="2" charset="-78"/>
              </a:rPr>
              <a:t>1- قلمرو زبانی: از نظر زبانی نثر بعد از انقلاب ادامۀ همان ساده‌نویسی دورۀ قبل است و نثر این اثر هم ساده و نزدیک به گفتار است.</a:t>
            </a:r>
          </a:p>
          <a:p>
            <a:pPr algn="r" rtl="1">
              <a:lnSpc>
                <a:spcPct val="150000"/>
              </a:lnSpc>
            </a:pPr>
            <a:r>
              <a:rPr lang="fa-IR" sz="2400" b="1" dirty="0">
                <a:latin typeface="Andalus" panose="02020603050405020304" pitchFamily="18" charset="-78"/>
                <a:cs typeface="B Nazanin" panose="00000400000000000000" pitchFamily="2" charset="-78"/>
              </a:rPr>
              <a:t>2- از نظر ادبی قالب نوشته  داستان کوتاه است که از مجموعه‌داستانی به همین نام برگزیده‌شده‌است.</a:t>
            </a:r>
          </a:p>
          <a:p>
            <a:pPr algn="r" rtl="1">
              <a:lnSpc>
                <a:spcPct val="150000"/>
              </a:lnSpc>
            </a:pPr>
            <a:r>
              <a:rPr lang="fa-IR" sz="2400" b="1" dirty="0">
                <a:latin typeface="Andalus" panose="02020603050405020304" pitchFamily="18" charset="-78"/>
                <a:cs typeface="B Nazanin" panose="00000400000000000000" pitchFamily="2" charset="-78"/>
              </a:rPr>
              <a:t>3- از نظر فکری:  شجاعی در داستان « دو كبوتر، دو پنجره، یك پرواز» به مسألۀ جبهه و جنگ می‌پردازد. در این داستان عشق و علاقه ی دو برادر دو قلو به نام‌های رائد و حامد با زیبایی و هنرمندانه به تصویر كشیده می‌شود. عشقی كه در تمام مراحل و امور زندگی از آن ها یك انسان می سازد، و به نوعی این دو، مكمل و نیمۀ یكدیگر می باشند. عشق این دو برادر چنان است كه حتی شهادت هردو با هم است و سرانجام در بهشت زهرا كنار هم دفن می شوند.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38077652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A0653DC-4F8F-2A99-DC44-07E62836B534}"/>
              </a:ext>
            </a:extLst>
          </p:cNvPr>
          <p:cNvSpPr txBox="1"/>
          <p:nvPr/>
        </p:nvSpPr>
        <p:spPr>
          <a:xfrm>
            <a:off x="844064" y="182761"/>
            <a:ext cx="11183816"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خودارزیابی</a:t>
            </a:r>
          </a:p>
          <a:p>
            <a:pPr algn="r" rtl="1">
              <a:lnSpc>
                <a:spcPct val="250000"/>
              </a:lnSpc>
            </a:pPr>
            <a:r>
              <a:rPr lang="fa-IR" sz="2400" b="1" dirty="0">
                <a:latin typeface="Andalus" panose="02020603050405020304" pitchFamily="18" charset="-78"/>
                <a:cs typeface="B Nazanin" panose="00000400000000000000" pitchFamily="2" charset="-78"/>
              </a:rPr>
              <a:t>9- شعر دورۀ بیداری را با شعر معاصر (تا انقلاب اسلامی) از نظر فکری مقایسه کنید.</a:t>
            </a:r>
          </a:p>
          <a:p>
            <a:pPr algn="r" rtl="1">
              <a:lnSpc>
                <a:spcPct val="250000"/>
              </a:lnSpc>
            </a:pPr>
            <a:r>
              <a:rPr lang="fa-IR" sz="2400" b="1" dirty="0">
                <a:latin typeface="Andalus" panose="02020603050405020304" pitchFamily="18" charset="-78"/>
                <a:cs typeface="B Nazanin" panose="00000400000000000000" pitchFamily="2" charset="-78"/>
              </a:rPr>
              <a:t>در ابیات دورۀ بیداری به مباحث چون آزادی، وطن، قانون خواهی، مبارزه با استبداد و استعمار، بحث از حقوق اجتماعی، برانگیختن احساسات ملی و میهنی، توجه به فراگیری علوم جدید، پیکاربا بیگانه و بیگانه خواهی، انتقاد از نابسامانی ها، نفی عقاید خرافی در جامعه و سخن از حقوق زنان پرداخته‌شده است،</a:t>
            </a:r>
          </a:p>
          <a:p>
            <a:pPr algn="r" rtl="1">
              <a:lnSpc>
                <a:spcPct val="250000"/>
              </a:lnSpc>
            </a:pPr>
            <a:r>
              <a:rPr lang="fa-IR" sz="2400" b="1" dirty="0">
                <a:latin typeface="Andalus" panose="02020603050405020304" pitchFamily="18" charset="-78"/>
                <a:cs typeface="B Nazanin" panose="00000400000000000000" pitchFamily="2" charset="-78"/>
              </a:rPr>
              <a:t> اما در ادبیات معاصر تا قبل از انقلاب نوآوری‌ در شعر که گاهی افراطی و بی ریشه بود، شعر نو تغزّلی، اندیشه‌های باستان‌گرا و نژادپرستانه و گاهی گرایش به شعر‌های ترجمه‌ای، مورد توجه قرار گرفت.</a:t>
            </a:r>
          </a:p>
        </p:txBody>
      </p:sp>
    </p:spTree>
    <p:extLst>
      <p:ext uri="{BB962C8B-B14F-4D97-AF65-F5344CB8AC3E}">
        <p14:creationId xmlns:p14="http://schemas.microsoft.com/office/powerpoint/2010/main" val="11881722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9F7B1C-D96B-1649-5AFF-3E7450778328}"/>
              </a:ext>
            </a:extLst>
          </p:cNvPr>
          <p:cNvSpPr txBox="1"/>
          <p:nvPr/>
        </p:nvSpPr>
        <p:spPr>
          <a:xfrm>
            <a:off x="844064" y="182761"/>
            <a:ext cx="11183816"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نمونه‌های نهایی</a:t>
            </a:r>
          </a:p>
          <a:p>
            <a:pPr algn="r" rtl="1">
              <a:lnSpc>
                <a:spcPct val="250000"/>
              </a:lnSpc>
            </a:pPr>
            <a:r>
              <a:rPr lang="fa-IR" sz="2400" b="1" dirty="0">
                <a:latin typeface="Andalus" panose="02020603050405020304" pitchFamily="18" charset="-78"/>
                <a:cs typeface="B Nazanin" panose="00000400000000000000" pitchFamily="2" charset="-78"/>
              </a:rPr>
              <a:t> 1-«شعر نو تغزّلی» در کدام دورۀ ادبیات معاصر به گسترده‌ترین جریان‌های زمان خود تبدیل شد؟</a:t>
            </a:r>
          </a:p>
          <a:p>
            <a:pPr algn="r" rtl="1">
              <a:lnSpc>
                <a:spcPct val="250000"/>
              </a:lnSpc>
            </a:pPr>
            <a:r>
              <a:rPr lang="fa-IR" sz="2400" b="1" dirty="0">
                <a:latin typeface="Andalus" panose="02020603050405020304" pitchFamily="18" charset="-78"/>
                <a:cs typeface="B Nazanin" panose="00000400000000000000" pitchFamily="2" charset="-78"/>
              </a:rPr>
              <a:t>الف) دورۀ دوم		ب) دورۀ چهارم		ج) دورۀ سوم		د) دورۀ اوّل</a:t>
            </a:r>
          </a:p>
          <a:p>
            <a:pPr algn="r" rtl="1">
              <a:lnSpc>
                <a:spcPct val="250000"/>
              </a:lnSpc>
            </a:pPr>
            <a:endParaRPr lang="fa-IR" sz="2400" b="1" dirty="0">
              <a:latin typeface="Andalus" panose="02020603050405020304" pitchFamily="18" charset="-78"/>
              <a:cs typeface="B Nazanin" panose="00000400000000000000" pitchFamily="2" charset="-78"/>
            </a:endParaRPr>
          </a:p>
          <a:p>
            <a:pPr algn="r" rtl="1">
              <a:lnSpc>
                <a:spcPct val="250000"/>
              </a:lnSpc>
            </a:pPr>
            <a:endParaRPr lang="fa-IR" sz="2400" b="1" dirty="0">
              <a:latin typeface="Andalus" panose="02020603050405020304" pitchFamily="18" charset="-78"/>
              <a:cs typeface="B Nazanin" panose="00000400000000000000" pitchFamily="2" charset="-78"/>
            </a:endParaRPr>
          </a:p>
          <a:p>
            <a:pPr algn="r" rtl="1">
              <a:lnSpc>
                <a:spcPct val="250000"/>
              </a:lnSpc>
            </a:pPr>
            <a:endParaRPr lang="fa-IR" sz="2400" b="1" dirty="0">
              <a:latin typeface="Andalus" panose="02020603050405020304" pitchFamily="18" charset="-78"/>
              <a:cs typeface="B Nazanin" panose="00000400000000000000" pitchFamily="2" charset="-78"/>
            </a:endParaRPr>
          </a:p>
          <a:p>
            <a:pPr algn="r" rtl="1">
              <a:lnSpc>
                <a:spcPct val="250000"/>
              </a:lnSpc>
            </a:pPr>
            <a:r>
              <a:rPr lang="fa-IR" sz="2400" b="1" dirty="0">
                <a:latin typeface="Andalus" panose="02020603050405020304" pitchFamily="18" charset="-78"/>
                <a:cs typeface="B Nazanin" panose="00000400000000000000" pitchFamily="2" charset="-78"/>
              </a:rPr>
              <a:t>ج) دورۀ سوم</a:t>
            </a:r>
          </a:p>
        </p:txBody>
      </p:sp>
    </p:spTree>
    <p:extLst>
      <p:ext uri="{BB962C8B-B14F-4D97-AF65-F5344CB8AC3E}">
        <p14:creationId xmlns:p14="http://schemas.microsoft.com/office/powerpoint/2010/main" val="12801523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A5A7E9F-4BE1-49C8-E154-8369B82C7E66}"/>
              </a:ext>
            </a:extLst>
          </p:cNvPr>
          <p:cNvSpPr txBox="1"/>
          <p:nvPr/>
        </p:nvSpPr>
        <p:spPr>
          <a:xfrm>
            <a:off x="844064" y="182761"/>
            <a:ext cx="11183816" cy="457048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نمونه‌های نهایی</a:t>
            </a:r>
          </a:p>
          <a:p>
            <a:pPr algn="r" rtl="1">
              <a:lnSpc>
                <a:spcPct val="250000"/>
              </a:lnSpc>
            </a:pPr>
            <a:r>
              <a:rPr lang="fa-IR" sz="2400" b="1" dirty="0">
                <a:latin typeface="Andalus" panose="02020603050405020304" pitchFamily="18" charset="-78"/>
                <a:cs typeface="B Nazanin" panose="00000400000000000000" pitchFamily="2" charset="-78"/>
              </a:rPr>
              <a:t>2- 2-نام آثار را در ستون «الف» به پدیدآورندگان آثار در ستون «ب» وصل کنید. (در ستون «ب» یک مورد اضافی است.)</a:t>
            </a:r>
          </a:p>
          <a:p>
            <a:pPr algn="r" rtl="1">
              <a:lnSpc>
                <a:spcPct val="250000"/>
              </a:lnSpc>
            </a:pPr>
            <a:endParaRPr lang="fa-IR" sz="2400" b="1" dirty="0">
              <a:latin typeface="Andalus" panose="02020603050405020304" pitchFamily="18" charset="-78"/>
              <a:cs typeface="B Nazanin" panose="00000400000000000000" pitchFamily="2" charset="-78"/>
            </a:endParaRPr>
          </a:p>
          <a:p>
            <a:pPr algn="r" rtl="1">
              <a:lnSpc>
                <a:spcPct val="250000"/>
              </a:lnSpc>
            </a:pPr>
            <a:endParaRPr lang="fa-IR" sz="2400" b="1" dirty="0">
              <a:latin typeface="Andalus" panose="02020603050405020304" pitchFamily="18" charset="-78"/>
              <a:cs typeface="B Nazanin" panose="00000400000000000000" pitchFamily="2" charset="-78"/>
            </a:endParaRPr>
          </a:p>
        </p:txBody>
      </p:sp>
      <p:graphicFrame>
        <p:nvGraphicFramePr>
          <p:cNvPr id="3" name="Table 2">
            <a:extLst>
              <a:ext uri="{FF2B5EF4-FFF2-40B4-BE49-F238E27FC236}">
                <a16:creationId xmlns:a16="http://schemas.microsoft.com/office/drawing/2014/main" id="{5CB159D9-5001-71F0-F040-CD296B454374}"/>
              </a:ext>
            </a:extLst>
          </p:cNvPr>
          <p:cNvGraphicFramePr>
            <a:graphicFrameLocks noGrp="1"/>
          </p:cNvGraphicFramePr>
          <p:nvPr>
            <p:extLst>
              <p:ext uri="{D42A27DB-BD31-4B8C-83A1-F6EECF244321}">
                <p14:modId xmlns:p14="http://schemas.microsoft.com/office/powerpoint/2010/main" val="3471717543"/>
              </p:ext>
            </p:extLst>
          </p:nvPr>
        </p:nvGraphicFramePr>
        <p:xfrm>
          <a:off x="1659988" y="2956429"/>
          <a:ext cx="9959926" cy="3460209"/>
        </p:xfrm>
        <a:graphic>
          <a:graphicData uri="http://schemas.openxmlformats.org/drawingml/2006/table">
            <a:tbl>
              <a:tblPr firstRow="1" bandRow="1">
                <a:tableStyleId>{5C22544A-7EE6-4342-B048-85BDC9FD1C3A}</a:tableStyleId>
              </a:tblPr>
              <a:tblGrid>
                <a:gridCol w="4979963">
                  <a:extLst>
                    <a:ext uri="{9D8B030D-6E8A-4147-A177-3AD203B41FA5}">
                      <a16:colId xmlns:a16="http://schemas.microsoft.com/office/drawing/2014/main" val="1989988516"/>
                    </a:ext>
                  </a:extLst>
                </a:gridCol>
                <a:gridCol w="4979963">
                  <a:extLst>
                    <a:ext uri="{9D8B030D-6E8A-4147-A177-3AD203B41FA5}">
                      <a16:colId xmlns:a16="http://schemas.microsoft.com/office/drawing/2014/main" val="2499256497"/>
                    </a:ext>
                  </a:extLst>
                </a:gridCol>
              </a:tblGrid>
              <a:tr h="534129">
                <a:tc>
                  <a:txBody>
                    <a:bodyPr/>
                    <a:lstStyle/>
                    <a:p>
                      <a:pPr algn="ctr" rtl="1"/>
                      <a:r>
                        <a:rPr lang="fa-IR" sz="2400" b="1" dirty="0">
                          <a:solidFill>
                            <a:schemeClr val="tx1"/>
                          </a:solidFill>
                          <a:cs typeface="B Nazanin" panose="00000400000000000000" pitchFamily="2" charset="-78"/>
                        </a:rPr>
                        <a:t>ب</a:t>
                      </a:r>
                      <a:endParaRPr lang="en-US" sz="2400" b="1"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الف</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1085893870"/>
                  </a:ext>
                </a:extLst>
              </a:tr>
              <a:tr h="534129">
                <a:tc>
                  <a:txBody>
                    <a:bodyPr/>
                    <a:lstStyle/>
                    <a:p>
                      <a:pPr algn="r" rtl="1" fontAlgn="t"/>
                      <a:r>
                        <a:rPr lang="fa-IR" sz="2400" b="1" dirty="0">
                          <a:effectLst/>
                          <a:cs typeface="B Nazanin" panose="00000400000000000000" pitchFamily="2" charset="-78"/>
                        </a:rPr>
                        <a:t> 1) حسن مقدم</a:t>
                      </a:r>
                      <a:br>
                        <a:rPr lang="fa-IR" sz="2400" b="1" dirty="0">
                          <a:effectLst/>
                          <a:cs typeface="B Nazanin" panose="00000400000000000000" pitchFamily="2" charset="-78"/>
                        </a:rPr>
                      </a:br>
                      <a:endParaRPr lang="fa-IR" sz="2400" b="1" dirty="0">
                        <a:effectLst/>
                        <a:cs typeface="B Nazanin" panose="00000400000000000000" pitchFamily="2" charset="-78"/>
                      </a:endParaRPr>
                    </a:p>
                  </a:txBody>
                  <a:tcPr marL="0" marR="0" marT="0" marB="0"/>
                </a:tc>
                <a:tc>
                  <a:txBody>
                    <a:bodyPr/>
                    <a:lstStyle/>
                    <a:p>
                      <a:pPr algn="r" rtl="1" fontAlgn="t"/>
                      <a:r>
                        <a:rPr lang="fa-IR" sz="2400" b="1" i="0" u="none" strike="noStrike" dirty="0">
                          <a:effectLst/>
                          <a:latin typeface="bkoodak"/>
                          <a:cs typeface="B Nazanin" panose="00000400000000000000" pitchFamily="2" charset="-78"/>
                        </a:rPr>
                        <a:t> </a:t>
                      </a:r>
                      <a:r>
                        <a:rPr lang="fa-IR" sz="2400" b="1" dirty="0">
                          <a:effectLst/>
                          <a:cs typeface="B Nazanin" panose="00000400000000000000" pitchFamily="2" charset="-78"/>
                        </a:rPr>
                        <a:t>لف) منظومۀ حیدر بابایه سلام</a:t>
                      </a:r>
                    </a:p>
                  </a:txBody>
                  <a:tcPr marL="0" marR="0" marT="0" marB="0"/>
                </a:tc>
                <a:extLst>
                  <a:ext uri="{0D108BD9-81ED-4DB2-BD59-A6C34878D82A}">
                    <a16:rowId xmlns:a16="http://schemas.microsoft.com/office/drawing/2014/main" val="1627343012"/>
                  </a:ext>
                </a:extLst>
              </a:tr>
              <a:tr h="534129">
                <a:tc>
                  <a:txBody>
                    <a:bodyPr/>
                    <a:lstStyle/>
                    <a:p>
                      <a:pPr marL="0" marR="0" lvl="0" indent="0" algn="r" defTabSz="914400" rtl="1" eaLnBrk="1" fontAlgn="t" latinLnBrk="0" hangingPunct="1">
                        <a:lnSpc>
                          <a:spcPct val="100000"/>
                        </a:lnSpc>
                        <a:spcBef>
                          <a:spcPts val="0"/>
                        </a:spcBef>
                        <a:spcAft>
                          <a:spcPts val="0"/>
                        </a:spcAft>
                        <a:buClrTx/>
                        <a:buSzTx/>
                        <a:buFontTx/>
                        <a:buNone/>
                        <a:tabLst/>
                        <a:defRPr/>
                      </a:pPr>
                      <a:r>
                        <a:rPr lang="fa-IR" sz="2400" b="1" dirty="0">
                          <a:effectLst/>
                          <a:cs typeface="B Nazanin" panose="00000400000000000000" pitchFamily="2" charset="-78"/>
                        </a:rPr>
                        <a:t>  2) قیصر امین‌پور</a:t>
                      </a:r>
                      <a:br>
                        <a:rPr lang="fa-IR" sz="2400" b="1" dirty="0">
                          <a:effectLst/>
                          <a:cs typeface="B Nazanin" panose="00000400000000000000" pitchFamily="2" charset="-78"/>
                        </a:rPr>
                      </a:br>
                      <a:endParaRPr lang="fa-IR" sz="2400" b="1" dirty="0">
                        <a:effectLst/>
                        <a:cs typeface="B Nazanin" panose="00000400000000000000" pitchFamily="2" charset="-78"/>
                      </a:endParaRPr>
                    </a:p>
                  </a:txBody>
                  <a:tcPr marL="0" marR="0" marT="0" marB="0"/>
                </a:tc>
                <a:tc>
                  <a:txBody>
                    <a:bodyPr/>
                    <a:lstStyle/>
                    <a:p>
                      <a:pPr algn="r" rtl="1" fontAlgn="t"/>
                      <a:r>
                        <a:rPr lang="fa-IR" sz="2400" b="1" dirty="0">
                          <a:effectLst/>
                          <a:cs typeface="B Nazanin" panose="00000400000000000000" pitchFamily="2" charset="-78"/>
                        </a:rPr>
                        <a:t>ب) جعفرخان از فر</a:t>
                      </a:r>
                      <a:r>
                        <a:rPr lang="fa-IR" sz="2400" b="1" i="0" u="none" strike="noStrike" dirty="0">
                          <a:effectLst/>
                          <a:latin typeface="Times New Roman" panose="02020603050405020304" pitchFamily="18" charset="0"/>
                          <a:cs typeface="B Nazanin" panose="00000400000000000000" pitchFamily="2" charset="-78"/>
                        </a:rPr>
                        <a:t>نگ برگشته</a:t>
                      </a:r>
                      <a:endParaRPr lang="fa-IR" sz="2400" b="1" dirty="0">
                        <a:effectLst/>
                        <a:cs typeface="B Nazanin" panose="00000400000000000000" pitchFamily="2" charset="-78"/>
                      </a:endParaRPr>
                    </a:p>
                  </a:txBody>
                  <a:tcPr marL="0" marR="0" marT="0" marB="0"/>
                </a:tc>
                <a:extLst>
                  <a:ext uri="{0D108BD9-81ED-4DB2-BD59-A6C34878D82A}">
                    <a16:rowId xmlns:a16="http://schemas.microsoft.com/office/drawing/2014/main" val="3898095795"/>
                  </a:ext>
                </a:extLst>
              </a:tr>
              <a:tr h="534129">
                <a:tc>
                  <a:txBody>
                    <a:bodyPr/>
                    <a:lstStyle/>
                    <a:p>
                      <a:pPr algn="r" rtl="1" fontAlgn="t"/>
                      <a:r>
                        <a:rPr lang="fa-IR" sz="2400" b="1" dirty="0">
                          <a:effectLst/>
                          <a:cs typeface="B Nazanin" panose="00000400000000000000" pitchFamily="2" charset="-78"/>
                        </a:rPr>
                        <a:t>   3) محمد‌حسین بهجت تبریزی</a:t>
                      </a:r>
                      <a:br>
                        <a:rPr lang="fa-IR" sz="2400" b="1" dirty="0">
                          <a:effectLst/>
                          <a:cs typeface="B Nazanin" panose="00000400000000000000" pitchFamily="2" charset="-78"/>
                        </a:rPr>
                      </a:br>
                      <a:endParaRPr lang="fa-IR" sz="2400" b="1" dirty="0">
                        <a:effectLst/>
                        <a:cs typeface="B Nazanin" panose="00000400000000000000" pitchFamily="2" charset="-78"/>
                      </a:endParaRPr>
                    </a:p>
                  </a:txBody>
                  <a:tcPr marL="0" marR="0" marT="0" marB="0"/>
                </a:tc>
                <a:tc>
                  <a:txBody>
                    <a:bodyPr/>
                    <a:lstStyle/>
                    <a:p>
                      <a:pPr algn="r" rtl="1" fontAlgn="t"/>
                      <a:r>
                        <a:rPr lang="fa-IR" sz="2400" b="1" dirty="0">
                          <a:effectLst/>
                          <a:cs typeface="B Nazanin" panose="00000400000000000000" pitchFamily="2" charset="-78"/>
                        </a:rPr>
                        <a:t>ج) در کوچۀ آفتاب</a:t>
                      </a:r>
                      <a:br>
                        <a:rPr lang="fa-IR" sz="2400" b="1" dirty="0">
                          <a:effectLst/>
                          <a:cs typeface="B Nazanin" panose="00000400000000000000" pitchFamily="2" charset="-78"/>
                        </a:rPr>
                      </a:br>
                      <a:endParaRPr lang="fa-IR" sz="2400" b="1" dirty="0">
                        <a:effectLst/>
                        <a:cs typeface="B Nazanin" panose="00000400000000000000" pitchFamily="2" charset="-78"/>
                      </a:endParaRPr>
                    </a:p>
                  </a:txBody>
                  <a:tcPr marL="0" marR="0" marT="0" marB="0"/>
                </a:tc>
                <a:extLst>
                  <a:ext uri="{0D108BD9-81ED-4DB2-BD59-A6C34878D82A}">
                    <a16:rowId xmlns:a16="http://schemas.microsoft.com/office/drawing/2014/main" val="2212964510"/>
                  </a:ext>
                </a:extLst>
              </a:tr>
              <a:tr h="534129">
                <a:tc>
                  <a:txBody>
                    <a:bodyPr/>
                    <a:lstStyle/>
                    <a:p>
                      <a:pPr marL="0" marR="0" lvl="0" indent="0" algn="r" defTabSz="914400" rtl="1" eaLnBrk="1" fontAlgn="t" latinLnBrk="0" hangingPunct="1">
                        <a:lnSpc>
                          <a:spcPct val="100000"/>
                        </a:lnSpc>
                        <a:spcBef>
                          <a:spcPts val="0"/>
                        </a:spcBef>
                        <a:spcAft>
                          <a:spcPts val="0"/>
                        </a:spcAft>
                        <a:buClrTx/>
                        <a:buSzTx/>
                        <a:buFontTx/>
                        <a:buNone/>
                        <a:tabLst/>
                        <a:defRPr/>
                      </a:pPr>
                      <a:r>
                        <a:rPr lang="fa-IR" sz="2400" b="1" i="0" u="none" strike="noStrike" dirty="0">
                          <a:effectLst/>
                          <a:latin typeface="Times New Roman" panose="02020603050405020304" pitchFamily="18" charset="0"/>
                          <a:cs typeface="B Nazanin" panose="00000400000000000000" pitchFamily="2" charset="-78"/>
                        </a:rPr>
                        <a:t>    4</a:t>
                      </a:r>
                      <a:r>
                        <a:rPr lang="fa-IR" sz="2400" b="1" dirty="0">
                          <a:effectLst/>
                          <a:cs typeface="B Nazanin" panose="00000400000000000000" pitchFamily="2" charset="-78"/>
                        </a:rPr>
                        <a:t>) موسوی گرمارودی</a:t>
                      </a:r>
                    </a:p>
                    <a:p>
                      <a:pPr algn="r" rtl="1" fontAlgn="t"/>
                      <a:endParaRPr lang="en-US" sz="2400" b="1" dirty="0">
                        <a:effectLst/>
                        <a:cs typeface="B Nazanin" panose="00000400000000000000" pitchFamily="2" charset="-78"/>
                      </a:endParaRPr>
                    </a:p>
                  </a:txBody>
                  <a:tcPr marL="0" marR="0" marT="0" marB="0"/>
                </a:tc>
                <a:tc>
                  <a:txBody>
                    <a:bodyPr/>
                    <a:lstStyle/>
                    <a:p>
                      <a:pPr algn="r" rtl="1" fontAlgn="t"/>
                      <a:r>
                        <a:rPr lang="fa-IR" sz="2400" b="1" dirty="0">
                          <a:effectLst/>
                          <a:cs typeface="B Nazanin" panose="00000400000000000000" pitchFamily="2" charset="-78"/>
                        </a:rPr>
                        <a:t> </a:t>
                      </a:r>
                    </a:p>
                  </a:txBody>
                  <a:tcPr marL="0" marR="0" marT="0" marB="0"/>
                </a:tc>
                <a:extLst>
                  <a:ext uri="{0D108BD9-81ED-4DB2-BD59-A6C34878D82A}">
                    <a16:rowId xmlns:a16="http://schemas.microsoft.com/office/drawing/2014/main" val="2758701437"/>
                  </a:ext>
                </a:extLst>
              </a:tr>
            </a:tbl>
          </a:graphicData>
        </a:graphic>
      </p:graphicFrame>
    </p:spTree>
    <p:extLst>
      <p:ext uri="{BB962C8B-B14F-4D97-AF65-F5344CB8AC3E}">
        <p14:creationId xmlns:p14="http://schemas.microsoft.com/office/powerpoint/2010/main" val="1557897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F9FBE3-919C-D614-DC28-098127400E55}"/>
              </a:ext>
            </a:extLst>
          </p:cNvPr>
          <p:cNvSpPr txBox="1"/>
          <p:nvPr/>
        </p:nvSpPr>
        <p:spPr>
          <a:xfrm>
            <a:off x="998805" y="112421"/>
            <a:ext cx="10761785"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دورۀ معاصر</a:t>
            </a:r>
          </a:p>
          <a:p>
            <a:pPr algn="r" rtl="1">
              <a:lnSpc>
                <a:spcPct val="200000"/>
              </a:lnSpc>
            </a:pPr>
            <a:r>
              <a:rPr lang="fa-IR" sz="2400" b="1" dirty="0">
                <a:cs typeface="B Nazanin" panose="00000400000000000000" pitchFamily="2" charset="-78"/>
              </a:rPr>
              <a:t>16- دورۀ سوم: از کودتای 28 مرداد 1332 تا قیام 15 خرداد ،1342 تحولاتی در جامعۀ ایرانی اتفاق افتاد و بار دیگر استبداد حاکم شد.</a:t>
            </a:r>
          </a:p>
          <a:p>
            <a:pPr algn="r" rtl="1">
              <a:lnSpc>
                <a:spcPct val="200000"/>
              </a:lnSpc>
            </a:pPr>
            <a:r>
              <a:rPr lang="fa-IR" sz="2400" b="1" dirty="0">
                <a:cs typeface="B Nazanin" panose="00000400000000000000" pitchFamily="2" charset="-78"/>
              </a:rPr>
              <a:t>1- در این دوره «شعر نو تغزلی» که از دورۀ قبل شروع شده بود، به تدریج راه خود را ادامه داد؛ به‌ویژه که از طرف حکومت نیز تقویت شد و در دهة 1320 و اوایل ،1330 از گسترده‌ترین جریان‌های زمان خود شد.</a:t>
            </a:r>
          </a:p>
          <a:p>
            <a:pPr algn="r" rtl="1">
              <a:lnSpc>
                <a:spcPct val="200000"/>
              </a:lnSpc>
            </a:pPr>
            <a:r>
              <a:rPr lang="fa-IR" sz="2400" b="1" dirty="0">
                <a:cs typeface="B Nazanin" panose="00000400000000000000" pitchFamily="2" charset="-78"/>
              </a:rPr>
              <a:t>2- پس از وقایع کودتای 28 مرداد، نوعی سرخوردگی و یأس در میان روشنفکران و شعرا پیدا شد و جریان سمبولیسم اجتماعی یا شعر نو حماسی نیز رواج یافت. شاعران این جریان بیشتر به مسائل سیاسی و اجتماعی و مشکلات و آرمان‌های مردم توجه دارند.</a:t>
            </a:r>
          </a:p>
        </p:txBody>
      </p:sp>
    </p:spTree>
    <p:extLst>
      <p:ext uri="{BB962C8B-B14F-4D97-AF65-F5344CB8AC3E}">
        <p14:creationId xmlns:p14="http://schemas.microsoft.com/office/powerpoint/2010/main" val="1947549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D7DA1D-BB5E-6C0F-A775-DA0C04703532}"/>
              </a:ext>
            </a:extLst>
          </p:cNvPr>
          <p:cNvSpPr txBox="1"/>
          <p:nvPr/>
        </p:nvSpPr>
        <p:spPr>
          <a:xfrm>
            <a:off x="844064" y="182761"/>
            <a:ext cx="11183816"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3-با توجه به شعر زیر از «احمد عزیزی» به سؤالات پاسخ دهید.</a:t>
            </a:r>
          </a:p>
          <a:p>
            <a:pPr algn="r" rtl="1">
              <a:lnSpc>
                <a:spcPct val="150000"/>
              </a:lnSpc>
            </a:pPr>
            <a:r>
              <a:rPr lang="fa-IR" sz="2400" b="1" dirty="0">
                <a:latin typeface="Andalus" panose="02020603050405020304" pitchFamily="18" charset="-78"/>
                <a:cs typeface="B Nazanin" panose="00000400000000000000" pitchFamily="2" charset="-78"/>
              </a:rPr>
              <a:t> یاس بوی مهربانی می‌دهد	 		 عطر دوران جوانی می‌دهد</a:t>
            </a:r>
          </a:p>
          <a:p>
            <a:pPr algn="r" rtl="1">
              <a:lnSpc>
                <a:spcPct val="150000"/>
              </a:lnSpc>
            </a:pPr>
            <a:r>
              <a:rPr lang="fa-IR" sz="2400" b="1" dirty="0">
                <a:latin typeface="Andalus" panose="02020603050405020304" pitchFamily="18" charset="-78"/>
                <a:cs typeface="B Nazanin" panose="00000400000000000000" pitchFamily="2" charset="-78"/>
              </a:rPr>
              <a:t> یاس‌ها یادآور پروانه‌اند	 		 یاس‌ها پیغمبران خانه‌اند</a:t>
            </a:r>
          </a:p>
          <a:p>
            <a:pPr algn="r" rtl="1">
              <a:lnSpc>
                <a:spcPct val="150000"/>
              </a:lnSpc>
            </a:pPr>
            <a:r>
              <a:rPr lang="fa-IR" sz="2400" b="1" dirty="0">
                <a:latin typeface="Andalus" panose="02020603050405020304" pitchFamily="18" charset="-78"/>
                <a:cs typeface="B Nazanin" panose="00000400000000000000" pitchFamily="2" charset="-78"/>
              </a:rPr>
              <a:t> حضرت زهرا دلش از یاس بود 		 دانه‌های اشکش از الماس بود</a:t>
            </a:r>
          </a:p>
          <a:p>
            <a:pPr algn="r" rtl="1">
              <a:lnSpc>
                <a:spcPct val="150000"/>
              </a:lnSpc>
            </a:pPr>
            <a:r>
              <a:rPr lang="fa-IR" sz="2400" b="1" dirty="0">
                <a:latin typeface="Andalus" panose="02020603050405020304" pitchFamily="18" charset="-78"/>
                <a:cs typeface="B Nazanin" panose="00000400000000000000" pitchFamily="2" charset="-78"/>
              </a:rPr>
              <a:t> داغ عطر یاس زهرا زیر ماه 		 می‌چکانید اشک حیدر را به چاه</a:t>
            </a:r>
          </a:p>
          <a:p>
            <a:pPr algn="r" rtl="1">
              <a:lnSpc>
                <a:spcPct val="150000"/>
              </a:lnSpc>
            </a:pPr>
            <a:r>
              <a:rPr lang="fa-IR" sz="2400" b="1" dirty="0">
                <a:latin typeface="Andalus" panose="02020603050405020304" pitchFamily="18" charset="-78"/>
                <a:cs typeface="B Nazanin" panose="00000400000000000000" pitchFamily="2" charset="-78"/>
              </a:rPr>
              <a:t> عشقِ محزون علی، یاس است و بس 	 چشم او یک چشمه الماس است و بس</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الف) یک تشبیه «بلیغ اسنادی» و یک تشبیه «بلیغ اضافی» را در شعر بیابید و بنویسید.</a:t>
            </a:r>
          </a:p>
          <a:p>
            <a:pPr algn="r" rtl="1">
              <a:lnSpc>
                <a:spcPct val="150000"/>
              </a:lnSpc>
            </a:pPr>
            <a:r>
              <a:rPr lang="fa-IR" sz="2400" b="1" dirty="0">
                <a:latin typeface="Andalus" panose="02020603050405020304" pitchFamily="18" charset="-78"/>
                <a:cs typeface="B Nazanin" panose="00000400000000000000" pitchFamily="2" charset="-78"/>
              </a:rPr>
              <a:t>ب) دو مورد از ویژگی‌های فکری شعر بالا را بنویسید.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25368614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56EB5D-A0C2-52D0-CB07-DA952812B002}"/>
              </a:ext>
            </a:extLst>
          </p:cNvPr>
          <p:cNvSpPr txBox="1"/>
          <p:nvPr/>
        </p:nvSpPr>
        <p:spPr>
          <a:xfrm>
            <a:off x="844064" y="182761"/>
            <a:ext cx="11183816"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نمونه‌های نهایی</a:t>
            </a:r>
          </a:p>
          <a:p>
            <a:pPr algn="r" rtl="1">
              <a:lnSpc>
                <a:spcPct val="200000"/>
              </a:lnSpc>
            </a:pPr>
            <a:r>
              <a:rPr lang="fa-IR" sz="2400" b="1" dirty="0">
                <a:latin typeface="Andalus" panose="02020603050405020304" pitchFamily="18" charset="-78"/>
                <a:cs typeface="B Nazanin" panose="00000400000000000000" pitchFamily="2" charset="-78"/>
              </a:rPr>
              <a:t>4-دو مورد از ویژگی‌های زبانی شعر زیر از «اخوان» را بیابید و بنویسید.</a:t>
            </a:r>
          </a:p>
          <a:p>
            <a:pPr algn="r" rtl="1">
              <a:lnSpc>
                <a:spcPct val="200000"/>
              </a:lnSpc>
            </a:pPr>
            <a:r>
              <a:rPr lang="fa-IR" sz="2400" b="1" dirty="0">
                <a:latin typeface="Andalus" panose="02020603050405020304" pitchFamily="18" charset="-78"/>
                <a:cs typeface="B Nazanin" panose="00000400000000000000" pitchFamily="2" charset="-78"/>
              </a:rPr>
              <a:t>«سلامت را نمی‌خواهند پاسخ گفت/ سرها در گریبان است/ کسی سر بر نیارد کرد پاسخ گفتن و دیدار یاران را/ نگه جز پیش پا را دید نتواند/ که ره تاریک و لغزان است/ و گر دست محبّت سوی کس یازی،/ به اکراه آورد دست از بغل بیرون/ که سرما سخت سوزان است»</a:t>
            </a:r>
          </a:p>
          <a:p>
            <a:pPr algn="r" rtl="1">
              <a:lnSpc>
                <a:spcPct val="200000"/>
              </a:lnSpc>
            </a:pPr>
            <a:endParaRPr lang="fa-IR" sz="2400" b="1" dirty="0">
              <a:latin typeface="Andalus" panose="02020603050405020304" pitchFamily="18" charset="-78"/>
              <a:cs typeface="B Nazanin" panose="00000400000000000000" pitchFamily="2" charset="-78"/>
            </a:endParaRPr>
          </a:p>
          <a:p>
            <a:pPr algn="r" rtl="1">
              <a:lnSpc>
                <a:spcPct val="200000"/>
              </a:lnSpc>
            </a:pPr>
            <a:r>
              <a:rPr lang="fa-IR" sz="2400" b="1" dirty="0">
                <a:latin typeface="Andalus" panose="02020603050405020304" pitchFamily="18" charset="-78"/>
                <a:cs typeface="B Nazanin" panose="00000400000000000000" pitchFamily="2" charset="-78"/>
              </a:rPr>
              <a:t>پاسخ: به‌کار‌گیری ترکیبات زیبا و خوش‌آهنگ، برخی کاربردهای نحوی به سبک خراسانی است، زبان شعر نمادین است، بیان روایی و شعر داستانی - حماسی است.</a:t>
            </a:r>
          </a:p>
        </p:txBody>
      </p:sp>
    </p:spTree>
    <p:extLst>
      <p:ext uri="{BB962C8B-B14F-4D97-AF65-F5344CB8AC3E}">
        <p14:creationId xmlns:p14="http://schemas.microsoft.com/office/powerpoint/2010/main" val="25592518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E7FFCD-398D-8956-B73A-C4B63F543640}"/>
              </a:ext>
            </a:extLst>
          </p:cNvPr>
          <p:cNvSpPr txBox="1"/>
          <p:nvPr/>
        </p:nvSpPr>
        <p:spPr>
          <a:xfrm>
            <a:off x="844064" y="182761"/>
            <a:ext cx="11183816"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5-سرودۀ زیر از «پروین اعتصامی» را بخوانید و به پرسش‌ها پاسخ دهید.</a:t>
            </a:r>
          </a:p>
          <a:p>
            <a:pPr algn="r" rtl="1">
              <a:lnSpc>
                <a:spcPct val="150000"/>
              </a:lnSpc>
            </a:pPr>
            <a:r>
              <a:rPr lang="fa-IR" sz="2400" b="1" dirty="0">
                <a:latin typeface="Andalus" panose="02020603050405020304" pitchFamily="18" charset="-78"/>
                <a:cs typeface="B Nazanin" panose="00000400000000000000" pitchFamily="2" charset="-78"/>
              </a:rPr>
              <a:t>1- محتسب مستی به ره دید و گریبانش گرفت/ مست گفت: «ای دوست، این پیراهن است افسار نیست»</a:t>
            </a:r>
          </a:p>
          <a:p>
            <a:pPr algn="r" rtl="1">
              <a:lnSpc>
                <a:spcPct val="150000"/>
              </a:lnSpc>
            </a:pPr>
            <a:r>
              <a:rPr lang="fa-IR" sz="2400" b="1" dirty="0">
                <a:latin typeface="Andalus" panose="02020603050405020304" pitchFamily="18" charset="-78"/>
                <a:cs typeface="B Nazanin" panose="00000400000000000000" pitchFamily="2" charset="-78"/>
              </a:rPr>
              <a:t>2-  گفت: «مستی، زان سبب افتان و خیزان می‌روی»/	گفت: «جرم راه رفتن نیست، ره هموار نیست»</a:t>
            </a:r>
          </a:p>
          <a:p>
            <a:pPr algn="r" rtl="1">
              <a:lnSpc>
                <a:spcPct val="150000"/>
              </a:lnSpc>
            </a:pPr>
            <a:r>
              <a:rPr lang="fa-IR" sz="2400" b="1" dirty="0">
                <a:latin typeface="Andalus" panose="02020603050405020304" pitchFamily="18" charset="-78"/>
                <a:cs typeface="B Nazanin" panose="00000400000000000000" pitchFamily="2" charset="-78"/>
              </a:rPr>
              <a:t>۳- گفت: «می‌باید تو را تا خانۀ قاضی بَرَم»/ 	گفت: «رو، صبح آی، قاضی نیمه‌شب بیدار نیست»</a:t>
            </a:r>
          </a:p>
          <a:p>
            <a:pPr algn="r" rtl="1">
              <a:lnSpc>
                <a:spcPct val="150000"/>
              </a:lnSpc>
            </a:pPr>
            <a:r>
              <a:rPr lang="fa-IR" sz="2400" b="1" dirty="0">
                <a:latin typeface="Andalus" panose="02020603050405020304" pitchFamily="18" charset="-78"/>
                <a:cs typeface="B Nazanin" panose="00000400000000000000" pitchFamily="2" charset="-78"/>
              </a:rPr>
              <a:t>۴- گفت: «نزدیک است والی را سرای، آن‌جا شویم»/ 	گفت: «والی از کجا در خانۀ خمار نیست؟»</a:t>
            </a:r>
          </a:p>
          <a:p>
            <a:pPr algn="r" rtl="1">
              <a:lnSpc>
                <a:spcPct val="150000"/>
              </a:lnSpc>
            </a:pPr>
            <a:r>
              <a:rPr lang="fa-IR" sz="2400" b="1" dirty="0">
                <a:latin typeface="Andalus" panose="02020603050405020304" pitchFamily="18" charset="-78"/>
                <a:cs typeface="B Nazanin" panose="00000400000000000000" pitchFamily="2" charset="-78"/>
              </a:rPr>
              <a:t>5-   گفت: «دیناری بده پنهان و خود را وارهان» /	گفت: «کار شرع، کارِ دِرهم و دینار نیست»</a:t>
            </a:r>
          </a:p>
          <a:p>
            <a:pPr algn="r" rtl="1">
              <a:lnSpc>
                <a:spcPct val="150000"/>
              </a:lnSpc>
            </a:pPr>
            <a:r>
              <a:rPr lang="fa-IR" sz="2400" b="1" dirty="0">
                <a:latin typeface="Andalus" panose="02020603050405020304" pitchFamily="18" charset="-78"/>
                <a:cs typeface="B Nazanin" panose="00000400000000000000" pitchFamily="2" charset="-78"/>
              </a:rPr>
              <a:t>الف) شاعر در گفتگوی بین «محتسب» و «مست» از کدام شیوۀ شعری استفاده کرده است؟</a:t>
            </a:r>
          </a:p>
          <a:p>
            <a:pPr algn="r" rtl="1">
              <a:lnSpc>
                <a:spcPct val="150000"/>
              </a:lnSpc>
            </a:pPr>
            <a:r>
              <a:rPr lang="fa-IR" sz="2400" b="1" dirty="0">
                <a:latin typeface="Andalus" panose="02020603050405020304" pitchFamily="18" charset="-78"/>
                <a:cs typeface="B Nazanin" panose="00000400000000000000" pitchFamily="2" charset="-78"/>
              </a:rPr>
              <a:t>ب) دو مورد «ویژگی زبانی» را در بیت چهارم بیابید و بنویسید.</a:t>
            </a:r>
          </a:p>
          <a:p>
            <a:pPr algn="r" rtl="1">
              <a:lnSpc>
                <a:spcPct val="150000"/>
              </a:lnSpc>
            </a:pPr>
            <a:r>
              <a:rPr lang="fa-IR" sz="2400" b="1" dirty="0">
                <a:latin typeface="Andalus" panose="02020603050405020304" pitchFamily="18" charset="-78"/>
                <a:cs typeface="B Nazanin" panose="00000400000000000000" pitchFamily="2" charset="-78"/>
              </a:rPr>
              <a:t>پ) محتوای شعر پروین را از نظر فضای کلّی (سطح فکری) بررسی کنید. (سه مورد)</a:t>
            </a:r>
          </a:p>
        </p:txBody>
      </p:sp>
    </p:spTree>
    <p:extLst>
      <p:ext uri="{BB962C8B-B14F-4D97-AF65-F5344CB8AC3E}">
        <p14:creationId xmlns:p14="http://schemas.microsoft.com/office/powerpoint/2010/main" val="72789678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0173FE-61E1-549F-2743-26BF440E239F}"/>
              </a:ext>
            </a:extLst>
          </p:cNvPr>
          <p:cNvSpPr txBox="1"/>
          <p:nvPr/>
        </p:nvSpPr>
        <p:spPr>
          <a:xfrm>
            <a:off x="844064" y="182761"/>
            <a:ext cx="11183816" cy="4478149"/>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5-سرودۀ زیر از «پروین اعتصامی» را بخوانید و به پرسش‌ها پاسخ دهید.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الف) شاعر در گفتگوی بین «محتسب» و «مست» از کدام شیوۀ شعری استفاده کرده است؟</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ب) دو مورد «ویژگی زبانی» را در بیت چهارم بیابید و بنویسید.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پ) محتوای شعر پروین را از نظر فضای کلّی (سطح فکری) بررسی کنید. (سه مورد)</a:t>
            </a:r>
          </a:p>
        </p:txBody>
      </p:sp>
    </p:spTree>
    <p:extLst>
      <p:ext uri="{BB962C8B-B14F-4D97-AF65-F5344CB8AC3E}">
        <p14:creationId xmlns:p14="http://schemas.microsoft.com/office/powerpoint/2010/main" val="389544085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B302C9-498A-EF75-237D-D63A2E8FD064}"/>
              </a:ext>
            </a:extLst>
          </p:cNvPr>
          <p:cNvSpPr txBox="1"/>
          <p:nvPr/>
        </p:nvSpPr>
        <p:spPr>
          <a:xfrm>
            <a:off x="844064" y="182761"/>
            <a:ext cx="11183816" cy="6140142"/>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6-با توجه به متن زیر از «جلال آل احمد» به پرسش‌ها پاسخ دهید.</a:t>
            </a:r>
          </a:p>
          <a:p>
            <a:pPr algn="r" rtl="1">
              <a:lnSpc>
                <a:spcPct val="150000"/>
              </a:lnSpc>
            </a:pPr>
            <a:r>
              <a:rPr lang="fa-IR" sz="2400" b="1" dirty="0">
                <a:latin typeface="Andalus" panose="02020603050405020304" pitchFamily="18" charset="-78"/>
                <a:cs typeface="B Nazanin" panose="00000400000000000000" pitchFamily="2" charset="-78"/>
              </a:rPr>
              <a:t>«آخر چرا تصادف کردی؟...» مثل اینکه سؤال را از او کردم، امّا وقتی دیدم نمی‌تواند حرف بزند، خودم را به‌عنوان او دَم چَک گرفتم: «آخر چرا؟» به‌چنان عتابی و خطابی این‌ها را می‌گفتم که چشمم به دکتر کشیک افتاد. «مرده‌شورتون ببره، ساعت چهار تا حالا از تن این مرد خون می‌ره، حیفتون نیومد؟» دستی روی شانه‌ام نشست و فریادم را خواباند. برگشتم. پدرش بود. با همان هیکل و همان قیافه. نیمۀ همان سیب امّا سوخته‌تر و پلاسیده‌تر ... و تازه داشت گُل از گُلم می‌شکفت که شنیدم: «آقا کی باشند؟» این را همان دکتر کشیک گفت که من باز سوار شدم: «مرا می‌گید آقا؟ من هیشکی. یک آقا مدیرِ کوفتی. این هممعلّمم. نوالۀ تاریخِ تشریحِ شما ...» که یک‌مرتبه عقل هی زد که «پسر، خفه شو!» و خفه شدم. دلم می‌خواست یک کلمۀ دیگر بگوید. یک کنایه بزند، یک لبخند، کوچک‌ترین نیش ... .</a:t>
            </a: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153505276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5FFE88-EBC9-5DE9-98F7-59043565012A}"/>
              </a:ext>
            </a:extLst>
          </p:cNvPr>
          <p:cNvSpPr txBox="1"/>
          <p:nvPr/>
        </p:nvSpPr>
        <p:spPr>
          <a:xfrm>
            <a:off x="844064" y="182761"/>
            <a:ext cx="11183816" cy="4154984"/>
          </a:xfrm>
          <a:prstGeom prst="rect">
            <a:avLst/>
          </a:prstGeom>
          <a:noFill/>
        </p:spPr>
        <p:txBody>
          <a:bodyPr wrap="square">
            <a:spAutoFit/>
          </a:bodyPr>
          <a:lstStyle/>
          <a:p>
            <a:pPr algn="r" rtl="1"/>
            <a:r>
              <a:rPr lang="fa-IR" sz="2400" b="1" dirty="0">
                <a:latin typeface="Andalus" panose="02020603050405020304" pitchFamily="18" charset="-78"/>
                <a:cs typeface="B Titr" panose="00000700000000000000" pitchFamily="2" charset="-78"/>
              </a:rPr>
              <a:t>نمونه‌های نهایی</a:t>
            </a:r>
          </a:p>
          <a:p>
            <a:pPr algn="r" rtl="1"/>
            <a:r>
              <a:rPr lang="fa-IR" sz="2400" b="1" dirty="0">
                <a:latin typeface="Andalus" panose="02020603050405020304" pitchFamily="18" charset="-78"/>
                <a:cs typeface="B Nazanin" panose="00000400000000000000" pitchFamily="2" charset="-78"/>
              </a:rPr>
              <a:t>6-با توجه به متن زیر از «جلال آل احمد» به پرسش‌ها پاسخ دهید.</a:t>
            </a:r>
          </a:p>
          <a:p>
            <a:pPr algn="r" rtl="1"/>
            <a:endParaRPr lang="fa-IR" sz="2400" b="1" dirty="0">
              <a:latin typeface="Andalus" panose="02020603050405020304" pitchFamily="18" charset="-78"/>
              <a:cs typeface="B Nazanin" panose="00000400000000000000" pitchFamily="2" charset="-78"/>
            </a:endParaRPr>
          </a:p>
          <a:p>
            <a:pPr algn="r" rtl="1"/>
            <a:r>
              <a:rPr lang="fa-IR" sz="2400" b="1" dirty="0">
                <a:latin typeface="Andalus" panose="02020603050405020304" pitchFamily="18" charset="-78"/>
                <a:cs typeface="B Nazanin" panose="00000400000000000000" pitchFamily="2" charset="-78"/>
              </a:rPr>
              <a:t>الف) توصیف جزئی رفتار و خصوصیات افراد از ویژگی‌های داستان جلال آل احمد است، نمونه‌ای از آن در متن بیابید و بنویسید.</a:t>
            </a:r>
          </a:p>
          <a:p>
            <a:pPr algn="r" rtl="1"/>
            <a:endParaRPr lang="fa-IR" sz="2400" b="1" dirty="0">
              <a:latin typeface="Andalus" panose="02020603050405020304" pitchFamily="18" charset="-78"/>
              <a:cs typeface="B Nazanin" panose="00000400000000000000" pitchFamily="2" charset="-78"/>
            </a:endParaRPr>
          </a:p>
          <a:p>
            <a:pPr algn="r" rtl="1"/>
            <a:endParaRPr lang="fa-IR" sz="2400" b="1" dirty="0">
              <a:latin typeface="Andalus" panose="02020603050405020304" pitchFamily="18" charset="-78"/>
              <a:cs typeface="B Nazanin" panose="00000400000000000000" pitchFamily="2" charset="-78"/>
            </a:endParaRPr>
          </a:p>
          <a:p>
            <a:pPr algn="r" rtl="1"/>
            <a:endParaRPr lang="fa-IR" sz="2400" b="1" dirty="0">
              <a:latin typeface="Andalus" panose="02020603050405020304" pitchFamily="18" charset="-78"/>
              <a:cs typeface="B Nazanin" panose="00000400000000000000" pitchFamily="2" charset="-78"/>
            </a:endParaRPr>
          </a:p>
          <a:p>
            <a:pPr algn="r" rtl="1"/>
            <a:r>
              <a:rPr lang="fa-IR" sz="2400" b="1" dirty="0">
                <a:latin typeface="Andalus" panose="02020603050405020304" pitchFamily="18" charset="-78"/>
                <a:cs typeface="B Nazanin" panose="00000400000000000000" pitchFamily="2" charset="-78"/>
              </a:rPr>
              <a:t>ب) معانی کنایه‌های زیر را بنویسید.</a:t>
            </a:r>
          </a:p>
          <a:p>
            <a:pPr algn="r" rtl="1"/>
            <a:endParaRPr lang="fa-IR" sz="2400" b="1" dirty="0">
              <a:latin typeface="Andalus" panose="02020603050405020304" pitchFamily="18" charset="-78"/>
              <a:cs typeface="B Nazanin" panose="00000400000000000000" pitchFamily="2" charset="-78"/>
            </a:endParaRPr>
          </a:p>
          <a:p>
            <a:pPr algn="r" rtl="1"/>
            <a:r>
              <a:rPr lang="fa-IR" sz="2400" b="1" dirty="0">
                <a:latin typeface="Andalus" panose="02020603050405020304" pitchFamily="18" charset="-78"/>
                <a:cs typeface="B Nazanin" panose="00000400000000000000" pitchFamily="2" charset="-78"/>
              </a:rPr>
              <a:t> 1- گل از گُلم می‌شکفت                  2− خودم را دَم چَک گرفتم</a:t>
            </a:r>
          </a:p>
        </p:txBody>
      </p:sp>
    </p:spTree>
    <p:extLst>
      <p:ext uri="{BB962C8B-B14F-4D97-AF65-F5344CB8AC3E}">
        <p14:creationId xmlns:p14="http://schemas.microsoft.com/office/powerpoint/2010/main" val="33439032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3E14A46-74AB-0A64-1DB6-123214A2AFB0}"/>
              </a:ext>
            </a:extLst>
          </p:cNvPr>
          <p:cNvSpPr txBox="1"/>
          <p:nvPr/>
        </p:nvSpPr>
        <p:spPr>
          <a:xfrm>
            <a:off x="844064" y="182761"/>
            <a:ext cx="11183816" cy="6555641"/>
          </a:xfrm>
          <a:prstGeom prst="rect">
            <a:avLst/>
          </a:prstGeom>
          <a:noFill/>
        </p:spPr>
        <p:txBody>
          <a:bodyPr wrap="square">
            <a:spAutoFit/>
          </a:bodyPr>
          <a:lstStyle/>
          <a:p>
            <a:pPr algn="r" rtl="1">
              <a:lnSpc>
                <a:spcPct val="300000"/>
              </a:lnSpc>
            </a:pPr>
            <a:r>
              <a:rPr lang="fa-IR" sz="2400" b="1" dirty="0">
                <a:latin typeface="Andalus" panose="02020603050405020304" pitchFamily="18" charset="-78"/>
                <a:cs typeface="B Titr" panose="00000700000000000000" pitchFamily="2" charset="-78"/>
              </a:rPr>
              <a:t>نمونه‌های نهایی</a:t>
            </a:r>
          </a:p>
          <a:p>
            <a:pPr algn="r" rtl="1">
              <a:lnSpc>
                <a:spcPct val="300000"/>
              </a:lnSpc>
            </a:pPr>
            <a:r>
              <a:rPr lang="fa-IR" sz="2400" b="1" dirty="0">
                <a:latin typeface="Andalus" panose="02020603050405020304" pitchFamily="18" charset="-78"/>
                <a:cs typeface="B Nazanin" panose="00000400000000000000" pitchFamily="2" charset="-78"/>
              </a:rPr>
              <a:t>7-یک اثر از «مهدی اخوان ثالث» نام ببرید.</a:t>
            </a:r>
          </a:p>
          <a:p>
            <a:pPr algn="r" rtl="1">
              <a:lnSpc>
                <a:spcPct val="300000"/>
              </a:lnSpc>
            </a:pPr>
            <a:endParaRPr lang="fa-IR" sz="2400" b="1" dirty="0">
              <a:latin typeface="Andalus" panose="02020603050405020304" pitchFamily="18" charset="-78"/>
              <a:cs typeface="B Nazanin" panose="00000400000000000000" pitchFamily="2" charset="-78"/>
            </a:endParaRPr>
          </a:p>
          <a:p>
            <a:pPr algn="r" rtl="1">
              <a:lnSpc>
                <a:spcPct val="300000"/>
              </a:lnSpc>
            </a:pPr>
            <a:endParaRPr lang="fa-IR" sz="2400" b="1" dirty="0">
              <a:latin typeface="Andalus" panose="02020603050405020304" pitchFamily="18" charset="-78"/>
              <a:cs typeface="B Nazanin" panose="00000400000000000000" pitchFamily="2" charset="-78"/>
            </a:endParaRPr>
          </a:p>
          <a:p>
            <a:pPr algn="r" rtl="1">
              <a:lnSpc>
                <a:spcPct val="300000"/>
              </a:lnSpc>
            </a:pPr>
            <a:endParaRPr lang="fa-IR" sz="2400" b="1" dirty="0">
              <a:latin typeface="Andalus" panose="02020603050405020304" pitchFamily="18" charset="-78"/>
              <a:cs typeface="B Nazanin" panose="00000400000000000000" pitchFamily="2" charset="-78"/>
            </a:endParaRPr>
          </a:p>
          <a:p>
            <a:pPr algn="r" rtl="1">
              <a:lnSpc>
                <a:spcPct val="300000"/>
              </a:lnSpc>
            </a:pPr>
            <a:r>
              <a:rPr lang="fa-IR" sz="2400" b="1" dirty="0">
                <a:latin typeface="Andalus" panose="02020603050405020304" pitchFamily="18" charset="-78"/>
                <a:cs typeface="B Nazanin" panose="00000400000000000000" pitchFamily="2" charset="-78"/>
              </a:rPr>
              <a:t>آخر شاهنامه، از این اوستا،زمستان و...</a:t>
            </a:r>
          </a:p>
        </p:txBody>
      </p:sp>
    </p:spTree>
    <p:extLst>
      <p:ext uri="{BB962C8B-B14F-4D97-AF65-F5344CB8AC3E}">
        <p14:creationId xmlns:p14="http://schemas.microsoft.com/office/powerpoint/2010/main" val="331554453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1F3776E-6904-A809-0658-4DD647F0D6D0}"/>
              </a:ext>
            </a:extLst>
          </p:cNvPr>
          <p:cNvSpPr txBox="1"/>
          <p:nvPr/>
        </p:nvSpPr>
        <p:spPr>
          <a:xfrm>
            <a:off x="731520" y="182761"/>
            <a:ext cx="11296360" cy="4431983"/>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نمونه‌های نهایی</a:t>
            </a:r>
          </a:p>
          <a:p>
            <a:pPr algn="r" rtl="1">
              <a:lnSpc>
                <a:spcPct val="200000"/>
              </a:lnSpc>
            </a:pPr>
            <a:r>
              <a:rPr lang="fa-IR" sz="2400" b="1" dirty="0">
                <a:latin typeface="Andalus" panose="02020603050405020304" pitchFamily="18" charset="-78"/>
                <a:cs typeface="B Nazanin" panose="00000400000000000000" pitchFamily="2" charset="-78"/>
              </a:rPr>
              <a:t>8-کدام‌یک از عبارت‌های زیر درست و کدام‌یک نادرست است؟</a:t>
            </a:r>
          </a:p>
          <a:p>
            <a:pPr algn="r" rtl="1">
              <a:lnSpc>
                <a:spcPct val="200000"/>
              </a:lnSpc>
            </a:pPr>
            <a:r>
              <a:rPr lang="fa-IR" sz="2400" b="1" dirty="0">
                <a:latin typeface="Andalus" panose="02020603050405020304" pitchFamily="18" charset="-78"/>
                <a:cs typeface="B Nazanin" panose="00000400000000000000" pitchFamily="2" charset="-78"/>
              </a:rPr>
              <a:t>الف) در ادبیّات دورۀ معاصر، نوآوری‌ها، اندیشه‌های باستان‌گرا و گاهی گرایش به شعرهای ترجمه‌ای مورد توجه بود.</a:t>
            </a:r>
          </a:p>
          <a:p>
            <a:pPr algn="r" rtl="1">
              <a:lnSpc>
                <a:spcPct val="200000"/>
              </a:lnSpc>
            </a:pPr>
            <a:r>
              <a:rPr lang="fa-IR" sz="2400" b="1" dirty="0">
                <a:latin typeface="Andalus" panose="02020603050405020304" pitchFamily="18" charset="-78"/>
                <a:cs typeface="B Nazanin" panose="00000400000000000000" pitchFamily="2" charset="-78"/>
              </a:rPr>
              <a:t>ب) نثر فارسی دورۀ معاصر، تحت تأثیر آثاری که در دورۀ بیداری از زبان‌های اروپایی ترجمه می‌شد، از سادگی دور شد.</a:t>
            </a:r>
          </a:p>
        </p:txBody>
      </p:sp>
    </p:spTree>
    <p:extLst>
      <p:ext uri="{BB962C8B-B14F-4D97-AF65-F5344CB8AC3E}">
        <p14:creationId xmlns:p14="http://schemas.microsoft.com/office/powerpoint/2010/main" val="8761872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B37E2A-5261-3628-9681-60554039ABEA}"/>
              </a:ext>
            </a:extLst>
          </p:cNvPr>
          <p:cNvSpPr txBox="1"/>
          <p:nvPr/>
        </p:nvSpPr>
        <p:spPr>
          <a:xfrm>
            <a:off x="731520" y="182761"/>
            <a:ext cx="11296360" cy="6555641"/>
          </a:xfrm>
          <a:prstGeom prst="rect">
            <a:avLst/>
          </a:prstGeom>
          <a:noFill/>
        </p:spPr>
        <p:txBody>
          <a:bodyPr wrap="square">
            <a:spAutoFit/>
          </a:bodyPr>
          <a:lstStyle/>
          <a:p>
            <a:pPr algn="r" rtl="1">
              <a:lnSpc>
                <a:spcPct val="300000"/>
              </a:lnSpc>
            </a:pPr>
            <a:r>
              <a:rPr lang="fa-IR" sz="2400" b="1" dirty="0">
                <a:latin typeface="Andalus" panose="02020603050405020304" pitchFamily="18" charset="-78"/>
                <a:cs typeface="B Titr" panose="00000700000000000000" pitchFamily="2" charset="-78"/>
              </a:rPr>
              <a:t>نمونه‌های نهایی</a:t>
            </a:r>
          </a:p>
          <a:p>
            <a:pPr algn="r" rtl="1">
              <a:lnSpc>
                <a:spcPct val="300000"/>
              </a:lnSpc>
            </a:pPr>
            <a:r>
              <a:rPr lang="fa-IR" sz="2400" b="1" dirty="0">
                <a:latin typeface="Andalus" panose="02020603050405020304" pitchFamily="18" charset="-78"/>
                <a:cs typeface="B Nazanin" panose="00000400000000000000" pitchFamily="2" charset="-78"/>
              </a:rPr>
              <a:t>9-جاهای خالی را با واژه‌های مناسب پر کنید.</a:t>
            </a:r>
          </a:p>
          <a:p>
            <a:pPr algn="r" rtl="1">
              <a:lnSpc>
                <a:spcPct val="300000"/>
              </a:lnSpc>
            </a:pPr>
            <a:r>
              <a:rPr lang="fa-IR" sz="2400" b="1" dirty="0">
                <a:latin typeface="Andalus" panose="02020603050405020304" pitchFamily="18" charset="-78"/>
                <a:cs typeface="B Nazanin" panose="00000400000000000000" pitchFamily="2" charset="-78"/>
              </a:rPr>
              <a:t>الف) «سیمین دانشور» با کتاب .................. به اوج نویسندگی خود رسید.</a:t>
            </a:r>
          </a:p>
          <a:p>
            <a:pPr algn="r" rtl="1">
              <a:lnSpc>
                <a:spcPct val="300000"/>
              </a:lnSpc>
            </a:pPr>
            <a:r>
              <a:rPr lang="fa-IR" sz="2400" b="1" dirty="0">
                <a:latin typeface="Andalus" panose="02020603050405020304" pitchFamily="18" charset="-78"/>
                <a:cs typeface="B Nazanin" panose="00000400000000000000" pitchFamily="2" charset="-78"/>
              </a:rPr>
              <a:t>ب) اوّلین ............. با عنوان «جعفرخان از فرنگ برگشته» به قلم «حسن مقدم» در سال ۱۳۰۱ نوشته شد.</a:t>
            </a:r>
          </a:p>
          <a:p>
            <a:pPr algn="r" rtl="1">
              <a:lnSpc>
                <a:spcPct val="300000"/>
              </a:lnSpc>
            </a:pPr>
            <a:endParaRPr lang="fa-IR" sz="2400" b="1" dirty="0">
              <a:latin typeface="Andalus" panose="02020603050405020304" pitchFamily="18" charset="-78"/>
              <a:cs typeface="B Nazanin" panose="00000400000000000000" pitchFamily="2" charset="-78"/>
            </a:endParaRPr>
          </a:p>
          <a:p>
            <a:pPr algn="r" rtl="1">
              <a:lnSpc>
                <a:spcPct val="300000"/>
              </a:lnSpc>
            </a:pPr>
            <a:r>
              <a:rPr lang="fa-IR" sz="2400" b="1" dirty="0">
                <a:latin typeface="Andalus" panose="02020603050405020304" pitchFamily="18" charset="-78"/>
                <a:cs typeface="B Nazanin" panose="00000400000000000000" pitchFamily="2" charset="-78"/>
              </a:rPr>
              <a:t>الف) سووشون			ب) نمایشنامه</a:t>
            </a:r>
          </a:p>
        </p:txBody>
      </p:sp>
    </p:spTree>
    <p:extLst>
      <p:ext uri="{BB962C8B-B14F-4D97-AF65-F5344CB8AC3E}">
        <p14:creationId xmlns:p14="http://schemas.microsoft.com/office/powerpoint/2010/main" val="74337387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90F620-0981-51D0-02DF-83A0B1632A48}"/>
              </a:ext>
            </a:extLst>
          </p:cNvPr>
          <p:cNvSpPr txBox="1"/>
          <p:nvPr/>
        </p:nvSpPr>
        <p:spPr>
          <a:xfrm>
            <a:off x="844064" y="182761"/>
            <a:ext cx="11183816" cy="6140142"/>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10-شعر زیر سرودۀ «مهدی اخوان ثالث» است؛ به پرسش‌های مربوط به آن پاسخ دهید.</a:t>
            </a:r>
          </a:p>
          <a:p>
            <a:pPr algn="r" rtl="1">
              <a:lnSpc>
                <a:spcPct val="150000"/>
              </a:lnSpc>
            </a:pPr>
            <a:r>
              <a:rPr lang="fa-IR" sz="2400" b="1" dirty="0">
                <a:latin typeface="Andalus" panose="02020603050405020304" pitchFamily="18" charset="-78"/>
                <a:cs typeface="B Nazanin" panose="00000400000000000000" pitchFamily="2" charset="-78"/>
              </a:rPr>
              <a:t>«سلامت را نمی‌خواهند پاسخ گفت / سرها در گریبان است / کسی سر بر نیارد کرد پاسخ گفتن و دیدار یاران را / نگه جز پیش پا را دید نتواند / که ره تاریک و لغزان است / وگر دست محبّت سوی کس یازی /  به اکراه آورد دست از بغل بیرون / که سرما سخت سوزان است»</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الف) مصراع‌های مشخص‌شده، نمونه‌ای از کاربرد نحوی سبک .................. است.</a:t>
            </a:r>
          </a:p>
          <a:p>
            <a:pPr algn="r" rtl="1">
              <a:lnSpc>
                <a:spcPct val="150000"/>
              </a:lnSpc>
            </a:pPr>
            <a:r>
              <a:rPr lang="fa-IR" sz="2400" b="1" dirty="0">
                <a:latin typeface="Andalus" panose="02020603050405020304" pitchFamily="18" charset="-78"/>
                <a:cs typeface="B Nazanin" panose="00000400000000000000" pitchFamily="2" charset="-78"/>
              </a:rPr>
              <a:t>ب) شعر «اخوان ثالث شعری» .................. است که حوادث زندگی مردم را در خود منعکس می‌کند.</a:t>
            </a:r>
          </a:p>
          <a:p>
            <a:pPr algn="r" rtl="1">
              <a:lnSpc>
                <a:spcPct val="150000"/>
              </a:lnSpc>
            </a:pPr>
            <a:r>
              <a:rPr lang="fa-IR" sz="2400" b="1" dirty="0">
                <a:latin typeface="Andalus" panose="02020603050405020304" pitchFamily="18" charset="-78"/>
                <a:cs typeface="B Nazanin" panose="00000400000000000000" pitchFamily="2" charset="-78"/>
              </a:rPr>
              <a:t>پ) «اخوان ثالث» در بیشتر مجموعه‌ها مثل «زمستان» زبانی .................. دارد.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الف) خراسانی	ب) اجتماعی		پ) نمادین</a:t>
            </a:r>
          </a:p>
        </p:txBody>
      </p:sp>
    </p:spTree>
    <p:extLst>
      <p:ext uri="{BB962C8B-B14F-4D97-AF65-F5344CB8AC3E}">
        <p14:creationId xmlns:p14="http://schemas.microsoft.com/office/powerpoint/2010/main" val="867334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3FE801-D775-29FC-D161-0D266717D7B3}"/>
              </a:ext>
            </a:extLst>
          </p:cNvPr>
          <p:cNvSpPr txBox="1"/>
          <p:nvPr/>
        </p:nvSpPr>
        <p:spPr>
          <a:xfrm>
            <a:off x="1083212" y="13953"/>
            <a:ext cx="10761785"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دورۀ معاصر</a:t>
            </a:r>
          </a:p>
          <a:p>
            <a:pPr algn="r" rtl="1">
              <a:lnSpc>
                <a:spcPct val="200000"/>
              </a:lnSpc>
            </a:pPr>
            <a:r>
              <a:rPr lang="fa-IR" sz="2400" b="1" dirty="0">
                <a:cs typeface="B Nazanin" panose="00000400000000000000" pitchFamily="2" charset="-78"/>
              </a:rPr>
              <a:t>17- دورۀ چهارم: از سال1342 تا 1357 مبارزه، رنگ و مفهومی تازه به خود می‌گیرد و فضای جامعه متششنج می‌شود و مسیر عمد شعر همچنان اجتماعی و حماسی است. این دوره را باید دورۀ کمال جریان‌های ادبی دوره‌های پیشین به حساب آورد. شاعران بهتر و هنری‌تر از گذشته به جوهر شعر دست یافتند و مضمون شعر آن‌ها بیشتر نقد اجتماعی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8591861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CD93FE-02B4-6F4F-3A30-A8E6152B8733}"/>
              </a:ext>
            </a:extLst>
          </p:cNvPr>
          <p:cNvSpPr txBox="1"/>
          <p:nvPr/>
        </p:nvSpPr>
        <p:spPr>
          <a:xfrm>
            <a:off x="844064" y="182761"/>
            <a:ext cx="11183816" cy="3924151"/>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11-درستی یا نادرستی گزاره‌های زیر را تعیین کنید.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الف) کتاب «دو کبوتر، دو پنجره، یک پرواز» از آثار داستانی «سید مهدی شجاعی» در زمینۀ ادبیّات عاشورایی است. </a:t>
            </a:r>
          </a:p>
          <a:p>
            <a:pPr algn="r" rtl="1">
              <a:lnSpc>
                <a:spcPct val="150000"/>
              </a:lnSpc>
            </a:pPr>
            <a:r>
              <a:rPr lang="fa-IR" sz="2400" b="1" dirty="0">
                <a:latin typeface="Andalus" panose="02020603050405020304" pitchFamily="18" charset="-78"/>
                <a:cs typeface="B Nazanin" panose="00000400000000000000" pitchFamily="2" charset="-78"/>
              </a:rPr>
              <a:t>ب) دورۀ اوّل ادبیّات معاصر (از ۱۳۰۴ تا شهریور ۱۳۲۰) را دورۀ درخشش نیما و جدال بر سر شعر کهنه و نو می‌دانند</a:t>
            </a:r>
          </a:p>
        </p:txBody>
      </p:sp>
    </p:spTree>
    <p:extLst>
      <p:ext uri="{BB962C8B-B14F-4D97-AF65-F5344CB8AC3E}">
        <p14:creationId xmlns:p14="http://schemas.microsoft.com/office/powerpoint/2010/main" val="64527849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D7861-A201-7167-88EA-E01BB063F94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F80A2E3-501E-AE64-FFC9-69615794F840}"/>
              </a:ext>
            </a:extLst>
          </p:cNvPr>
          <p:cNvSpPr txBox="1"/>
          <p:nvPr/>
        </p:nvSpPr>
        <p:spPr>
          <a:xfrm>
            <a:off x="2574388" y="1995343"/>
            <a:ext cx="7965830" cy="2246769"/>
          </a:xfrm>
          <a:prstGeom prst="rect">
            <a:avLst/>
          </a:prstGeom>
          <a:noFill/>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8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 پیروز باشید</a:t>
            </a:r>
          </a:p>
        </p:txBody>
      </p:sp>
    </p:spTree>
    <p:extLst>
      <p:ext uri="{BB962C8B-B14F-4D97-AF65-F5344CB8AC3E}">
        <p14:creationId xmlns:p14="http://schemas.microsoft.com/office/powerpoint/2010/main" val="289929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E446B07-E844-DF36-5C84-AEDF3C40E615}"/>
              </a:ext>
            </a:extLst>
          </p:cNvPr>
          <p:cNvSpPr txBox="1"/>
          <p:nvPr/>
        </p:nvSpPr>
        <p:spPr>
          <a:xfrm>
            <a:off x="998805" y="112421"/>
            <a:ext cx="10761785" cy="549381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شعر دورۀ معاصر</a:t>
            </a:r>
          </a:p>
          <a:p>
            <a:pPr algn="r" rtl="1">
              <a:lnSpc>
                <a:spcPct val="250000"/>
              </a:lnSpc>
            </a:pPr>
            <a:r>
              <a:rPr lang="fa-IR" sz="2400" b="1" dirty="0">
                <a:cs typeface="B Nazanin" panose="00000400000000000000" pitchFamily="2" charset="-78"/>
              </a:rPr>
              <a:t>18- از معروف‌ترین شاعران دورۀ معاصر، پروین اعتصامی، فریدون تولّلی، محمدحسین شهریار، نادر نادرپور، فریدون مشیری، نصرت رحمانی، فروغ فرخزاد، منوچهر شیبانی، اسماعیل شاهرودی، مهدی اخوان ثالث، احمد شاملو، سیاوش کسرایی، منوچهر آتشی، پرویز ناتل خانلری، حمید مصدّق، مهدی حمیدی شیرازی، هوشنگ ابتهاج، محمدرضا شفیعی کدکنی و ... را می‌توان نام برد.</a:t>
            </a:r>
          </a:p>
        </p:txBody>
      </p:sp>
    </p:spTree>
    <p:extLst>
      <p:ext uri="{BB962C8B-B14F-4D97-AF65-F5344CB8AC3E}">
        <p14:creationId xmlns:p14="http://schemas.microsoft.com/office/powerpoint/2010/main" val="250212675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6650</TotalTime>
  <Words>8308</Words>
  <Application>Microsoft Office PowerPoint</Application>
  <PresentationFormat>Widescreen</PresentationFormat>
  <Paragraphs>499</Paragraphs>
  <Slides>81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81</vt:i4>
      </vt:variant>
    </vt:vector>
  </HeadingPairs>
  <TitlesOfParts>
    <vt:vector size="90" baseType="lpstr">
      <vt:lpstr>Andalus</vt:lpstr>
      <vt:lpstr>Arial</vt:lpstr>
      <vt:lpstr>B Nazanin</vt:lpstr>
      <vt:lpstr>B Titr</vt:lpstr>
      <vt:lpstr>bkoodak</vt:lpstr>
      <vt:lpstr>Calibri</vt:lpstr>
      <vt:lpstr>Calibri Light</vt:lpstr>
      <vt:lpstr>Times New Roman</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dc:creator>
  <cp:lastModifiedBy>pc</cp:lastModifiedBy>
  <cp:revision>25</cp:revision>
  <dcterms:created xsi:type="dcterms:W3CDTF">2025-01-02T05:30:47Z</dcterms:created>
  <dcterms:modified xsi:type="dcterms:W3CDTF">2025-01-08T10:55:02Z</dcterms:modified>
</cp:coreProperties>
</file>